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681_E43FAA70.xml" ContentType="application/vnd.ms-powerpoint.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1572" r:id="rId5"/>
    <p:sldId id="1665" r:id="rId6"/>
    <p:sldId id="4308" r:id="rId7"/>
    <p:sldId id="4318" r:id="rId8"/>
    <p:sldId id="4314" r:id="rId9"/>
    <p:sldId id="4323" r:id="rId10"/>
    <p:sldId id="4315" r:id="rId11"/>
    <p:sldId id="4050" r:id="rId12"/>
    <p:sldId id="4324" r:id="rId13"/>
    <p:sldId id="4319" r:id="rId14"/>
    <p:sldId id="4321" r:id="rId15"/>
    <p:sldId id="4333" r:id="rId16"/>
    <p:sldId id="4320" r:id="rId17"/>
    <p:sldId id="4322" r:id="rId18"/>
    <p:sldId id="4316" r:id="rId19"/>
    <p:sldId id="4325" r:id="rId20"/>
    <p:sldId id="263" r:id="rId21"/>
  </p:sldIdLst>
  <p:sldSz cx="12192000" cy="6858000"/>
  <p:notesSz cx="6797675" cy="9928225"/>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3F405-9B45-81EB-92F7-C043CE011970}" name="Þorsteinn Arnalds - HMS" initials="ÞH" userId="S::thorsteinn.arnalds@hms.is::2df542d5-273f-47fd-912f-e1f47487fe55" providerId="AD"/>
  <p188:author id="{DF960309-7E96-D711-1407-23E3BD6A607E}" name="Hildur Sif Hilmarsdóttir - HMS" initials="HH" userId="S::hildur.hilmarsdottir@hms.is::c973f79c-3e3b-47b7-90b4-85f860f5977e" providerId="AD"/>
  <p188:author id="{B4C2D310-359B-0A9F-0F3C-B0EC2763824A}" name="Hermann Jónasson - HMS" initials="HH" userId="S::hermann.jonasson@hms.is::09304fd0-4a76-4b6d-bf66-575f0a196a1b" providerId="AD"/>
  <p188:author id="{0678DA13-1B25-A03F-1E37-C93B3B143AE7}" name="Tryggvi Már Ingvarsson - HMS" initials="TMIH" userId="S::tryggvi.ingvarsson@hms.is::2b4d2aa3-7ce4-4d3c-88fa-47bc9fa1909d" providerId="AD"/>
  <p188:author id="{45177C47-17D2-AD86-14DA-6A4375072E5D}" name="Haukur Björnsson - HMS" initials="HB" userId="S::haukur.bjornsson@hms.is::d74cb600-e9d3-4385-90a3-90b92950d6b6" providerId="AD"/>
  <p188:author id="{A1A46368-4640-CE09-4CC7-BCDF83F04DAC}" name="Gunnar Hákon Unnarsson - HMS" initials="GU" userId="S::gunnar.unnarsson@hms.is::bbf2a7c8-1e3d-4d76-bc7e-57e3cc669a63" providerId="AD"/>
  <p188:author id="{580F6D75-5F76-FB75-1801-92B75A734668}" name="Sævar Þór Halldórsson - HMS" initials="SH" userId="S::saevar.halldorsson@hms.is::3c32283f-fda2-4117-8b67-8df038a6f60e" providerId="AD"/>
  <p188:author id="{44EE1A80-20BB-72D2-4288-4EEBB4336FC6}" name="Elmar Erlendsson - HMS" initials="" userId="S::Elmar.Erlendsson@hms.is::ed8cc650-72db-4942-9649-ef79d82588b9" providerId="AD"/>
  <p188:author id="{6D2E17A3-DB19-7B16-0FB9-030FA457BDE0}" name="Fannar Þór Guðmundsson - HMS" initials="FG" userId="S::fannar.gudmundsson@hms.is::db62e0ac-e0e1-4f30-85d7-694c692b409e" providerId="AD"/>
  <p188:author id="{4ACA54A3-5AE6-E8F5-4284-BD0961D4C044}" name="Elmar Erlendsson - HMS" initials="EE" userId="S::elmar.erlendsson@hms.is::ed8cc650-72db-4942-9649-ef79d82588b9" providerId="AD"/>
  <p188:author id="{EE752AA8-B242-22EC-DFA7-82DCD33EA5A8}" name="Þorsteinn Arnalds - HMS" initials="" userId="S::Thorsteinn.Arnalds@hms.is::2df542d5-273f-47fd-912f-e1f47487fe55" providerId="AD"/>
  <p188:author id="{212262DE-17F2-682C-CB87-D2112947CC12}" name="Jónas Gunnarsson" initials="JG" userId="S::jonas.gunnarsson@hms.is::cd17c1ec-58c3-48fd-b5e5-3098da7675af" providerId="AD"/>
  <p188:author id="{7D1F15EA-957C-76C4-6977-88A4871B75A3}" name="Gunnar Gunnarsson - HMS" initials="GH" userId="S::gunnar.gunnarsson@hms.is::996376b9-169b-4b97-8a0c-afc332ca0d49" providerId="AD"/>
  <p188:author id="{3F86E7EA-0744-EC60-46A8-AB5E09450F0B}" name="Valdimar Þór Ragnarsson - HMS" initials="VR" userId="S::valdimar.ragnarsson@hms.is::d886fa30-4939-4031-b4f1-de633455e484" providerId="AD"/>
  <p188:author id="{4C3C2CF6-4536-8AF1-2EFA-C3377CB0C9A9}" name="Friðrik Örn Bjarnason - HMS" initials="FB" userId="S::fridrik.bjarnason@hms.is::724a59f5-dfda-447f-8c0f-7536d59074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223A"/>
    <a:srgbClr val="92B1B0"/>
    <a:srgbClr val="E25E5C"/>
    <a:srgbClr val="C5E6E6"/>
    <a:srgbClr val="B39271"/>
    <a:srgbClr val="E57D7D"/>
    <a:srgbClr val="7CC3C2"/>
    <a:srgbClr val="CFBC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2635-381B-4865-92DA-55D8B8D23F6B}" v="4" dt="2025-05-28T09:42:08.739"/>
    <p1510:client id="{D90927D7-76E8-4579-8BE2-52D90633F477}" v="235" dt="2025-05-28T11:41:30.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p:scale>
          <a:sx n="100" d="100"/>
          <a:sy n="100" d="100"/>
        </p:scale>
        <p:origin x="77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ibudalanasjodur-my.sharepoint.com/personal/hildur_hilmarsdottir_hms_is/Documents/Documents/Alls%20konar/Eftir%20tegundum%20eigna_myndi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ibudalanasjodur-my.sharepoint.com/personal/jonas_gunnarsson_hms_is/Documents/2025-05-26%20fasteignamat%20kynning%20JAG.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ibudalanasjodur-my.sharepoint.com/personal/jonas_gunnarsson_hms_is/Documents/2025-05-26%20fasteignamat%20kynning%20JA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budalanasjodur-my.sharepoint.com/personal/jonas_gunnarsson_hms_is/Documents/2025-05-26%20fasteignamat%20kynning%20JA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budalanasjodur.sharepoint.com/sites/FasteignirHMS/Shared%20Documents/Fasteignamat/Endurmat%202026/Kynning%20fyrir%20almenning/G&#246;gn%20fyrir%20myndir-J&#243;na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ibudalanasjodur-my.sharepoint.com/personal/jonas_gunnarsson_hms_is/Documents/2025-05-26%20fasteignamat%20kynning%20JA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ibudalanasjodur-my.sharepoint.com/personal/hildur_hilmarsdottir_hms_is/Documents/Documents/Alls%20konar/Eftir%20tegundum%20eigna_myndir.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60899856289649"/>
          <c:y val="0.113307995853867"/>
          <c:w val="0.50086783565655946"/>
          <c:h val="0.83343019766870929"/>
        </c:manualLayout>
      </c:layout>
      <c:pieChart>
        <c:varyColors val="1"/>
        <c:ser>
          <c:idx val="0"/>
          <c:order val="0"/>
          <c:tx>
            <c:strRef>
              <c:f>'Eftir tegundum eigna'!$B$1</c:f>
              <c:strCache>
                <c:ptCount val="1"/>
                <c:pt idx="0">
                  <c:v>Fjöldi</c:v>
                </c:pt>
              </c:strCache>
            </c:strRef>
          </c:tx>
          <c:spPr>
            <a:solidFill>
              <a:srgbClr val="11223A"/>
            </a:solidFill>
          </c:spPr>
          <c:dPt>
            <c:idx val="0"/>
            <c:bubble3D val="0"/>
            <c:spPr>
              <a:solidFill>
                <a:srgbClr val="11223A"/>
              </a:solidFill>
              <a:ln w="19050">
                <a:solidFill>
                  <a:schemeClr val="lt1"/>
                </a:solidFill>
              </a:ln>
              <a:effectLst/>
            </c:spPr>
            <c:extLst>
              <c:ext xmlns:c16="http://schemas.microsoft.com/office/drawing/2014/chart" uri="{C3380CC4-5D6E-409C-BE32-E72D297353CC}">
                <c16:uniqueId val="{00000001-6F4A-4D80-9069-3B170179B60F}"/>
              </c:ext>
            </c:extLst>
          </c:dPt>
          <c:dPt>
            <c:idx val="1"/>
            <c:bubble3D val="0"/>
            <c:spPr>
              <a:solidFill>
                <a:srgbClr val="C1A78D"/>
              </a:solidFill>
              <a:ln w="19050">
                <a:solidFill>
                  <a:schemeClr val="lt1"/>
                </a:solidFill>
              </a:ln>
              <a:effectLst/>
            </c:spPr>
            <c:extLst>
              <c:ext xmlns:c16="http://schemas.microsoft.com/office/drawing/2014/chart" uri="{C3380CC4-5D6E-409C-BE32-E72D297353CC}">
                <c16:uniqueId val="{00000003-6F4A-4D80-9069-3B170179B60F}"/>
              </c:ext>
            </c:extLst>
          </c:dPt>
          <c:dPt>
            <c:idx val="2"/>
            <c:bubble3D val="0"/>
            <c:spPr>
              <a:solidFill>
                <a:srgbClr val="92CFCF"/>
              </a:solidFill>
              <a:ln w="19050">
                <a:solidFill>
                  <a:schemeClr val="lt1"/>
                </a:solidFill>
              </a:ln>
              <a:effectLst/>
            </c:spPr>
            <c:extLst>
              <c:ext xmlns:c16="http://schemas.microsoft.com/office/drawing/2014/chart" uri="{C3380CC4-5D6E-409C-BE32-E72D297353CC}">
                <c16:uniqueId val="{00000005-6F4A-4D80-9069-3B170179B60F}"/>
              </c:ext>
            </c:extLst>
          </c:dPt>
          <c:dPt>
            <c:idx val="3"/>
            <c:bubble3D val="0"/>
            <c:spPr>
              <a:solidFill>
                <a:srgbClr val="E57D7D"/>
              </a:solidFill>
              <a:ln w="19050">
                <a:solidFill>
                  <a:schemeClr val="lt1"/>
                </a:solidFill>
              </a:ln>
              <a:effectLst/>
            </c:spPr>
            <c:extLst>
              <c:ext xmlns:c16="http://schemas.microsoft.com/office/drawing/2014/chart" uri="{C3380CC4-5D6E-409C-BE32-E72D297353CC}">
                <c16:uniqueId val="{00000007-6F4A-4D80-9069-3B170179B60F}"/>
              </c:ext>
            </c:extLst>
          </c:dPt>
          <c:dLbls>
            <c:dLbl>
              <c:idx val="0"/>
              <c:spPr>
                <a:noFill/>
                <a:ln>
                  <a:noFill/>
                </a:ln>
                <a:effectLst/>
              </c:spPr>
              <c:txPr>
                <a:bodyPr rot="0" spcFirstLastPara="1" vertOverflow="ellipsis" vert="horz" wrap="square" anchor="ctr" anchorCtr="1"/>
                <a:lstStyle/>
                <a:p>
                  <a:pPr>
                    <a:defRPr sz="105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F4A-4D80-9069-3B170179B60F}"/>
                </c:ext>
              </c:extLst>
            </c:dLbl>
            <c:dLbl>
              <c:idx val="1"/>
              <c:layout>
                <c:manualLayout>
                  <c:x val="-1.1103400416377515E-2"/>
                  <c:y val="0"/>
                </c:manualLayout>
              </c:layout>
              <c:spPr>
                <a:noFill/>
                <a:ln>
                  <a:noFill/>
                </a:ln>
                <a:effectLst/>
              </c:spPr>
              <c:txPr>
                <a:bodyPr rot="0" spcFirstLastPara="1" vertOverflow="ellipsis" vert="horz" wrap="square" anchor="ctr" anchorCtr="1"/>
                <a:lstStyle/>
                <a:p>
                  <a:pPr>
                    <a:defRPr sz="1050" b="0" i="0" u="none" strike="noStrike" kern="1200" baseline="0">
                      <a:solidFill>
                        <a:srgbClr val="C1A78D"/>
                      </a:solidFill>
                      <a:latin typeface="Setimo" panose="020B0603020204030204" pitchFamily="34" charset="0"/>
                      <a:ea typeface="+mn-ea"/>
                      <a:cs typeface="Setimo" panose="020B0603020204030204" pitchFamily="34" charset="0"/>
                    </a:defRPr>
                  </a:pPr>
                  <a:endParaRPr lang="is-I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F4A-4D80-9069-3B170179B60F}"/>
                </c:ext>
              </c:extLst>
            </c:dLbl>
            <c:dLbl>
              <c:idx val="2"/>
              <c:spPr>
                <a:noFill/>
                <a:ln>
                  <a:noFill/>
                </a:ln>
                <a:effectLst/>
              </c:spPr>
              <c:txPr>
                <a:bodyPr rot="0" spcFirstLastPara="1" vertOverflow="ellipsis" vert="horz" wrap="square" anchor="ctr" anchorCtr="1"/>
                <a:lstStyle/>
                <a:p>
                  <a:pPr>
                    <a:defRPr sz="1050" b="0" i="0" u="none" strike="noStrike" kern="1200" baseline="0">
                      <a:solidFill>
                        <a:srgbClr val="92CFCF"/>
                      </a:solidFill>
                      <a:latin typeface="Setimo" panose="020B0603020204030204" pitchFamily="34" charset="0"/>
                      <a:ea typeface="+mn-ea"/>
                      <a:cs typeface="Setimo" panose="020B0603020204030204" pitchFamily="34" charset="0"/>
                    </a:defRPr>
                  </a:pPr>
                  <a:endParaRPr lang="is-I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F4A-4D80-9069-3B170179B60F}"/>
                </c:ext>
              </c:extLst>
            </c:dLbl>
            <c:dLbl>
              <c:idx val="3"/>
              <c:spPr>
                <a:noFill/>
                <a:ln>
                  <a:noFill/>
                </a:ln>
                <a:effectLst/>
              </c:spPr>
              <c:txPr>
                <a:bodyPr rot="0" spcFirstLastPara="1" vertOverflow="ellipsis" vert="horz" wrap="square" anchor="ctr" anchorCtr="1"/>
                <a:lstStyle/>
                <a:p>
                  <a:pPr>
                    <a:defRPr sz="1050" b="0" i="0" u="none" strike="noStrike" kern="1200" baseline="0">
                      <a:solidFill>
                        <a:srgbClr val="E57D7D"/>
                      </a:solidFill>
                      <a:latin typeface="Setimo" panose="020B0603020204030204" pitchFamily="34" charset="0"/>
                      <a:ea typeface="+mn-ea"/>
                      <a:cs typeface="Setimo" panose="020B0603020204030204" pitchFamily="34" charset="0"/>
                    </a:defRPr>
                  </a:pPr>
                  <a:endParaRPr lang="is-I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F4A-4D80-9069-3B170179B60F}"/>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Setimo" panose="020B0603020204030204" pitchFamily="34" charset="0"/>
                    <a:ea typeface="+mn-ea"/>
                    <a:cs typeface="Setimo" panose="020B0603020204030204" pitchFamily="34" charset="0"/>
                  </a:defRPr>
                </a:pPr>
                <a:endParaRPr lang="is-I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'Eftir tegundum eigna'!$A$2:$A$5</c:f>
              <c:strCache>
                <c:ptCount val="4"/>
                <c:pt idx="0">
                  <c:v>Íbúðareignir                </c:v>
                </c:pt>
                <c:pt idx="1">
                  <c:v>Sumarhús                    </c:v>
                </c:pt>
                <c:pt idx="2">
                  <c:v>Atvinnueignir               </c:v>
                </c:pt>
                <c:pt idx="3">
                  <c:v>Annað</c:v>
                </c:pt>
              </c:strCache>
            </c:strRef>
          </c:cat>
          <c:val>
            <c:numRef>
              <c:f>'Eftir tegundum eigna'!$B$2:$B$5</c:f>
              <c:numCache>
                <c:formatCode>#,##0</c:formatCode>
                <c:ptCount val="4"/>
                <c:pt idx="0">
                  <c:v>156544</c:v>
                </c:pt>
                <c:pt idx="1">
                  <c:v>13907</c:v>
                </c:pt>
                <c:pt idx="2">
                  <c:v>19673</c:v>
                </c:pt>
                <c:pt idx="3">
                  <c:v>39161</c:v>
                </c:pt>
              </c:numCache>
            </c:numRef>
          </c:val>
          <c:extLst>
            <c:ext xmlns:c16="http://schemas.microsoft.com/office/drawing/2014/chart" uri="{C3380CC4-5D6E-409C-BE32-E72D297353CC}">
              <c16:uniqueId val="{00000008-6F4A-4D80-9069-3B170179B60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Setimo" panose="020B0603020204030204" pitchFamily="34" charset="0"/>
          <a:cs typeface="Setimo" panose="020B0603020204030204" pitchFamily="34" charset="0"/>
        </a:defRPr>
      </a:pPr>
      <a:endParaRPr lang="is-I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r>
              <a:rPr lang="is-IS" sz="1400" b="1"/>
              <a:t>Vaxtastig og kaupsamningar 2007-2024</a:t>
            </a:r>
          </a:p>
        </c:rich>
      </c:tx>
      <c:layout>
        <c:manualLayout>
          <c:xMode val="edge"/>
          <c:yMode val="edge"/>
          <c:x val="1.6961457158348738E-3"/>
          <c:y val="2.470406187297638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endParaRPr lang="is-IS"/>
        </a:p>
      </c:txPr>
    </c:title>
    <c:autoTitleDeleted val="0"/>
    <c:plotArea>
      <c:layout>
        <c:manualLayout>
          <c:layoutTarget val="inner"/>
          <c:xMode val="edge"/>
          <c:yMode val="edge"/>
          <c:x val="7.9304142627042315E-2"/>
          <c:y val="0.13258152399555559"/>
          <c:w val="0.80390581456105004"/>
          <c:h val="0.57782263841156445"/>
        </c:manualLayout>
      </c:layout>
      <c:barChart>
        <c:barDir val="col"/>
        <c:grouping val="stacked"/>
        <c:varyColors val="0"/>
        <c:ser>
          <c:idx val="0"/>
          <c:order val="0"/>
          <c:tx>
            <c:strRef>
              <c:f>Sheet1!$B$1</c:f>
              <c:strCache>
                <c:ptCount val="1"/>
                <c:pt idx="0">
                  <c:v>Kaupsamningar (hægri ás)</c:v>
                </c:pt>
              </c:strCache>
            </c:strRef>
          </c:tx>
          <c:spPr>
            <a:solidFill>
              <a:srgbClr val="11223A"/>
            </a:solidFill>
            <a:ln>
              <a:noFill/>
            </a:ln>
            <a:effectLst/>
          </c:spPr>
          <c:invertIfNegative val="0"/>
          <c:cat>
            <c:numRef>
              <c:f>Sheet1!$A$2:$A$19</c:f>
              <c:numCache>
                <c:formatCode>mmm\-yy</c:formatCode>
                <c:ptCount val="18"/>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pt idx="13">
                  <c:v>43831</c:v>
                </c:pt>
                <c:pt idx="14">
                  <c:v>44197</c:v>
                </c:pt>
                <c:pt idx="15">
                  <c:v>44562</c:v>
                </c:pt>
                <c:pt idx="16">
                  <c:v>44927</c:v>
                </c:pt>
                <c:pt idx="17">
                  <c:v>45292</c:v>
                </c:pt>
              </c:numCache>
            </c:numRef>
          </c:cat>
          <c:val>
            <c:numRef>
              <c:f>Sheet1!$B$2:$B$19</c:f>
              <c:numCache>
                <c:formatCode>_(* #,##0_);_(* \(#,##0\);_(* "-"_);_(@_)</c:formatCode>
                <c:ptCount val="18"/>
                <c:pt idx="0">
                  <c:v>13200</c:v>
                </c:pt>
                <c:pt idx="1">
                  <c:v>5146</c:v>
                </c:pt>
                <c:pt idx="2">
                  <c:v>3052</c:v>
                </c:pt>
                <c:pt idx="3">
                  <c:v>4056</c:v>
                </c:pt>
                <c:pt idx="4">
                  <c:v>6025</c:v>
                </c:pt>
                <c:pt idx="5">
                  <c:v>6811</c:v>
                </c:pt>
                <c:pt idx="6">
                  <c:v>7547</c:v>
                </c:pt>
                <c:pt idx="7">
                  <c:v>8464</c:v>
                </c:pt>
                <c:pt idx="8">
                  <c:v>10341</c:v>
                </c:pt>
                <c:pt idx="9">
                  <c:v>11300</c:v>
                </c:pt>
                <c:pt idx="10">
                  <c:v>10622</c:v>
                </c:pt>
                <c:pt idx="11">
                  <c:v>11260</c:v>
                </c:pt>
                <c:pt idx="12">
                  <c:v>10943</c:v>
                </c:pt>
                <c:pt idx="13">
                  <c:v>13249</c:v>
                </c:pt>
                <c:pt idx="14">
                  <c:v>14270</c:v>
                </c:pt>
                <c:pt idx="15">
                  <c:v>10391</c:v>
                </c:pt>
                <c:pt idx="16">
                  <c:v>9242</c:v>
                </c:pt>
                <c:pt idx="17">
                  <c:v>11476</c:v>
                </c:pt>
              </c:numCache>
            </c:numRef>
          </c:val>
          <c:extLst>
            <c:ext xmlns:c16="http://schemas.microsoft.com/office/drawing/2014/chart" uri="{C3380CC4-5D6E-409C-BE32-E72D297353CC}">
              <c16:uniqueId val="{00000000-88A6-4AAF-9254-777EC0670291}"/>
            </c:ext>
          </c:extLst>
        </c:ser>
        <c:ser>
          <c:idx val="2"/>
          <c:order val="2"/>
          <c:tx>
            <c:strRef>
              <c:f>Sheet1!$D$1</c:f>
              <c:strCache>
                <c:ptCount val="1"/>
                <c:pt idx="0">
                  <c:v>Grindvíkingar*</c:v>
                </c:pt>
              </c:strCache>
            </c:strRef>
          </c:tx>
          <c:spPr>
            <a:solidFill>
              <a:srgbClr val="B39271"/>
            </a:solidFill>
            <a:ln>
              <a:noFill/>
            </a:ln>
            <a:effectLst/>
          </c:spPr>
          <c:invertIfNegative val="0"/>
          <c:cat>
            <c:numRef>
              <c:f>Sheet1!$A$2:$A$19</c:f>
              <c:numCache>
                <c:formatCode>mmm\-yy</c:formatCode>
                <c:ptCount val="18"/>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pt idx="13">
                  <c:v>43831</c:v>
                </c:pt>
                <c:pt idx="14">
                  <c:v>44197</c:v>
                </c:pt>
                <c:pt idx="15">
                  <c:v>44562</c:v>
                </c:pt>
                <c:pt idx="16">
                  <c:v>44927</c:v>
                </c:pt>
                <c:pt idx="17">
                  <c:v>45292</c:v>
                </c:pt>
              </c:numCache>
            </c:numRef>
          </c:cat>
          <c:val>
            <c:numRef>
              <c:f>Sheet1!$D$2:$D$19</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765</c:v>
                </c:pt>
              </c:numCache>
            </c:numRef>
          </c:val>
          <c:extLst>
            <c:ext xmlns:c16="http://schemas.microsoft.com/office/drawing/2014/chart" uri="{C3380CC4-5D6E-409C-BE32-E72D297353CC}">
              <c16:uniqueId val="{00000001-88A6-4AAF-9254-777EC0670291}"/>
            </c:ext>
          </c:extLst>
        </c:ser>
        <c:ser>
          <c:idx val="3"/>
          <c:order val="3"/>
          <c:tx>
            <c:strRef>
              <c:f>Sheet1!$E$1</c:f>
              <c:strCache>
                <c:ptCount val="1"/>
                <c:pt idx="0">
                  <c:v>Þórkatla</c:v>
                </c:pt>
              </c:strCache>
            </c:strRef>
          </c:tx>
          <c:spPr>
            <a:solidFill>
              <a:srgbClr val="92B1B0"/>
            </a:solidFill>
            <a:ln>
              <a:noFill/>
            </a:ln>
            <a:effectLst/>
          </c:spPr>
          <c:invertIfNegative val="0"/>
          <c:cat>
            <c:numRef>
              <c:f>Sheet1!$A$2:$A$19</c:f>
              <c:numCache>
                <c:formatCode>mmm\-yy</c:formatCode>
                <c:ptCount val="18"/>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pt idx="13">
                  <c:v>43831</c:v>
                </c:pt>
                <c:pt idx="14">
                  <c:v>44197</c:v>
                </c:pt>
                <c:pt idx="15">
                  <c:v>44562</c:v>
                </c:pt>
                <c:pt idx="16">
                  <c:v>44927</c:v>
                </c:pt>
                <c:pt idx="17">
                  <c:v>45292</c:v>
                </c:pt>
              </c:numCache>
            </c:numRef>
          </c:cat>
          <c:val>
            <c:numRef>
              <c:f>Sheet1!$E$2:$E$19</c:f>
              <c:numCache>
                <c:formatCode>General</c:formatCode>
                <c:ptCount val="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942</c:v>
                </c:pt>
              </c:numCache>
            </c:numRef>
          </c:val>
          <c:extLst>
            <c:ext xmlns:c16="http://schemas.microsoft.com/office/drawing/2014/chart" uri="{C3380CC4-5D6E-409C-BE32-E72D297353CC}">
              <c16:uniqueId val="{00000002-88A6-4AAF-9254-777EC0670291}"/>
            </c:ext>
          </c:extLst>
        </c:ser>
        <c:dLbls>
          <c:showLegendKey val="0"/>
          <c:showVal val="0"/>
          <c:showCatName val="0"/>
          <c:showSerName val="0"/>
          <c:showPercent val="0"/>
          <c:showBubbleSize val="0"/>
        </c:dLbls>
        <c:gapWidth val="219"/>
        <c:overlap val="100"/>
        <c:axId val="1741921696"/>
        <c:axId val="1741920736"/>
      </c:barChart>
      <c:lineChart>
        <c:grouping val="standard"/>
        <c:varyColors val="0"/>
        <c:ser>
          <c:idx val="1"/>
          <c:order val="1"/>
          <c:tx>
            <c:strRef>
              <c:f>Sheet1!$C$1</c:f>
              <c:strCache>
                <c:ptCount val="1"/>
                <c:pt idx="0">
                  <c:v>Stýrivextir (vinstri ás)</c:v>
                </c:pt>
              </c:strCache>
            </c:strRef>
          </c:tx>
          <c:spPr>
            <a:ln w="28575" cap="rnd">
              <a:solidFill>
                <a:srgbClr val="E57D7D"/>
              </a:solidFill>
              <a:round/>
            </a:ln>
            <a:effectLst/>
          </c:spPr>
          <c:marker>
            <c:symbol val="none"/>
          </c:marker>
          <c:cat>
            <c:numRef>
              <c:f>Sheet1!$A$2:$A$19</c:f>
              <c:numCache>
                <c:formatCode>mmm\-yy</c:formatCode>
                <c:ptCount val="18"/>
                <c:pt idx="0">
                  <c:v>39083</c:v>
                </c:pt>
                <c:pt idx="1">
                  <c:v>39448</c:v>
                </c:pt>
                <c:pt idx="2">
                  <c:v>39814</c:v>
                </c:pt>
                <c:pt idx="3">
                  <c:v>40179</c:v>
                </c:pt>
                <c:pt idx="4">
                  <c:v>40544</c:v>
                </c:pt>
                <c:pt idx="5">
                  <c:v>40909</c:v>
                </c:pt>
                <c:pt idx="6">
                  <c:v>41275</c:v>
                </c:pt>
                <c:pt idx="7">
                  <c:v>41640</c:v>
                </c:pt>
                <c:pt idx="8">
                  <c:v>42005</c:v>
                </c:pt>
                <c:pt idx="9">
                  <c:v>42370</c:v>
                </c:pt>
                <c:pt idx="10">
                  <c:v>42736</c:v>
                </c:pt>
                <c:pt idx="11">
                  <c:v>43101</c:v>
                </c:pt>
                <c:pt idx="12">
                  <c:v>43466</c:v>
                </c:pt>
                <c:pt idx="13">
                  <c:v>43831</c:v>
                </c:pt>
                <c:pt idx="14">
                  <c:v>44197</c:v>
                </c:pt>
                <c:pt idx="15">
                  <c:v>44562</c:v>
                </c:pt>
                <c:pt idx="16">
                  <c:v>44927</c:v>
                </c:pt>
                <c:pt idx="17">
                  <c:v>45292</c:v>
                </c:pt>
              </c:numCache>
            </c:numRef>
          </c:cat>
          <c:val>
            <c:numRef>
              <c:f>Sheet1!$C$2:$C$19</c:f>
              <c:numCache>
                <c:formatCode>0%</c:formatCode>
                <c:ptCount val="18"/>
                <c:pt idx="0">
                  <c:v>0.13372580645161239</c:v>
                </c:pt>
                <c:pt idx="1">
                  <c:v>0.15404618473895615</c:v>
                </c:pt>
                <c:pt idx="2">
                  <c:v>0.1191493975903611</c:v>
                </c:pt>
                <c:pt idx="3">
                  <c:v>6.8859760956175214E-2</c:v>
                </c:pt>
                <c:pt idx="4">
                  <c:v>3.789722222222211E-2</c:v>
                </c:pt>
                <c:pt idx="5">
                  <c:v>4.810000000000008E-2</c:v>
                </c:pt>
                <c:pt idx="6">
                  <c:v>5.3800000000000237E-2</c:v>
                </c:pt>
                <c:pt idx="7">
                  <c:v>5.2347580645161429E-2</c:v>
                </c:pt>
                <c:pt idx="8">
                  <c:v>5.020161290322557E-2</c:v>
                </c:pt>
                <c:pt idx="9">
                  <c:v>5.555555555555565E-2</c:v>
                </c:pt>
                <c:pt idx="10">
                  <c:v>4.6414342629482144E-2</c:v>
                </c:pt>
                <c:pt idx="11">
                  <c:v>4.2860000000000183E-2</c:v>
                </c:pt>
                <c:pt idx="12">
                  <c:v>3.8769999999999881E-2</c:v>
                </c:pt>
                <c:pt idx="13">
                  <c:v>1.4880478087649291E-2</c:v>
                </c:pt>
                <c:pt idx="14">
                  <c:v>1.1240079365079359E-2</c:v>
                </c:pt>
                <c:pt idx="15">
                  <c:v>4.2440239043824719E-2</c:v>
                </c:pt>
                <c:pt idx="16">
                  <c:v>8.1700000000000217E-2</c:v>
                </c:pt>
                <c:pt idx="17">
                  <c:v>9.1335341365461786E-2</c:v>
                </c:pt>
              </c:numCache>
            </c:numRef>
          </c:val>
          <c:smooth val="0"/>
          <c:extLst>
            <c:ext xmlns:c16="http://schemas.microsoft.com/office/drawing/2014/chart" uri="{C3380CC4-5D6E-409C-BE32-E72D297353CC}">
              <c16:uniqueId val="{00000003-88A6-4AAF-9254-777EC0670291}"/>
            </c:ext>
          </c:extLst>
        </c:ser>
        <c:dLbls>
          <c:showLegendKey val="0"/>
          <c:showVal val="0"/>
          <c:showCatName val="0"/>
          <c:showSerName val="0"/>
          <c:showPercent val="0"/>
          <c:showBubbleSize val="0"/>
        </c:dLbls>
        <c:marker val="1"/>
        <c:smooth val="0"/>
        <c:axId val="1744443008"/>
        <c:axId val="1744439648"/>
      </c:lineChart>
      <c:dateAx>
        <c:axId val="1744443008"/>
        <c:scaling>
          <c:orientation val="minMax"/>
        </c:scaling>
        <c:delete val="0"/>
        <c:axPos val="b"/>
        <c:numFmt formatCode="yy&quot;'&quot;"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crossAx val="1744439648"/>
        <c:crosses val="autoZero"/>
        <c:auto val="1"/>
        <c:lblOffset val="100"/>
        <c:baseTimeUnit val="years"/>
      </c:dateAx>
      <c:valAx>
        <c:axId val="1744439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crossAx val="1744443008"/>
        <c:crosses val="autoZero"/>
        <c:crossBetween val="between"/>
      </c:valAx>
      <c:valAx>
        <c:axId val="1741920736"/>
        <c:scaling>
          <c:orientation val="minMax"/>
          <c:max val="14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crossAx val="1741921696"/>
        <c:crosses val="max"/>
        <c:crossBetween val="between"/>
      </c:valAx>
      <c:dateAx>
        <c:axId val="1741921696"/>
        <c:scaling>
          <c:orientation val="minMax"/>
        </c:scaling>
        <c:delete val="1"/>
        <c:axPos val="b"/>
        <c:numFmt formatCode="mmm\-yy" sourceLinked="1"/>
        <c:majorTickMark val="out"/>
        <c:minorTickMark val="none"/>
        <c:tickLblPos val="nextTo"/>
        <c:crossAx val="1741920736"/>
        <c:crosses val="autoZero"/>
        <c:auto val="1"/>
        <c:lblOffset val="100"/>
        <c:baseTimeUnit val="years"/>
      </c:dateAx>
      <c:spPr>
        <a:noFill/>
        <a:ln>
          <a:noFill/>
        </a:ln>
        <a:effectLst/>
      </c:spPr>
    </c:plotArea>
    <c:legend>
      <c:legendPos val="b"/>
      <c:layout>
        <c:manualLayout>
          <c:xMode val="edge"/>
          <c:yMode val="edge"/>
          <c:x val="0.14142858171299919"/>
          <c:y val="0.77719101393582712"/>
          <c:w val="0.77248117719673892"/>
          <c:h val="0.14166254127673358"/>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rgbClr val="11223A"/>
          </a:solidFill>
          <a:latin typeface="Setimo" panose="020B0603020204030204" pitchFamily="34" charset="0"/>
          <a:cs typeface="Setimo" panose="020B0603020204030204" pitchFamily="34" charset="0"/>
        </a:defRPr>
      </a:pPr>
      <a:endParaRPr lang="is-I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r>
              <a:rPr lang="is-IS" b="1" dirty="0">
                <a:solidFill>
                  <a:srgbClr val="11223A"/>
                </a:solidFill>
              </a:rPr>
              <a:t>Raunhækkun íbúðaverðs 2006-2025</a:t>
            </a:r>
          </a:p>
        </c:rich>
      </c:tx>
      <c:layout>
        <c:manualLayout>
          <c:xMode val="edge"/>
          <c:yMode val="edge"/>
          <c:x val="2.6923447069116372E-2"/>
          <c:y val="2.777777777777777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endParaRPr lang="is-IS"/>
        </a:p>
      </c:txPr>
    </c:title>
    <c:autoTitleDeleted val="0"/>
    <c:plotArea>
      <c:layout/>
      <c:areaChart>
        <c:grouping val="stacked"/>
        <c:varyColors val="0"/>
        <c:ser>
          <c:idx val="1"/>
          <c:order val="1"/>
          <c:tx>
            <c:strRef>
              <c:f>'árið á fasteignamarkaði'!$C$1</c:f>
              <c:strCache>
                <c:ptCount val="1"/>
              </c:strCache>
            </c:strRef>
          </c:tx>
          <c:spPr>
            <a:solidFill>
              <a:srgbClr val="92B1B0"/>
            </a:solidFill>
            <a:ln>
              <a:noFill/>
            </a:ln>
            <a:effectLst/>
          </c:spPr>
          <c:cat>
            <c:numRef>
              <c:f>'árið á fasteignamarkaði'!$A$2:$A$233</c:f>
              <c:numCache>
                <c:formatCode>m/d/yyyy</c:formatCode>
                <c:ptCount val="232"/>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pt idx="181">
                  <c:v>44228</c:v>
                </c:pt>
                <c:pt idx="182">
                  <c:v>44256</c:v>
                </c:pt>
                <c:pt idx="183">
                  <c:v>44287</c:v>
                </c:pt>
                <c:pt idx="184">
                  <c:v>44317</c:v>
                </c:pt>
                <c:pt idx="185">
                  <c:v>44348</c:v>
                </c:pt>
                <c:pt idx="186">
                  <c:v>44378</c:v>
                </c:pt>
                <c:pt idx="187">
                  <c:v>44409</c:v>
                </c:pt>
                <c:pt idx="188">
                  <c:v>44440</c:v>
                </c:pt>
                <c:pt idx="189">
                  <c:v>44470</c:v>
                </c:pt>
                <c:pt idx="190">
                  <c:v>44501</c:v>
                </c:pt>
                <c:pt idx="191">
                  <c:v>44531</c:v>
                </c:pt>
                <c:pt idx="192">
                  <c:v>44562</c:v>
                </c:pt>
                <c:pt idx="193">
                  <c:v>44593</c:v>
                </c:pt>
                <c:pt idx="194">
                  <c:v>44621</c:v>
                </c:pt>
                <c:pt idx="195">
                  <c:v>44652</c:v>
                </c:pt>
                <c:pt idx="196">
                  <c:v>44682</c:v>
                </c:pt>
                <c:pt idx="197">
                  <c:v>44713</c:v>
                </c:pt>
                <c:pt idx="198">
                  <c:v>44743</c:v>
                </c:pt>
                <c:pt idx="199">
                  <c:v>44774</c:v>
                </c:pt>
                <c:pt idx="200">
                  <c:v>44805</c:v>
                </c:pt>
                <c:pt idx="201">
                  <c:v>44835</c:v>
                </c:pt>
                <c:pt idx="202">
                  <c:v>44866</c:v>
                </c:pt>
                <c:pt idx="203">
                  <c:v>44896</c:v>
                </c:pt>
                <c:pt idx="204">
                  <c:v>44927</c:v>
                </c:pt>
                <c:pt idx="205">
                  <c:v>44958</c:v>
                </c:pt>
                <c:pt idx="206">
                  <c:v>44986</c:v>
                </c:pt>
                <c:pt idx="207">
                  <c:v>45017</c:v>
                </c:pt>
                <c:pt idx="208">
                  <c:v>45047</c:v>
                </c:pt>
                <c:pt idx="209">
                  <c:v>45078</c:v>
                </c:pt>
                <c:pt idx="210">
                  <c:v>45108</c:v>
                </c:pt>
                <c:pt idx="211">
                  <c:v>45139</c:v>
                </c:pt>
                <c:pt idx="212">
                  <c:v>45170</c:v>
                </c:pt>
                <c:pt idx="213">
                  <c:v>45200</c:v>
                </c:pt>
                <c:pt idx="214">
                  <c:v>45231</c:v>
                </c:pt>
                <c:pt idx="215">
                  <c:v>45261</c:v>
                </c:pt>
                <c:pt idx="216">
                  <c:v>45292</c:v>
                </c:pt>
                <c:pt idx="217">
                  <c:v>45323</c:v>
                </c:pt>
                <c:pt idx="218">
                  <c:v>45352</c:v>
                </c:pt>
                <c:pt idx="219">
                  <c:v>45383</c:v>
                </c:pt>
                <c:pt idx="220">
                  <c:v>45413</c:v>
                </c:pt>
                <c:pt idx="221">
                  <c:v>45444</c:v>
                </c:pt>
                <c:pt idx="222">
                  <c:v>45474</c:v>
                </c:pt>
                <c:pt idx="223">
                  <c:v>45505</c:v>
                </c:pt>
                <c:pt idx="224">
                  <c:v>45536</c:v>
                </c:pt>
                <c:pt idx="225">
                  <c:v>45566</c:v>
                </c:pt>
                <c:pt idx="226">
                  <c:v>45597</c:v>
                </c:pt>
                <c:pt idx="227">
                  <c:v>45627</c:v>
                </c:pt>
                <c:pt idx="228">
                  <c:v>45658</c:v>
                </c:pt>
                <c:pt idx="229">
                  <c:v>45689</c:v>
                </c:pt>
                <c:pt idx="230">
                  <c:v>45717</c:v>
                </c:pt>
                <c:pt idx="231">
                  <c:v>45748</c:v>
                </c:pt>
              </c:numCache>
            </c:numRef>
          </c:cat>
          <c:val>
            <c:numRef>
              <c:f>'árið á fasteignamarkaði'!$C$2:$C$233</c:f>
              <c:numCache>
                <c:formatCode>General</c:formatCode>
                <c:ptCount val="232"/>
                <c:pt idx="216">
                  <c:v>1000</c:v>
                </c:pt>
                <c:pt idx="217">
                  <c:v>1000</c:v>
                </c:pt>
                <c:pt idx="218">
                  <c:v>1000</c:v>
                </c:pt>
                <c:pt idx="219">
                  <c:v>1000</c:v>
                </c:pt>
                <c:pt idx="220">
                  <c:v>1000</c:v>
                </c:pt>
                <c:pt idx="221">
                  <c:v>1000</c:v>
                </c:pt>
                <c:pt idx="222">
                  <c:v>1000</c:v>
                </c:pt>
                <c:pt idx="223">
                  <c:v>1000</c:v>
                </c:pt>
                <c:pt idx="224">
                  <c:v>1000</c:v>
                </c:pt>
                <c:pt idx="225">
                  <c:v>1000</c:v>
                </c:pt>
                <c:pt idx="226">
                  <c:v>1000</c:v>
                </c:pt>
                <c:pt idx="227">
                  <c:v>1000</c:v>
                </c:pt>
                <c:pt idx="228">
                  <c:v>0</c:v>
                </c:pt>
                <c:pt idx="229">
                  <c:v>0</c:v>
                </c:pt>
                <c:pt idx="230">
                  <c:v>0</c:v>
                </c:pt>
                <c:pt idx="231">
                  <c:v>0</c:v>
                </c:pt>
              </c:numCache>
            </c:numRef>
          </c:val>
          <c:extLst>
            <c:ext xmlns:c16="http://schemas.microsoft.com/office/drawing/2014/chart" uri="{C3380CC4-5D6E-409C-BE32-E72D297353CC}">
              <c16:uniqueId val="{00000000-7589-42F1-8364-54A316F1A56B}"/>
            </c:ext>
          </c:extLst>
        </c:ser>
        <c:dLbls>
          <c:showLegendKey val="0"/>
          <c:showVal val="0"/>
          <c:showCatName val="0"/>
          <c:showSerName val="0"/>
          <c:showPercent val="0"/>
          <c:showBubbleSize val="0"/>
        </c:dLbls>
        <c:axId val="1104929503"/>
        <c:axId val="1104926143"/>
      </c:areaChart>
      <c:lineChart>
        <c:grouping val="standard"/>
        <c:varyColors val="0"/>
        <c:ser>
          <c:idx val="0"/>
          <c:order val="0"/>
          <c:tx>
            <c:strRef>
              <c:f>'árið á fasteignamarkaði'!$B$1</c:f>
              <c:strCache>
                <c:ptCount val="1"/>
                <c:pt idx="0">
                  <c:v>Raunhækkun</c:v>
                </c:pt>
              </c:strCache>
            </c:strRef>
          </c:tx>
          <c:spPr>
            <a:ln w="28575" cap="rnd">
              <a:solidFill>
                <a:srgbClr val="11223A"/>
              </a:solidFill>
              <a:round/>
            </a:ln>
            <a:effectLst/>
          </c:spPr>
          <c:marker>
            <c:symbol val="none"/>
          </c:marker>
          <c:cat>
            <c:numRef>
              <c:f>'árið á fasteignamarkaði'!$A$2:$A$233</c:f>
              <c:numCache>
                <c:formatCode>m/d/yyyy</c:formatCode>
                <c:ptCount val="232"/>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pt idx="181">
                  <c:v>44228</c:v>
                </c:pt>
                <c:pt idx="182">
                  <c:v>44256</c:v>
                </c:pt>
                <c:pt idx="183">
                  <c:v>44287</c:v>
                </c:pt>
                <c:pt idx="184">
                  <c:v>44317</c:v>
                </c:pt>
                <c:pt idx="185">
                  <c:v>44348</c:v>
                </c:pt>
                <c:pt idx="186">
                  <c:v>44378</c:v>
                </c:pt>
                <c:pt idx="187">
                  <c:v>44409</c:v>
                </c:pt>
                <c:pt idx="188">
                  <c:v>44440</c:v>
                </c:pt>
                <c:pt idx="189">
                  <c:v>44470</c:v>
                </c:pt>
                <c:pt idx="190">
                  <c:v>44501</c:v>
                </c:pt>
                <c:pt idx="191">
                  <c:v>44531</c:v>
                </c:pt>
                <c:pt idx="192">
                  <c:v>44562</c:v>
                </c:pt>
                <c:pt idx="193">
                  <c:v>44593</c:v>
                </c:pt>
                <c:pt idx="194">
                  <c:v>44621</c:v>
                </c:pt>
                <c:pt idx="195">
                  <c:v>44652</c:v>
                </c:pt>
                <c:pt idx="196">
                  <c:v>44682</c:v>
                </c:pt>
                <c:pt idx="197">
                  <c:v>44713</c:v>
                </c:pt>
                <c:pt idx="198">
                  <c:v>44743</c:v>
                </c:pt>
                <c:pt idx="199">
                  <c:v>44774</c:v>
                </c:pt>
                <c:pt idx="200">
                  <c:v>44805</c:v>
                </c:pt>
                <c:pt idx="201">
                  <c:v>44835</c:v>
                </c:pt>
                <c:pt idx="202">
                  <c:v>44866</c:v>
                </c:pt>
                <c:pt idx="203">
                  <c:v>44896</c:v>
                </c:pt>
                <c:pt idx="204">
                  <c:v>44927</c:v>
                </c:pt>
                <c:pt idx="205">
                  <c:v>44958</c:v>
                </c:pt>
                <c:pt idx="206">
                  <c:v>44986</c:v>
                </c:pt>
                <c:pt idx="207">
                  <c:v>45017</c:v>
                </c:pt>
                <c:pt idx="208">
                  <c:v>45047</c:v>
                </c:pt>
                <c:pt idx="209">
                  <c:v>45078</c:v>
                </c:pt>
                <c:pt idx="210">
                  <c:v>45108</c:v>
                </c:pt>
                <c:pt idx="211">
                  <c:v>45139</c:v>
                </c:pt>
                <c:pt idx="212">
                  <c:v>45170</c:v>
                </c:pt>
                <c:pt idx="213">
                  <c:v>45200</c:v>
                </c:pt>
                <c:pt idx="214">
                  <c:v>45231</c:v>
                </c:pt>
                <c:pt idx="215">
                  <c:v>45261</c:v>
                </c:pt>
                <c:pt idx="216">
                  <c:v>45292</c:v>
                </c:pt>
                <c:pt idx="217">
                  <c:v>45323</c:v>
                </c:pt>
                <c:pt idx="218">
                  <c:v>45352</c:v>
                </c:pt>
                <c:pt idx="219">
                  <c:v>45383</c:v>
                </c:pt>
                <c:pt idx="220">
                  <c:v>45413</c:v>
                </c:pt>
                <c:pt idx="221">
                  <c:v>45444</c:v>
                </c:pt>
                <c:pt idx="222">
                  <c:v>45474</c:v>
                </c:pt>
                <c:pt idx="223">
                  <c:v>45505</c:v>
                </c:pt>
                <c:pt idx="224">
                  <c:v>45536</c:v>
                </c:pt>
                <c:pt idx="225">
                  <c:v>45566</c:v>
                </c:pt>
                <c:pt idx="226">
                  <c:v>45597</c:v>
                </c:pt>
                <c:pt idx="227">
                  <c:v>45627</c:v>
                </c:pt>
                <c:pt idx="228">
                  <c:v>45658</c:v>
                </c:pt>
                <c:pt idx="229">
                  <c:v>45689</c:v>
                </c:pt>
                <c:pt idx="230">
                  <c:v>45717</c:v>
                </c:pt>
                <c:pt idx="231">
                  <c:v>45748</c:v>
                </c:pt>
              </c:numCache>
            </c:numRef>
          </c:cat>
          <c:val>
            <c:numRef>
              <c:f>'árið á fasteignamarkaði'!$B$2:$B$233</c:f>
              <c:numCache>
                <c:formatCode>0%</c:formatCode>
                <c:ptCount val="232"/>
                <c:pt idx="0">
                  <c:v>0.2002016180426982</c:v>
                </c:pt>
                <c:pt idx="1">
                  <c:v>0.16952508620295492</c:v>
                </c:pt>
                <c:pt idx="2">
                  <c:v>0.15730863769660974</c:v>
                </c:pt>
                <c:pt idx="3">
                  <c:v>0.1162360154660429</c:v>
                </c:pt>
                <c:pt idx="4">
                  <c:v>5.1996173348047181E-2</c:v>
                </c:pt>
                <c:pt idx="5">
                  <c:v>4.6826651919293916E-2</c:v>
                </c:pt>
                <c:pt idx="6">
                  <c:v>-8.2869195794804673E-3</c:v>
                </c:pt>
                <c:pt idx="7">
                  <c:v>2.0652283833447971E-2</c:v>
                </c:pt>
                <c:pt idx="8">
                  <c:v>2.7373809083691247E-2</c:v>
                </c:pt>
                <c:pt idx="9">
                  <c:v>1.1104900257508099E-4</c:v>
                </c:pt>
                <c:pt idx="10">
                  <c:v>-2.3698771657667539E-2</c:v>
                </c:pt>
                <c:pt idx="11">
                  <c:v>-1.8190521194663911E-2</c:v>
                </c:pt>
                <c:pt idx="12">
                  <c:v>-3.30668196806716E-4</c:v>
                </c:pt>
                <c:pt idx="13">
                  <c:v>-2.2031104234680132E-2</c:v>
                </c:pt>
                <c:pt idx="14">
                  <c:v>-7.6020901515749806E-4</c:v>
                </c:pt>
                <c:pt idx="15">
                  <c:v>6.9654335053126459E-5</c:v>
                </c:pt>
                <c:pt idx="16">
                  <c:v>4.4322207579418293E-2</c:v>
                </c:pt>
                <c:pt idx="17">
                  <c:v>4.9822574949551779E-2</c:v>
                </c:pt>
                <c:pt idx="18">
                  <c:v>8.5950549631093942E-2</c:v>
                </c:pt>
                <c:pt idx="19">
                  <c:v>7.1428153621360346E-2</c:v>
                </c:pt>
                <c:pt idx="20">
                  <c:v>6.5346755928754607E-2</c:v>
                </c:pt>
                <c:pt idx="21">
                  <c:v>0.11732066486302872</c:v>
                </c:pt>
                <c:pt idx="22">
                  <c:v>8.4794045640673721E-2</c:v>
                </c:pt>
                <c:pt idx="23">
                  <c:v>8.589002363909426E-2</c:v>
                </c:pt>
                <c:pt idx="24">
                  <c:v>7.8185342362768973E-2</c:v>
                </c:pt>
                <c:pt idx="25">
                  <c:v>5.5321791357516581E-2</c:v>
                </c:pt>
                <c:pt idx="26">
                  <c:v>8.085875005664267E-3</c:v>
                </c:pt>
                <c:pt idx="27">
                  <c:v>-4.2537677381679129E-2</c:v>
                </c:pt>
                <c:pt idx="28">
                  <c:v>-7.5780603248198908E-2</c:v>
                </c:pt>
                <c:pt idx="29">
                  <c:v>-8.4337572764664803E-2</c:v>
                </c:pt>
                <c:pt idx="30">
                  <c:v>-9.6445219104486224E-2</c:v>
                </c:pt>
                <c:pt idx="31">
                  <c:v>-0.11324060326077434</c:v>
                </c:pt>
                <c:pt idx="32">
                  <c:v>-0.11818309694754536</c:v>
                </c:pt>
                <c:pt idx="33">
                  <c:v>-0.15790858191254509</c:v>
                </c:pt>
                <c:pt idx="34">
                  <c:v>-0.15657630942793255</c:v>
                </c:pt>
                <c:pt idx="35">
                  <c:v>-0.17489548285375089</c:v>
                </c:pt>
                <c:pt idx="36">
                  <c:v>-0.20352369187032426</c:v>
                </c:pt>
                <c:pt idx="37">
                  <c:v>-0.19415625315950047</c:v>
                </c:pt>
                <c:pt idx="38">
                  <c:v>-0.205930232592061</c:v>
                </c:pt>
                <c:pt idx="39">
                  <c:v>-0.1900305437741342</c:v>
                </c:pt>
                <c:pt idx="40">
                  <c:v>-0.19800040120280515</c:v>
                </c:pt>
                <c:pt idx="41">
                  <c:v>-0.20479770950043996</c:v>
                </c:pt>
                <c:pt idx="42">
                  <c:v>-0.20228618350132777</c:v>
                </c:pt>
                <c:pt idx="43">
                  <c:v>-0.19101760330926254</c:v>
                </c:pt>
                <c:pt idx="44">
                  <c:v>-0.18923387924510993</c:v>
                </c:pt>
                <c:pt idx="45">
                  <c:v>-0.18000554728717733</c:v>
                </c:pt>
                <c:pt idx="46">
                  <c:v>-0.18190948162643961</c:v>
                </c:pt>
                <c:pt idx="47">
                  <c:v>-0.181242247805247</c:v>
                </c:pt>
                <c:pt idx="48">
                  <c:v>-0.15699279101987773</c:v>
                </c:pt>
                <c:pt idx="49">
                  <c:v>-0.16043007347249039</c:v>
                </c:pt>
                <c:pt idx="50">
                  <c:v>-0.13283167385679318</c:v>
                </c:pt>
                <c:pt idx="51">
                  <c:v>-0.10933793200646791</c:v>
                </c:pt>
                <c:pt idx="52">
                  <c:v>-7.904955552183357E-2</c:v>
                </c:pt>
                <c:pt idx="53">
                  <c:v>-6.6010612386137479E-2</c:v>
                </c:pt>
                <c:pt idx="54">
                  <c:v>-7.3138843602866932E-2</c:v>
                </c:pt>
                <c:pt idx="55">
                  <c:v>-7.7718947357312995E-2</c:v>
                </c:pt>
                <c:pt idx="56">
                  <c:v>-6.6567145134827976E-2</c:v>
                </c:pt>
                <c:pt idx="57">
                  <c:v>-5.4247288040749964E-2</c:v>
                </c:pt>
                <c:pt idx="58">
                  <c:v>-3.3958580365462732E-2</c:v>
                </c:pt>
                <c:pt idx="59">
                  <c:v>-2.238311066586951E-2</c:v>
                </c:pt>
                <c:pt idx="60">
                  <c:v>-1.2981827985249828E-2</c:v>
                </c:pt>
                <c:pt idx="61">
                  <c:v>9.9891793036244181E-4</c:v>
                </c:pt>
                <c:pt idx="62">
                  <c:v>-3.9980314916007176E-3</c:v>
                </c:pt>
                <c:pt idx="63">
                  <c:v>-8.9410502179476659E-4</c:v>
                </c:pt>
                <c:pt idx="64">
                  <c:v>9.3737408613292494E-4</c:v>
                </c:pt>
                <c:pt idx="65">
                  <c:v>4.7795945377842042E-3</c:v>
                </c:pt>
                <c:pt idx="66">
                  <c:v>8.6922444158132883E-3</c:v>
                </c:pt>
                <c:pt idx="67">
                  <c:v>1.1689928211970235E-2</c:v>
                </c:pt>
                <c:pt idx="68">
                  <c:v>1.5102451583242082E-2</c:v>
                </c:pt>
                <c:pt idx="69">
                  <c:v>2.1095227037663866E-2</c:v>
                </c:pt>
                <c:pt idx="70">
                  <c:v>2.2319764392369379E-2</c:v>
                </c:pt>
                <c:pt idx="71">
                  <c:v>4.387000210992742E-2</c:v>
                </c:pt>
                <c:pt idx="72">
                  <c:v>2.529235648400574E-2</c:v>
                </c:pt>
                <c:pt idx="73">
                  <c:v>1.3969406832148534E-2</c:v>
                </c:pt>
                <c:pt idx="74">
                  <c:v>2.1549000943617891E-2</c:v>
                </c:pt>
                <c:pt idx="75">
                  <c:v>1.1908432055269813E-2</c:v>
                </c:pt>
                <c:pt idx="76">
                  <c:v>-1.6369946879006836E-3</c:v>
                </c:pt>
                <c:pt idx="77">
                  <c:v>7.867654141646474E-3</c:v>
                </c:pt>
                <c:pt idx="78">
                  <c:v>2.6507251655948139E-2</c:v>
                </c:pt>
                <c:pt idx="79">
                  <c:v>2.5176684802087124E-2</c:v>
                </c:pt>
                <c:pt idx="80">
                  <c:v>1.7154677047299893E-2</c:v>
                </c:pt>
                <c:pt idx="81">
                  <c:v>1.6039137747040355E-2</c:v>
                </c:pt>
                <c:pt idx="82">
                  <c:v>1.6820221719919592E-2</c:v>
                </c:pt>
                <c:pt idx="83">
                  <c:v>1.5139475160842908E-2</c:v>
                </c:pt>
                <c:pt idx="84">
                  <c:v>1.0850676079937394E-2</c:v>
                </c:pt>
                <c:pt idx="85">
                  <c:v>9.3115783518280537E-3</c:v>
                </c:pt>
                <c:pt idx="86">
                  <c:v>5.7966233660637911E-3</c:v>
                </c:pt>
                <c:pt idx="87">
                  <c:v>2.1068897369628692E-2</c:v>
                </c:pt>
                <c:pt idx="88">
                  <c:v>3.1206386538465747E-2</c:v>
                </c:pt>
                <c:pt idx="89">
                  <c:v>3.4500930564858701E-2</c:v>
                </c:pt>
                <c:pt idx="90">
                  <c:v>2.7484549737669228E-2</c:v>
                </c:pt>
                <c:pt idx="91">
                  <c:v>2.3445628806248342E-2</c:v>
                </c:pt>
                <c:pt idx="92">
                  <c:v>3.0058013582594301E-2</c:v>
                </c:pt>
                <c:pt idx="93">
                  <c:v>4.088899970876092E-2</c:v>
                </c:pt>
                <c:pt idx="94">
                  <c:v>3.9926258872287734E-2</c:v>
                </c:pt>
                <c:pt idx="95">
                  <c:v>2.5653916721552816E-2</c:v>
                </c:pt>
                <c:pt idx="96">
                  <c:v>4.1869910033455637E-2</c:v>
                </c:pt>
                <c:pt idx="97">
                  <c:v>6.4484402694519716E-2</c:v>
                </c:pt>
                <c:pt idx="98">
                  <c:v>8.7127498914891355E-2</c:v>
                </c:pt>
                <c:pt idx="99">
                  <c:v>8.6835948741176949E-2</c:v>
                </c:pt>
                <c:pt idx="100">
                  <c:v>7.0240307608047114E-2</c:v>
                </c:pt>
                <c:pt idx="101">
                  <c:v>4.4473539385907701E-2</c:v>
                </c:pt>
                <c:pt idx="102">
                  <c:v>3.9528287523368455E-2</c:v>
                </c:pt>
                <c:pt idx="103">
                  <c:v>6.8676134518639076E-2</c:v>
                </c:pt>
                <c:pt idx="104">
                  <c:v>6.5049812931304851E-2</c:v>
                </c:pt>
                <c:pt idx="105">
                  <c:v>4.6033670755380784E-2</c:v>
                </c:pt>
                <c:pt idx="106">
                  <c:v>5.8481270903614657E-2</c:v>
                </c:pt>
                <c:pt idx="107">
                  <c:v>8.7526296204976761E-2</c:v>
                </c:pt>
                <c:pt idx="108">
                  <c:v>9.53461982260011E-2</c:v>
                </c:pt>
                <c:pt idx="109">
                  <c:v>9.913503387675493E-2</c:v>
                </c:pt>
                <c:pt idx="110">
                  <c:v>7.0995763804813539E-2</c:v>
                </c:pt>
                <c:pt idx="111">
                  <c:v>6.2389949856918259E-2</c:v>
                </c:pt>
                <c:pt idx="112">
                  <c:v>7.3035210075038881E-2</c:v>
                </c:pt>
                <c:pt idx="113">
                  <c:v>8.2914366871226219E-2</c:v>
                </c:pt>
                <c:pt idx="114">
                  <c:v>8.5869804485889656E-2</c:v>
                </c:pt>
                <c:pt idx="115">
                  <c:v>5.8080224065214736E-2</c:v>
                </c:pt>
                <c:pt idx="116">
                  <c:v>7.2665765286676898E-2</c:v>
                </c:pt>
                <c:pt idx="117">
                  <c:v>8.0317818648555805E-2</c:v>
                </c:pt>
                <c:pt idx="118">
                  <c:v>7.4670291973812919E-2</c:v>
                </c:pt>
                <c:pt idx="119">
                  <c:v>6.7372445888251864E-2</c:v>
                </c:pt>
                <c:pt idx="120">
                  <c:v>6.2039583032273082E-2</c:v>
                </c:pt>
                <c:pt idx="121">
                  <c:v>4.7544894431017282E-2</c:v>
                </c:pt>
                <c:pt idx="122">
                  <c:v>5.8483246448645998E-2</c:v>
                </c:pt>
                <c:pt idx="123">
                  <c:v>6.7932102549770557E-2</c:v>
                </c:pt>
                <c:pt idx="124">
                  <c:v>6.7220008828094757E-2</c:v>
                </c:pt>
                <c:pt idx="125">
                  <c:v>9.1420515516640766E-2</c:v>
                </c:pt>
                <c:pt idx="126">
                  <c:v>0.11109600029536315</c:v>
                </c:pt>
                <c:pt idx="127">
                  <c:v>0.12068938652806582</c:v>
                </c:pt>
                <c:pt idx="128">
                  <c:v>0.10134439662835626</c:v>
                </c:pt>
                <c:pt idx="129">
                  <c:v>0.11674989835390215</c:v>
                </c:pt>
                <c:pt idx="130">
                  <c:v>0.12489703839519928</c:v>
                </c:pt>
                <c:pt idx="131">
                  <c:v>0.12835598291271011</c:v>
                </c:pt>
                <c:pt idx="132">
                  <c:v>0.14076565406092878</c:v>
                </c:pt>
                <c:pt idx="133">
                  <c:v>0.16378249926777277</c:v>
                </c:pt>
                <c:pt idx="134">
                  <c:v>0.18989955040652351</c:v>
                </c:pt>
                <c:pt idx="135">
                  <c:v>0.20374065226937788</c:v>
                </c:pt>
                <c:pt idx="136">
                  <c:v>0.21451637907967935</c:v>
                </c:pt>
                <c:pt idx="137">
                  <c:v>0.19353946958587009</c:v>
                </c:pt>
                <c:pt idx="138">
                  <c:v>0.16829940862075499</c:v>
                </c:pt>
                <c:pt idx="139">
                  <c:v>0.1701566774689558</c:v>
                </c:pt>
                <c:pt idx="140">
                  <c:v>0.18000743988594303</c:v>
                </c:pt>
                <c:pt idx="141">
                  <c:v>0.15393061179326328</c:v>
                </c:pt>
                <c:pt idx="142">
                  <c:v>0.13169938003102022</c:v>
                </c:pt>
                <c:pt idx="143">
                  <c:v>0.11605491935133916</c:v>
                </c:pt>
                <c:pt idx="144">
                  <c:v>0.10222843657592118</c:v>
                </c:pt>
                <c:pt idx="145">
                  <c:v>8.2010420905129333E-2</c:v>
                </c:pt>
                <c:pt idx="146">
                  <c:v>4.8147780101508442E-2</c:v>
                </c:pt>
                <c:pt idx="147">
                  <c:v>3.7622144666441981E-2</c:v>
                </c:pt>
                <c:pt idx="148">
                  <c:v>2.540308283851811E-2</c:v>
                </c:pt>
                <c:pt idx="149">
                  <c:v>2.5237071727011839E-2</c:v>
                </c:pt>
                <c:pt idx="150">
                  <c:v>2.4209612462599894E-2</c:v>
                </c:pt>
                <c:pt idx="151">
                  <c:v>1.4227306037922549E-2</c:v>
                </c:pt>
                <c:pt idx="152">
                  <c:v>1.1171958267159665E-2</c:v>
                </c:pt>
                <c:pt idx="153">
                  <c:v>1.260932922919511E-2</c:v>
                </c:pt>
                <c:pt idx="154">
                  <c:v>2.6115487689604588E-2</c:v>
                </c:pt>
                <c:pt idx="155">
                  <c:v>2.0726092545462427E-2</c:v>
                </c:pt>
                <c:pt idx="156">
                  <c:v>1.7570835474407964E-2</c:v>
                </c:pt>
                <c:pt idx="157">
                  <c:v>6.6369995244330848E-3</c:v>
                </c:pt>
                <c:pt idx="158">
                  <c:v>1.3240502179549418E-2</c:v>
                </c:pt>
                <c:pt idx="159">
                  <c:v>6.308873501834622E-3</c:v>
                </c:pt>
                <c:pt idx="160">
                  <c:v>2.6555846128815119E-3</c:v>
                </c:pt>
                <c:pt idx="161">
                  <c:v>-1.8557117069732953E-3</c:v>
                </c:pt>
                <c:pt idx="162">
                  <c:v>-1.4564819336081447E-3</c:v>
                </c:pt>
                <c:pt idx="163">
                  <c:v>3.9938571064066508E-3</c:v>
                </c:pt>
                <c:pt idx="164">
                  <c:v>5.187740127441387E-3</c:v>
                </c:pt>
                <c:pt idx="165">
                  <c:v>8.3977217282071859E-3</c:v>
                </c:pt>
                <c:pt idx="166">
                  <c:v>-2.9176303055531427E-3</c:v>
                </c:pt>
                <c:pt idx="167">
                  <c:v>2.558600217084539E-3</c:v>
                </c:pt>
                <c:pt idx="168">
                  <c:v>7.5483301795307156E-3</c:v>
                </c:pt>
                <c:pt idx="169">
                  <c:v>1.6114666749654338E-2</c:v>
                </c:pt>
                <c:pt idx="170">
                  <c:v>1.4689280758532153E-2</c:v>
                </c:pt>
                <c:pt idx="171">
                  <c:v>9.5992011497025853E-3</c:v>
                </c:pt>
                <c:pt idx="172">
                  <c:v>1.1814521763662045E-2</c:v>
                </c:pt>
                <c:pt idx="173">
                  <c:v>1.1534426252530094E-2</c:v>
                </c:pt>
                <c:pt idx="174">
                  <c:v>1.8745180319220012E-2</c:v>
                </c:pt>
                <c:pt idx="175">
                  <c:v>1.9133939138886058E-2</c:v>
                </c:pt>
                <c:pt idx="176">
                  <c:v>2.0156759298310511E-2</c:v>
                </c:pt>
                <c:pt idx="177">
                  <c:v>2.3718919300957264E-2</c:v>
                </c:pt>
                <c:pt idx="178">
                  <c:v>3.5558531356395084E-2</c:v>
                </c:pt>
                <c:pt idx="179">
                  <c:v>3.9968971303217637E-2</c:v>
                </c:pt>
                <c:pt idx="180">
                  <c:v>2.8470881760390032E-2</c:v>
                </c:pt>
                <c:pt idx="181">
                  <c:v>3.1399905207995848E-2</c:v>
                </c:pt>
                <c:pt idx="182">
                  <c:v>6.1349913645279752E-2</c:v>
                </c:pt>
                <c:pt idx="183">
                  <c:v>8.7643238779016475E-2</c:v>
                </c:pt>
                <c:pt idx="184">
                  <c:v>9.7053845897731916E-2</c:v>
                </c:pt>
                <c:pt idx="185">
                  <c:v>0.11278426551757548</c:v>
                </c:pt>
                <c:pt idx="186">
                  <c:v>0.1069070540070427</c:v>
                </c:pt>
                <c:pt idx="187">
                  <c:v>0.11604504635918977</c:v>
                </c:pt>
                <c:pt idx="188">
                  <c:v>0.11773447991731967</c:v>
                </c:pt>
                <c:pt idx="189">
                  <c:v>0.12072082284613295</c:v>
                </c:pt>
                <c:pt idx="190">
                  <c:v>0.11564360081901692</c:v>
                </c:pt>
                <c:pt idx="191">
                  <c:v>0.12687094600844873</c:v>
                </c:pt>
                <c:pt idx="192">
                  <c:v>0.13820174286808351</c:v>
                </c:pt>
                <c:pt idx="193">
                  <c:v>0.15381711847011359</c:v>
                </c:pt>
                <c:pt idx="194">
                  <c:v>0.14600803977252519</c:v>
                </c:pt>
                <c:pt idx="195">
                  <c:v>0.14063471745162448</c:v>
                </c:pt>
                <c:pt idx="196">
                  <c:v>0.15264533800272528</c:v>
                </c:pt>
                <c:pt idx="197">
                  <c:v>0.14840414215565056</c:v>
                </c:pt>
                <c:pt idx="198">
                  <c:v>0.14158399125341803</c:v>
                </c:pt>
                <c:pt idx="199">
                  <c:v>0.12052416648728026</c:v>
                </c:pt>
                <c:pt idx="200">
                  <c:v>0.12027201729796677</c:v>
                </c:pt>
                <c:pt idx="201">
                  <c:v>0.11063336091760889</c:v>
                </c:pt>
                <c:pt idx="202">
                  <c:v>0.10062574159900395</c:v>
                </c:pt>
                <c:pt idx="203">
                  <c:v>7.1179175246372184E-2</c:v>
                </c:pt>
                <c:pt idx="204">
                  <c:v>4.5042620223849195E-2</c:v>
                </c:pt>
                <c:pt idx="205">
                  <c:v>2.0293588182671574E-2</c:v>
                </c:pt>
                <c:pt idx="206">
                  <c:v>8.3969533621546244E-3</c:v>
                </c:pt>
                <c:pt idx="207">
                  <c:v>-1.1398730733535145E-2</c:v>
                </c:pt>
                <c:pt idx="208">
                  <c:v>-3.035415761000182E-2</c:v>
                </c:pt>
                <c:pt idx="209">
                  <c:v>-5.6636054889171117E-2</c:v>
                </c:pt>
                <c:pt idx="210">
                  <c:v>-6.318226259980686E-2</c:v>
                </c:pt>
                <c:pt idx="211">
                  <c:v>-5.3188352749130585E-2</c:v>
                </c:pt>
                <c:pt idx="212">
                  <c:v>-5.0175887206460934E-2</c:v>
                </c:pt>
                <c:pt idx="213">
                  <c:v>-4.6021363450989061E-2</c:v>
                </c:pt>
                <c:pt idx="214">
                  <c:v>-4.2973099692909744E-2</c:v>
                </c:pt>
                <c:pt idx="215">
                  <c:v>-2.967257214820751E-2</c:v>
                </c:pt>
                <c:pt idx="216">
                  <c:v>-1.1684036731374747E-2</c:v>
                </c:pt>
                <c:pt idx="217">
                  <c:v>4.972481301187992E-3</c:v>
                </c:pt>
                <c:pt idx="218">
                  <c:v>-4.3296249664445119E-3</c:v>
                </c:pt>
                <c:pt idx="219">
                  <c:v>3.3096561330385743E-3</c:v>
                </c:pt>
                <c:pt idx="220">
                  <c:v>8.3491332122833661E-3</c:v>
                </c:pt>
                <c:pt idx="221">
                  <c:v>3.7883247723758506E-2</c:v>
                </c:pt>
                <c:pt idx="222">
                  <c:v>4.9282122042702214E-2</c:v>
                </c:pt>
                <c:pt idx="223">
                  <c:v>5.9344658673816664E-2</c:v>
                </c:pt>
                <c:pt idx="224">
                  <c:v>4.7887284461813895E-2</c:v>
                </c:pt>
                <c:pt idx="225">
                  <c:v>4.3213003616942691E-2</c:v>
                </c:pt>
                <c:pt idx="226">
                  <c:v>5.3695969074411654E-2</c:v>
                </c:pt>
                <c:pt idx="227">
                  <c:v>4.2310537103014578E-2</c:v>
                </c:pt>
                <c:pt idx="228">
                  <c:v>5.5010542879622371E-2</c:v>
                </c:pt>
                <c:pt idx="229">
                  <c:v>4.0601256617025738E-2</c:v>
                </c:pt>
                <c:pt idx="230">
                  <c:v>4.0589344797807181E-2</c:v>
                </c:pt>
                <c:pt idx="231">
                  <c:v>3.3255482463478314E-2</c:v>
                </c:pt>
              </c:numCache>
            </c:numRef>
          </c:val>
          <c:smooth val="0"/>
          <c:extLst>
            <c:ext xmlns:c16="http://schemas.microsoft.com/office/drawing/2014/chart" uri="{C3380CC4-5D6E-409C-BE32-E72D297353CC}">
              <c16:uniqueId val="{00000001-7589-42F1-8364-54A316F1A56B}"/>
            </c:ext>
          </c:extLst>
        </c:ser>
        <c:dLbls>
          <c:showLegendKey val="0"/>
          <c:showVal val="0"/>
          <c:showCatName val="0"/>
          <c:showSerName val="0"/>
          <c:showPercent val="0"/>
          <c:showBubbleSize val="0"/>
        </c:dLbls>
        <c:marker val="1"/>
        <c:smooth val="0"/>
        <c:axId val="127743551"/>
        <c:axId val="68020671"/>
      </c:lineChart>
      <c:dateAx>
        <c:axId val="127743551"/>
        <c:scaling>
          <c:orientation val="minMax"/>
        </c:scaling>
        <c:delete val="0"/>
        <c:axPos val="b"/>
        <c:numFmt formatCode="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68020671"/>
        <c:crosses val="autoZero"/>
        <c:auto val="1"/>
        <c:lblOffset val="100"/>
        <c:baseTimeUnit val="months"/>
        <c:majorUnit val="12"/>
        <c:majorTimeUnit val="months"/>
      </c:dateAx>
      <c:valAx>
        <c:axId val="680206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127743551"/>
        <c:crosses val="autoZero"/>
        <c:crossBetween val="between"/>
      </c:valAx>
      <c:valAx>
        <c:axId val="110492614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1104929503"/>
        <c:crosses val="max"/>
        <c:crossBetween val="between"/>
      </c:valAx>
      <c:dateAx>
        <c:axId val="1104929503"/>
        <c:scaling>
          <c:orientation val="minMax"/>
        </c:scaling>
        <c:delete val="1"/>
        <c:axPos val="b"/>
        <c:numFmt formatCode="m/d/yyyy" sourceLinked="1"/>
        <c:majorTickMark val="out"/>
        <c:minorTickMark val="none"/>
        <c:tickLblPos val="nextTo"/>
        <c:crossAx val="1104926143"/>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timo" panose="020B0603020204030204" pitchFamily="34" charset="0"/>
          <a:cs typeface="Setimo" panose="020B0603020204030204" pitchFamily="34" charset="0"/>
        </a:defRPr>
      </a:pPr>
      <a:endParaRPr lang="is-I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r>
              <a:rPr lang="is-IS" b="1" noProof="0" dirty="0" err="1">
                <a:solidFill>
                  <a:srgbClr val="11223A"/>
                </a:solidFill>
              </a:rPr>
              <a:t>Heildarvirði</a:t>
            </a:r>
            <a:r>
              <a:rPr lang="is-IS" b="1" noProof="0" dirty="0">
                <a:solidFill>
                  <a:srgbClr val="11223A"/>
                </a:solidFill>
              </a:rPr>
              <a:t> fasteignamats og brunabótamats </a:t>
            </a:r>
          </a:p>
        </c:rich>
      </c:tx>
      <c:layout>
        <c:manualLayout>
          <c:xMode val="edge"/>
          <c:yMode val="edge"/>
          <c:x val="4.4722222222222212E-2"/>
          <c:y val="2.780996523754345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endParaRPr lang="is-IS"/>
        </a:p>
      </c:txPr>
    </c:title>
    <c:autoTitleDeleted val="0"/>
    <c:plotArea>
      <c:layout/>
      <c:barChart>
        <c:barDir val="col"/>
        <c:grouping val="clustered"/>
        <c:varyColors val="0"/>
        <c:ser>
          <c:idx val="0"/>
          <c:order val="0"/>
          <c:tx>
            <c:strRef>
              <c:f>'fmat vs bmat'!$H$1</c:f>
              <c:strCache>
                <c:ptCount val="1"/>
                <c:pt idx="0">
                  <c:v>Fasteignamat</c:v>
                </c:pt>
              </c:strCache>
            </c:strRef>
          </c:tx>
          <c:spPr>
            <a:solidFill>
              <a:srgbClr val="11223A"/>
            </a:solidFill>
            <a:ln>
              <a:noFill/>
            </a:ln>
            <a:effectLst/>
          </c:spPr>
          <c:invertIfNegative val="0"/>
          <c:cat>
            <c:strRef>
              <c:f>'fmat vs bmat'!$G$2:$G$21</c:f>
              <c:strCach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strCache>
            </c:strRef>
          </c:cat>
          <c:val>
            <c:numRef>
              <c:f>'fmat vs bmat'!$H$2:$H$21</c:f>
              <c:numCache>
                <c:formatCode>0</c:formatCode>
                <c:ptCount val="20"/>
                <c:pt idx="0">
                  <c:v>3.3694285750000001</c:v>
                </c:pt>
                <c:pt idx="1">
                  <c:v>3.9831175490000001</c:v>
                </c:pt>
                <c:pt idx="2">
                  <c:v>4.1681919269999996</c:v>
                </c:pt>
                <c:pt idx="3">
                  <c:v>4.2875321890000002</c:v>
                </c:pt>
                <c:pt idx="4">
                  <c:v>3.9687019170000002</c:v>
                </c:pt>
                <c:pt idx="5">
                  <c:v>4.2793371530000002</c:v>
                </c:pt>
                <c:pt idx="6">
                  <c:v>4.7274973930000002</c:v>
                </c:pt>
                <c:pt idx="7">
                  <c:v>4.9779460169999998</c:v>
                </c:pt>
                <c:pt idx="8">
                  <c:v>5.4077865569999997</c:v>
                </c:pt>
                <c:pt idx="9">
                  <c:v>5.795689383</c:v>
                </c:pt>
                <c:pt idx="10">
                  <c:v>6.3555398910000003</c:v>
                </c:pt>
                <c:pt idx="11">
                  <c:v>7.3455031030000004</c:v>
                </c:pt>
                <c:pt idx="12">
                  <c:v>8.4379486719999992</c:v>
                </c:pt>
                <c:pt idx="13">
                  <c:v>9.1545891749999999</c:v>
                </c:pt>
                <c:pt idx="14">
                  <c:v>9.5578481310000001</c:v>
                </c:pt>
                <c:pt idx="15">
                  <c:v>10.464032792999999</c:v>
                </c:pt>
                <c:pt idx="16">
                  <c:v>12.810277413</c:v>
                </c:pt>
                <c:pt idx="17">
                  <c:v>14.600759646</c:v>
                </c:pt>
                <c:pt idx="18">
                  <c:v>15.557600183</c:v>
                </c:pt>
                <c:pt idx="19">
                  <c:v>17.128612213</c:v>
                </c:pt>
              </c:numCache>
            </c:numRef>
          </c:val>
          <c:extLst>
            <c:ext xmlns:c16="http://schemas.microsoft.com/office/drawing/2014/chart" uri="{C3380CC4-5D6E-409C-BE32-E72D297353CC}">
              <c16:uniqueId val="{00000000-CA97-4553-AAAD-160FC5151EDF}"/>
            </c:ext>
          </c:extLst>
        </c:ser>
        <c:dLbls>
          <c:showLegendKey val="0"/>
          <c:showVal val="0"/>
          <c:showCatName val="0"/>
          <c:showSerName val="0"/>
          <c:showPercent val="0"/>
          <c:showBubbleSize val="0"/>
        </c:dLbls>
        <c:gapWidth val="219"/>
        <c:axId val="538695871"/>
        <c:axId val="538695391"/>
      </c:barChart>
      <c:lineChart>
        <c:grouping val="standard"/>
        <c:varyColors val="0"/>
        <c:ser>
          <c:idx val="1"/>
          <c:order val="1"/>
          <c:tx>
            <c:strRef>
              <c:f>'fmat vs bmat'!$I$1</c:f>
              <c:strCache>
                <c:ptCount val="1"/>
                <c:pt idx="0">
                  <c:v>Brunabótamat</c:v>
                </c:pt>
              </c:strCache>
            </c:strRef>
          </c:tx>
          <c:spPr>
            <a:ln w="28575" cap="rnd">
              <a:solidFill>
                <a:srgbClr val="E25E5C"/>
              </a:solidFill>
              <a:round/>
            </a:ln>
            <a:effectLst/>
          </c:spPr>
          <c:marker>
            <c:symbol val="none"/>
          </c:marker>
          <c:cat>
            <c:strRef>
              <c:f>'fmat vs bmat'!$G$2:$G$21</c:f>
              <c:strCach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strCache>
            </c:strRef>
          </c:cat>
          <c:val>
            <c:numRef>
              <c:f>'fmat vs bmat'!$I$2:$I$21</c:f>
              <c:numCache>
                <c:formatCode>0</c:formatCode>
                <c:ptCount val="20"/>
                <c:pt idx="0">
                  <c:v>3.540966864</c:v>
                </c:pt>
                <c:pt idx="1">
                  <c:v>3.877058758</c:v>
                </c:pt>
                <c:pt idx="2">
                  <c:v>5.1094812059999999</c:v>
                </c:pt>
                <c:pt idx="3">
                  <c:v>5.3234919620000003</c:v>
                </c:pt>
                <c:pt idx="4">
                  <c:v>5.4140199539999996</c:v>
                </c:pt>
                <c:pt idx="5">
                  <c:v>5.9871336289999997</c:v>
                </c:pt>
                <c:pt idx="6">
                  <c:v>6.3831359379999997</c:v>
                </c:pt>
                <c:pt idx="7">
                  <c:v>6.6761776179999996</c:v>
                </c:pt>
                <c:pt idx="8">
                  <c:v>6.732911487</c:v>
                </c:pt>
                <c:pt idx="9">
                  <c:v>7.3222518250000004</c:v>
                </c:pt>
                <c:pt idx="10">
                  <c:v>7.5731806620000004</c:v>
                </c:pt>
                <c:pt idx="11">
                  <c:v>8.3211062069999997</c:v>
                </c:pt>
                <c:pt idx="12">
                  <c:v>9.1046674509999992</c:v>
                </c:pt>
                <c:pt idx="13">
                  <c:v>9.9944164289999993</c:v>
                </c:pt>
                <c:pt idx="14">
                  <c:v>10.377057568</c:v>
                </c:pt>
                <c:pt idx="15">
                  <c:v>11.737890379</c:v>
                </c:pt>
                <c:pt idx="16">
                  <c:v>13.930884129000001</c:v>
                </c:pt>
                <c:pt idx="17">
                  <c:v>15.115243262</c:v>
                </c:pt>
                <c:pt idx="18">
                  <c:v>16.229940279000001</c:v>
                </c:pt>
                <c:pt idx="19">
                  <c:v>17.094793454000001</c:v>
                </c:pt>
              </c:numCache>
            </c:numRef>
          </c:val>
          <c:smooth val="0"/>
          <c:extLst>
            <c:ext xmlns:c16="http://schemas.microsoft.com/office/drawing/2014/chart" uri="{C3380CC4-5D6E-409C-BE32-E72D297353CC}">
              <c16:uniqueId val="{00000001-CA97-4553-AAAD-160FC5151EDF}"/>
            </c:ext>
          </c:extLst>
        </c:ser>
        <c:dLbls>
          <c:showLegendKey val="0"/>
          <c:showVal val="0"/>
          <c:showCatName val="0"/>
          <c:showSerName val="0"/>
          <c:showPercent val="0"/>
          <c:showBubbleSize val="0"/>
        </c:dLbls>
        <c:marker val="1"/>
        <c:smooth val="0"/>
        <c:axId val="538695871"/>
        <c:axId val="538695391"/>
      </c:lineChart>
      <c:catAx>
        <c:axId val="53869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538695391"/>
        <c:crosses val="autoZero"/>
        <c:auto val="1"/>
        <c:lblAlgn val="ctr"/>
        <c:lblOffset val="100"/>
        <c:noMultiLvlLbl val="0"/>
      </c:catAx>
      <c:valAx>
        <c:axId val="538695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r>
                  <a:rPr lang="is-IS" noProof="0" dirty="0"/>
                  <a:t>billjónir króna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538695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timo" panose="020B0603020204030204" pitchFamily="34" charset="0"/>
          <a:cs typeface="Setimo" panose="020B0603020204030204" pitchFamily="34" charset="0"/>
        </a:defRPr>
      </a:pPr>
      <a:endParaRPr lang="is-I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r>
              <a:rPr lang="en-US" b="1" dirty="0">
                <a:solidFill>
                  <a:srgbClr val="11223A"/>
                </a:solidFill>
              </a:rPr>
              <a:t>Fasteignamat í Grindavík 2015-2025</a:t>
            </a:r>
          </a:p>
        </c:rich>
      </c:tx>
      <c:layout>
        <c:manualLayout>
          <c:xMode val="edge"/>
          <c:yMode val="edge"/>
          <c:x val="1.8305555555555564E-2"/>
          <c:y val="1.941534690354700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endParaRPr lang="is-IS"/>
        </a:p>
      </c:txPr>
    </c:title>
    <c:autoTitleDeleted val="0"/>
    <c:plotArea>
      <c:layout/>
      <c:barChart>
        <c:barDir val="col"/>
        <c:grouping val="clustered"/>
        <c:varyColors val="0"/>
        <c:ser>
          <c:idx val="1"/>
          <c:order val="1"/>
          <c:tx>
            <c:strRef>
              <c:f>Sheet2!$C$1</c:f>
              <c:strCache>
                <c:ptCount val="1"/>
              </c:strCache>
            </c:strRef>
          </c:tx>
          <c:spPr>
            <a:solidFill>
              <a:srgbClr val="92B1B0"/>
            </a:solidFill>
            <a:ln>
              <a:noFill/>
            </a:ln>
            <a:effectLst/>
          </c:spPr>
          <c:invertIfNegative val="0"/>
          <c:cat>
            <c:numRef>
              <c:f>Sheet2!$A$2:$A$12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Sheet2!$C$2:$C$12</c:f>
              <c:numCache>
                <c:formatCode>0%</c:formatCode>
                <c:ptCount val="11"/>
                <c:pt idx="8">
                  <c:v>1000000</c:v>
                </c:pt>
                <c:pt idx="9">
                  <c:v>1000000</c:v>
                </c:pt>
                <c:pt idx="10">
                  <c:v>1000000</c:v>
                </c:pt>
              </c:numCache>
            </c:numRef>
          </c:val>
          <c:extLst>
            <c:ext xmlns:c16="http://schemas.microsoft.com/office/drawing/2014/chart" uri="{C3380CC4-5D6E-409C-BE32-E72D297353CC}">
              <c16:uniqueId val="{00000000-533B-432D-B791-7A2568D0F875}"/>
            </c:ext>
          </c:extLst>
        </c:ser>
        <c:dLbls>
          <c:showLegendKey val="0"/>
          <c:showVal val="0"/>
          <c:showCatName val="0"/>
          <c:showSerName val="0"/>
          <c:showPercent val="0"/>
          <c:showBubbleSize val="0"/>
        </c:dLbls>
        <c:gapWidth val="0"/>
        <c:overlap val="4"/>
        <c:axId val="1337692735"/>
        <c:axId val="1337690815"/>
      </c:barChart>
      <c:lineChart>
        <c:grouping val="standard"/>
        <c:varyColors val="0"/>
        <c:ser>
          <c:idx val="0"/>
          <c:order val="0"/>
          <c:tx>
            <c:strRef>
              <c:f>Sheet2!$B$1</c:f>
              <c:strCache>
                <c:ptCount val="1"/>
                <c:pt idx="0">
                  <c:v>Fasteignamat</c:v>
                </c:pt>
              </c:strCache>
            </c:strRef>
          </c:tx>
          <c:spPr>
            <a:ln w="28575" cap="rnd">
              <a:solidFill>
                <a:srgbClr val="11223A"/>
              </a:solidFill>
              <a:round/>
            </a:ln>
            <a:effectLst/>
          </c:spPr>
          <c:marker>
            <c:symbol val="diamond"/>
            <c:size val="8"/>
            <c:spPr>
              <a:solidFill>
                <a:srgbClr val="11223A"/>
              </a:solidFill>
              <a:ln w="9525">
                <a:noFill/>
              </a:ln>
              <a:effectLst/>
            </c:spPr>
          </c:marker>
          <c:cat>
            <c:numRef>
              <c:f>Sheet2!$A$2:$A$12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Sheet2!$B$2:$B$12</c:f>
              <c:numCache>
                <c:formatCode>0</c:formatCode>
                <c:ptCount val="11"/>
                <c:pt idx="0">
                  <c:v>37.837867000000003</c:v>
                </c:pt>
                <c:pt idx="1">
                  <c:v>39.916829</c:v>
                </c:pt>
                <c:pt idx="2">
                  <c:v>46.086436999999997</c:v>
                </c:pt>
                <c:pt idx="3">
                  <c:v>56.144855</c:v>
                </c:pt>
                <c:pt idx="4">
                  <c:v>64.988238999999993</c:v>
                </c:pt>
                <c:pt idx="5">
                  <c:v>71.130572999999998</c:v>
                </c:pt>
                <c:pt idx="6">
                  <c:v>76.877052000000006</c:v>
                </c:pt>
                <c:pt idx="7">
                  <c:v>90.667378999999997</c:v>
                </c:pt>
                <c:pt idx="8">
                  <c:v>106.886735</c:v>
                </c:pt>
                <c:pt idx="9">
                  <c:v>109.392927</c:v>
                </c:pt>
                <c:pt idx="10">
                  <c:v>109.649317</c:v>
                </c:pt>
              </c:numCache>
            </c:numRef>
          </c:val>
          <c:smooth val="0"/>
          <c:extLst>
            <c:ext xmlns:c16="http://schemas.microsoft.com/office/drawing/2014/chart" uri="{C3380CC4-5D6E-409C-BE32-E72D297353CC}">
              <c16:uniqueId val="{00000001-533B-432D-B791-7A2568D0F875}"/>
            </c:ext>
          </c:extLst>
        </c:ser>
        <c:dLbls>
          <c:showLegendKey val="0"/>
          <c:showVal val="0"/>
          <c:showCatName val="0"/>
          <c:showSerName val="0"/>
          <c:showPercent val="0"/>
          <c:showBubbleSize val="0"/>
        </c:dLbls>
        <c:marker val="1"/>
        <c:smooth val="0"/>
        <c:axId val="1337692735"/>
        <c:axId val="1337690815"/>
      </c:lineChart>
      <c:catAx>
        <c:axId val="133769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1337690815"/>
        <c:crosses val="autoZero"/>
        <c:auto val="1"/>
        <c:lblAlgn val="ctr"/>
        <c:lblOffset val="100"/>
        <c:noMultiLvlLbl val="0"/>
      </c:catAx>
      <c:valAx>
        <c:axId val="1337690815"/>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r>
                  <a:rPr lang="is-IS"/>
                  <a:t>milljarðar króna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1337692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timo" panose="020B0603020204030204" pitchFamily="34" charset="0"/>
          <a:cs typeface="Setimo" panose="020B0603020204030204" pitchFamily="34" charset="0"/>
        </a:defRPr>
      </a:pPr>
      <a:endParaRPr lang="is-I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r>
              <a:rPr lang="is-IS" b="1">
                <a:solidFill>
                  <a:srgbClr val="11223A"/>
                </a:solidFill>
              </a:rPr>
              <a:t>Fasteignamat atvinnueigna</a:t>
            </a:r>
          </a:p>
        </c:rich>
      </c:tx>
      <c:layout>
        <c:manualLayout>
          <c:xMode val="edge"/>
          <c:yMode val="edge"/>
          <c:x val="4.3874890638670179E-2"/>
          <c:y val="2.780996523754345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1223A"/>
              </a:solidFill>
              <a:latin typeface="Setimo" panose="020B0603020204030204" pitchFamily="34" charset="0"/>
              <a:ea typeface="+mn-ea"/>
              <a:cs typeface="Setimo" panose="020B0603020204030204" pitchFamily="34" charset="0"/>
            </a:defRPr>
          </a:pPr>
          <a:endParaRPr lang="is-IS"/>
        </a:p>
      </c:txPr>
    </c:title>
    <c:autoTitleDeleted val="0"/>
    <c:plotArea>
      <c:layout/>
      <c:lineChart>
        <c:grouping val="standard"/>
        <c:varyColors val="0"/>
        <c:ser>
          <c:idx val="0"/>
          <c:order val="0"/>
          <c:tx>
            <c:strRef>
              <c:f>Sheet2!$K$2</c:f>
              <c:strCache>
                <c:ptCount val="1"/>
                <c:pt idx="0">
                  <c:v>Höfuðborgarsvæðið</c:v>
                </c:pt>
              </c:strCache>
            </c:strRef>
          </c:tx>
          <c:spPr>
            <a:ln w="28575" cap="rnd">
              <a:solidFill>
                <a:srgbClr val="11223A"/>
              </a:solidFill>
              <a:round/>
            </a:ln>
            <a:effectLst/>
          </c:spPr>
          <c:marker>
            <c:symbol val="square"/>
            <c:size val="5"/>
            <c:spPr>
              <a:solidFill>
                <a:srgbClr val="11223A"/>
              </a:solidFill>
              <a:ln w="9525">
                <a:solidFill>
                  <a:srgbClr val="11223A"/>
                </a:solidFill>
              </a:ln>
              <a:effectLst/>
            </c:spPr>
          </c:marker>
          <c:cat>
            <c:numRef>
              <c:f>Sheet2!$J$3:$J$13</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Sheet2!$K$3:$K$13</c:f>
              <c:numCache>
                <c:formatCode>_(* #,##0_);_(* \(#,##0\);_(* "-"_);_(@_)</c:formatCode>
                <c:ptCount val="11"/>
                <c:pt idx="0">
                  <c:v>694.31879800000002</c:v>
                </c:pt>
                <c:pt idx="1">
                  <c:v>769.80080999999996</c:v>
                </c:pt>
                <c:pt idx="2">
                  <c:v>873.839831</c:v>
                </c:pt>
                <c:pt idx="3">
                  <c:v>1036.948811</c:v>
                </c:pt>
                <c:pt idx="4">
                  <c:v>1110.3924239999999</c:v>
                </c:pt>
                <c:pt idx="5">
                  <c:v>1141.0777969999999</c:v>
                </c:pt>
                <c:pt idx="6">
                  <c:v>1216.9515719999999</c:v>
                </c:pt>
                <c:pt idx="7">
                  <c:v>1349.7824860000001</c:v>
                </c:pt>
                <c:pt idx="8">
                  <c:v>1440.6567190000001</c:v>
                </c:pt>
                <c:pt idx="9">
                  <c:v>1562.310342</c:v>
                </c:pt>
                <c:pt idx="10">
                  <c:v>1653.633986</c:v>
                </c:pt>
              </c:numCache>
            </c:numRef>
          </c:val>
          <c:smooth val="0"/>
          <c:extLst>
            <c:ext xmlns:c16="http://schemas.microsoft.com/office/drawing/2014/chart" uri="{C3380CC4-5D6E-409C-BE32-E72D297353CC}">
              <c16:uniqueId val="{00000000-9738-4D0A-A842-51CB5C2D1200}"/>
            </c:ext>
          </c:extLst>
        </c:ser>
        <c:ser>
          <c:idx val="1"/>
          <c:order val="1"/>
          <c:tx>
            <c:strRef>
              <c:f>Sheet2!$L$2</c:f>
              <c:strCache>
                <c:ptCount val="1"/>
                <c:pt idx="0">
                  <c:v>Utan höfuðborgarsvæðis</c:v>
                </c:pt>
              </c:strCache>
            </c:strRef>
          </c:tx>
          <c:spPr>
            <a:ln w="28575" cap="rnd">
              <a:solidFill>
                <a:srgbClr val="92B1B0"/>
              </a:solidFill>
              <a:round/>
            </a:ln>
            <a:effectLst/>
          </c:spPr>
          <c:marker>
            <c:symbol val="square"/>
            <c:size val="5"/>
            <c:spPr>
              <a:solidFill>
                <a:srgbClr val="92B1B0"/>
              </a:solidFill>
              <a:ln w="9525">
                <a:solidFill>
                  <a:srgbClr val="92B1B0"/>
                </a:solidFill>
              </a:ln>
              <a:effectLst/>
            </c:spPr>
          </c:marker>
          <c:cat>
            <c:numRef>
              <c:f>Sheet2!$J$3:$J$13</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Sheet2!$L$3:$L$13</c:f>
              <c:numCache>
                <c:formatCode>_(* #,##0_);_(* \(#,##0\);_(* "-"_);_(@_)</c:formatCode>
                <c:ptCount val="11"/>
                <c:pt idx="0">
                  <c:v>320.97841</c:v>
                </c:pt>
                <c:pt idx="1">
                  <c:v>342.33004299999999</c:v>
                </c:pt>
                <c:pt idx="2">
                  <c:v>370.81174900000002</c:v>
                </c:pt>
                <c:pt idx="3">
                  <c:v>418.87608699999998</c:v>
                </c:pt>
                <c:pt idx="4">
                  <c:v>464.425613</c:v>
                </c:pt>
                <c:pt idx="5">
                  <c:v>483.106402</c:v>
                </c:pt>
                <c:pt idx="6">
                  <c:v>526.06034799999998</c:v>
                </c:pt>
                <c:pt idx="7">
                  <c:v>593.86709399999995</c:v>
                </c:pt>
                <c:pt idx="8">
                  <c:v>636.94148399999995</c:v>
                </c:pt>
                <c:pt idx="9">
                  <c:v>703.84010699999999</c:v>
                </c:pt>
                <c:pt idx="10">
                  <c:v>794.92296099999999</c:v>
                </c:pt>
              </c:numCache>
            </c:numRef>
          </c:val>
          <c:smooth val="0"/>
          <c:extLst>
            <c:ext xmlns:c16="http://schemas.microsoft.com/office/drawing/2014/chart" uri="{C3380CC4-5D6E-409C-BE32-E72D297353CC}">
              <c16:uniqueId val="{00000001-9738-4D0A-A842-51CB5C2D1200}"/>
            </c:ext>
          </c:extLst>
        </c:ser>
        <c:dLbls>
          <c:showLegendKey val="0"/>
          <c:showVal val="0"/>
          <c:showCatName val="0"/>
          <c:showSerName val="0"/>
          <c:showPercent val="0"/>
          <c:showBubbleSize val="0"/>
        </c:dLbls>
        <c:marker val="1"/>
        <c:smooth val="0"/>
        <c:axId val="701389199"/>
        <c:axId val="701392559"/>
      </c:lineChart>
      <c:catAx>
        <c:axId val="701389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701392559"/>
        <c:crosses val="autoZero"/>
        <c:auto val="1"/>
        <c:lblAlgn val="ctr"/>
        <c:lblOffset val="100"/>
        <c:noMultiLvlLbl val="0"/>
      </c:catAx>
      <c:valAx>
        <c:axId val="701392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r>
                  <a:rPr lang="is-IS"/>
                  <a:t>Milljarðar króna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crossAx val="701389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timo" panose="020B0603020204030204" pitchFamily="34" charset="0"/>
              <a:ea typeface="+mn-ea"/>
              <a:cs typeface="Setimo" panose="020B0603020204030204" pitchFamily="34" charset="0"/>
            </a:defRPr>
          </a:pPr>
          <a:endParaRPr lang="is-I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timo" panose="020B0603020204030204" pitchFamily="34" charset="0"/>
          <a:cs typeface="Setimo" panose="020B0603020204030204" pitchFamily="34" charset="0"/>
        </a:defRPr>
      </a:pPr>
      <a:endParaRPr lang="is-I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rgbClr val="11223A"/>
                </a:solidFill>
                <a:latin typeface="Setimo" panose="020B0603020204030204" pitchFamily="34" charset="0"/>
                <a:ea typeface="+mn-ea"/>
                <a:cs typeface="Setimo" panose="020B0603020204030204" pitchFamily="34" charset="0"/>
              </a:defRPr>
            </a:pPr>
            <a:r>
              <a:rPr lang="is-IS" sz="1200" b="1" noProof="0" dirty="0"/>
              <a:t>Hækkun fasteignamats sumarhúsa eftir stærstu sumarhúsabyggðum</a:t>
            </a:r>
          </a:p>
        </c:rich>
      </c:tx>
      <c:layout>
        <c:manualLayout>
          <c:xMode val="edge"/>
          <c:yMode val="edge"/>
          <c:x val="8.7507980421366212E-3"/>
          <c:y val="1.3856816285061142E-2"/>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rgbClr val="11223A"/>
              </a:solidFill>
              <a:latin typeface="Setimo" panose="020B0603020204030204" pitchFamily="34" charset="0"/>
              <a:ea typeface="+mn-ea"/>
              <a:cs typeface="Setimo" panose="020B0603020204030204" pitchFamily="34" charset="0"/>
            </a:defRPr>
          </a:pPr>
          <a:endParaRPr lang="is-IS"/>
        </a:p>
      </c:txPr>
    </c:title>
    <c:autoTitleDeleted val="0"/>
    <c:plotArea>
      <c:layout/>
      <c:barChart>
        <c:barDir val="bar"/>
        <c:grouping val="clustered"/>
        <c:varyColors val="0"/>
        <c:ser>
          <c:idx val="0"/>
          <c:order val="0"/>
          <c:tx>
            <c:strRef>
              <c:f>Sheet3!$I$1</c:f>
              <c:strCache>
                <c:ptCount val="1"/>
                <c:pt idx="0">
                  <c:v>Breyting milli ára</c:v>
                </c:pt>
              </c:strCache>
            </c:strRef>
          </c:tx>
          <c:spPr>
            <a:solidFill>
              <a:srgbClr val="1122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Sheet3!$F$2:$F$10</c:f>
              <c:strCache>
                <c:ptCount val="9"/>
                <c:pt idx="0">
                  <c:v>Mosfellsbær                 </c:v>
                </c:pt>
                <c:pt idx="1">
                  <c:v>Hrunamannahreppur           </c:v>
                </c:pt>
                <c:pt idx="2">
                  <c:v>Hvalfjarðarsveit            </c:v>
                </c:pt>
                <c:pt idx="3">
                  <c:v>Rangárþing ytra             </c:v>
                </c:pt>
                <c:pt idx="4">
                  <c:v>Skorradalshreppur           </c:v>
                </c:pt>
                <c:pt idx="5">
                  <c:v>Kjósarhreppur               </c:v>
                </c:pt>
                <c:pt idx="6">
                  <c:v>Borgarbyggð                 </c:v>
                </c:pt>
                <c:pt idx="7">
                  <c:v>Bláskógabyggð               </c:v>
                </c:pt>
                <c:pt idx="8">
                  <c:v>Grímsnes-og Grafningshreppur</c:v>
                </c:pt>
              </c:strCache>
            </c:strRef>
          </c:cat>
          <c:val>
            <c:numRef>
              <c:f>Sheet3!$I$2:$I$10</c:f>
              <c:numCache>
                <c:formatCode>0%</c:formatCode>
                <c:ptCount val="9"/>
                <c:pt idx="0">
                  <c:v>8.0840298949857559E-2</c:v>
                </c:pt>
                <c:pt idx="1">
                  <c:v>0.10685510313508684</c:v>
                </c:pt>
                <c:pt idx="2">
                  <c:v>9.0682961886699553E-2</c:v>
                </c:pt>
                <c:pt idx="3">
                  <c:v>6.9990268466193051E-2</c:v>
                </c:pt>
                <c:pt idx="4">
                  <c:v>5.5516412909286661E-2</c:v>
                </c:pt>
                <c:pt idx="5">
                  <c:v>0.15638838478645689</c:v>
                </c:pt>
                <c:pt idx="6">
                  <c:v>7.0702111188313044E-2</c:v>
                </c:pt>
                <c:pt idx="7">
                  <c:v>0.12674308778785903</c:v>
                </c:pt>
                <c:pt idx="8">
                  <c:v>0.11755441881440754</c:v>
                </c:pt>
              </c:numCache>
            </c:numRef>
          </c:val>
          <c:extLst>
            <c:ext xmlns:c16="http://schemas.microsoft.com/office/drawing/2014/chart" uri="{C3380CC4-5D6E-409C-BE32-E72D297353CC}">
              <c16:uniqueId val="{00000000-06FC-42B4-B922-F1BF3BCDEB07}"/>
            </c:ext>
          </c:extLst>
        </c:ser>
        <c:dLbls>
          <c:showLegendKey val="0"/>
          <c:showVal val="0"/>
          <c:showCatName val="0"/>
          <c:showSerName val="0"/>
          <c:showPercent val="0"/>
          <c:showBubbleSize val="0"/>
        </c:dLbls>
        <c:gapWidth val="219"/>
        <c:axId val="12278128"/>
        <c:axId val="12274288"/>
      </c:barChart>
      <c:catAx>
        <c:axId val="12278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crossAx val="12274288"/>
        <c:crosses val="autoZero"/>
        <c:auto val="1"/>
        <c:lblAlgn val="ctr"/>
        <c:lblOffset val="100"/>
        <c:noMultiLvlLbl val="0"/>
      </c:catAx>
      <c:valAx>
        <c:axId val="122742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1223A"/>
                </a:solidFill>
                <a:latin typeface="Setimo" panose="020B0603020204030204" pitchFamily="34" charset="0"/>
                <a:ea typeface="+mn-ea"/>
                <a:cs typeface="Setimo" panose="020B0603020204030204" pitchFamily="34" charset="0"/>
              </a:defRPr>
            </a:pPr>
            <a:endParaRPr lang="is-IS"/>
          </a:p>
        </c:txPr>
        <c:crossAx val="12278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rgbClr val="11223A"/>
          </a:solidFill>
          <a:latin typeface="Setimo" panose="020B0603020204030204" pitchFamily="34" charset="0"/>
          <a:cs typeface="Setimo" panose="020B0603020204030204" pitchFamily="34" charset="0"/>
        </a:defRPr>
      </a:pPr>
      <a:endParaRPr lang="is-I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681_E43FAA70.xml><?xml version="1.0" encoding="utf-8"?>
<p188:cmLst xmlns:a="http://schemas.openxmlformats.org/drawingml/2006/main" xmlns:r="http://schemas.openxmlformats.org/officeDocument/2006/relationships" xmlns:p188="http://schemas.microsoft.com/office/powerpoint/2018/8/main">
  <p188:cm id="{E48C5A76-00A3-4F99-80C3-236D03772BEA}" authorId="{0678DA13-1B25-A03F-1E37-C93B3B143AE7}" status="resolved" created="2025-05-26T16:14:21.081" complete="100000">
    <ac:deMkLst xmlns:ac="http://schemas.microsoft.com/office/drawing/2013/main/command">
      <pc:docMk xmlns:pc="http://schemas.microsoft.com/office/powerpoint/2013/main/command"/>
      <pc:sldMk xmlns:pc="http://schemas.microsoft.com/office/powerpoint/2013/main/command" cId="3829377648" sldId="1665"/>
      <ac:spMk id="7" creationId="{1F1EBB46-1FD7-41F5-B6E3-B364B55A44C5}"/>
    </ac:deMkLst>
    <p188:txBody>
      <a:bodyPr/>
      <a:lstStyle/>
      <a:p>
        <a:r>
          <a:rPr lang="is-IS"/>
          <a:t>Framtíðarhorfur - finnst mér vísa meira í hvaða átt fasteignamarkaðurinn er að þróast. 
Það sem ég sé fyrir mér í lokin er að tilkynna að matið sé nú komið út. Að það sé strax notað við lánaákvarðanir en til álagningar fasteignagjalda frá næstu áramótum. Þangað til sé hægt að gera athugasemdir við niðurstöður matsins. 
Umræðu um hvað við ætlum að gera á næsta ári í atvinnumati finnst mér meira eiga við umfjöllunina um niðurstöður fasteignamatsins. Og við þurfum að koma þeim frá okkur án þess að grafa undan niðurstöðunni sjálfri
</a:t>
        </a:r>
      </a:p>
    </p188:txBody>
  </p188:cm>
</p188:cmLst>
</file>

<file path=ppt/drawings/drawing1.xml><?xml version="1.0" encoding="utf-8"?>
<c:userShapes xmlns:c="http://schemas.openxmlformats.org/drawingml/2006/chart">
  <cdr:relSizeAnchor xmlns:cdr="http://schemas.openxmlformats.org/drawingml/2006/chartDrawing">
    <cdr:from>
      <cdr:x>0.30884</cdr:x>
      <cdr:y>0</cdr:y>
    </cdr:from>
    <cdr:to>
      <cdr:x>0.69115</cdr:x>
      <cdr:y>0.11886</cdr:y>
    </cdr:to>
    <cdr:sp macro="" textlink="">
      <cdr:nvSpPr>
        <cdr:cNvPr id="2" name="TextBox 12">
          <a:extLst xmlns:a="http://schemas.openxmlformats.org/drawingml/2006/main">
            <a:ext uri="{FF2B5EF4-FFF2-40B4-BE49-F238E27FC236}">
              <a16:creationId xmlns:a16="http://schemas.microsoft.com/office/drawing/2014/main" id="{7FA9C767-DC8E-1CE5-09A4-9C329FF2C0A2}"/>
            </a:ext>
          </a:extLst>
        </cdr:cNvPr>
        <cdr:cNvSpPr txBox="1"/>
      </cdr:nvSpPr>
      <cdr:spPr>
        <a:xfrm xmlns:a="http://schemas.openxmlformats.org/drawingml/2006/main">
          <a:off x="1612078" y="0"/>
          <a:ext cx="1995543" cy="443255"/>
        </a:xfrm>
        <a:prstGeom xmlns:a="http://schemas.openxmlformats.org/drawingml/2006/main" prst="rect">
          <a:avLst/>
        </a:prstGeom>
        <a:solidFill xmlns:a="http://schemas.openxmlformats.org/drawingml/2006/main">
          <a:srgbClr val="FFFFFF">
            <a:alpha val="60000"/>
          </a:srgbClr>
        </a:solidFill>
      </cdr:spPr>
      <cdr:txBody>
        <a:bodyPr xmlns:a="http://schemas.openxmlformats.org/drawingml/2006/main" wrap="square" rtlCol="0">
          <a:spAutoFit/>
        </a:bodyPr>
        <a:lstStyle xmlns:a="http://schemas.openxmlformats.org/drawingml/2006/main">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is-IS" sz="1400" b="1" dirty="0">
              <a:latin typeface="Setimo" panose="020B0603020204030204" pitchFamily="34" charset="0"/>
              <a:cs typeface="Setimo" panose="020B0603020204030204" pitchFamily="34" charset="0"/>
            </a:rPr>
            <a:t>229 þús. fasteignir</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0.93035</cdr:y>
    </cdr:from>
    <cdr:to>
      <cdr:x>0.74132</cdr:x>
      <cdr:y>0.99988</cdr:y>
    </cdr:to>
    <cdr:sp macro="" textlink="">
      <cdr:nvSpPr>
        <cdr:cNvPr id="2" name="TextBox 1">
          <a:extLst xmlns:a="http://schemas.openxmlformats.org/drawingml/2006/main">
            <a:ext uri="{FF2B5EF4-FFF2-40B4-BE49-F238E27FC236}">
              <a16:creationId xmlns:a16="http://schemas.microsoft.com/office/drawing/2014/main" id="{0CC4EB87-9A7A-E3EF-2696-167627631EED}"/>
            </a:ext>
          </a:extLst>
        </cdr:cNvPr>
        <cdr:cNvSpPr txBox="1"/>
      </cdr:nvSpPr>
      <cdr:spPr>
        <a:xfrm xmlns:a="http://schemas.openxmlformats.org/drawingml/2006/main">
          <a:off x="-6014381" y="4355720"/>
          <a:ext cx="3989847" cy="3255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s-IS" sz="1000" kern="1200" dirty="0">
              <a:solidFill>
                <a:schemeClr val="bg1">
                  <a:lumMod val="50000"/>
                </a:schemeClr>
              </a:solidFill>
              <a:latin typeface="Setimo" panose="020B0603020204030204" pitchFamily="34" charset="0"/>
              <a:cs typeface="Setimo" panose="020B0603020204030204" pitchFamily="34" charset="0"/>
            </a:rPr>
            <a:t>*Íbúðarkaup þeirra</a:t>
          </a:r>
          <a:r>
            <a:rPr lang="is-IS" sz="1000" kern="1200" baseline="0" dirty="0">
              <a:solidFill>
                <a:schemeClr val="bg1">
                  <a:lumMod val="50000"/>
                </a:schemeClr>
              </a:solidFill>
              <a:latin typeface="Setimo" panose="020B0603020204030204" pitchFamily="34" charset="0"/>
              <a:cs typeface="Setimo" panose="020B0603020204030204" pitchFamily="34" charset="0"/>
            </a:rPr>
            <a:t> sem áttu lögheimili í Grindavík</a:t>
          </a:r>
          <a:endParaRPr lang="is-IS" sz="1000" kern="1200" dirty="0">
            <a:solidFill>
              <a:schemeClr val="bg1">
                <a:lumMod val="50000"/>
              </a:schemeClr>
            </a:solidFill>
            <a:latin typeface="Setimo" panose="020B0603020204030204" pitchFamily="34" charset="0"/>
            <a:cs typeface="Setimo" panose="020B0603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83E456A-ED68-4B7B-B5F3-0C43FB041332}" type="datetimeFigureOut">
              <a:rPr lang="is-IS" smtClean="0"/>
              <a:t>22.5.2025</a:t>
            </a:fld>
            <a:endParaRPr lang="is-I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F95D69D-4700-4B03-8C99-7A153288A352}" type="slidenum">
              <a:rPr lang="is-IS" smtClean="0"/>
              <a:t>‹#›</a:t>
            </a:fld>
            <a:endParaRPr lang="is-IS"/>
          </a:p>
        </p:txBody>
      </p:sp>
    </p:spTree>
    <p:extLst>
      <p:ext uri="{BB962C8B-B14F-4D97-AF65-F5344CB8AC3E}">
        <p14:creationId xmlns:p14="http://schemas.microsoft.com/office/powerpoint/2010/main" val="290596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DF95D69D-4700-4B03-8C99-7A153288A352}" type="slidenum">
              <a:rPr lang="is-IS" smtClean="0"/>
              <a:t>1</a:t>
            </a:fld>
            <a:endParaRPr lang="is-IS"/>
          </a:p>
        </p:txBody>
      </p:sp>
    </p:spTree>
    <p:extLst>
      <p:ext uri="{BB962C8B-B14F-4D97-AF65-F5344CB8AC3E}">
        <p14:creationId xmlns:p14="http://schemas.microsoft.com/office/powerpoint/2010/main" val="1601139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6326-00A3-7D4C-7757-693F01728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7899F-C2F6-9212-A433-C03F7FB07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34786-C0CE-7D44-A9D6-80E4423431E7}"/>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8A3DE490-F38A-7FA2-5C42-B82E575128C7}"/>
              </a:ext>
            </a:extLst>
          </p:cNvPr>
          <p:cNvSpPr>
            <a:spLocks noGrp="1"/>
          </p:cNvSpPr>
          <p:nvPr>
            <p:ph type="sldNum" sz="quarter" idx="5"/>
          </p:nvPr>
        </p:nvSpPr>
        <p:spPr/>
        <p:txBody>
          <a:bodyPr/>
          <a:lstStyle/>
          <a:p>
            <a:fld id="{DF95D69D-4700-4B03-8C99-7A153288A352}" type="slidenum">
              <a:rPr lang="is-IS" smtClean="0"/>
              <a:t>12</a:t>
            </a:fld>
            <a:endParaRPr lang="is-IS"/>
          </a:p>
        </p:txBody>
      </p:sp>
    </p:spTree>
    <p:extLst>
      <p:ext uri="{BB962C8B-B14F-4D97-AF65-F5344CB8AC3E}">
        <p14:creationId xmlns:p14="http://schemas.microsoft.com/office/powerpoint/2010/main" val="143982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B55F1-6A74-F404-94C6-1FA2A6CE4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10ACA-A80B-AF24-9569-AEAB084DB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370ED-77BA-D1AC-1AE5-FBF6F255B870}"/>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55B749A2-D9EE-998F-F9E4-C717F86DE0A6}"/>
              </a:ext>
            </a:extLst>
          </p:cNvPr>
          <p:cNvSpPr>
            <a:spLocks noGrp="1"/>
          </p:cNvSpPr>
          <p:nvPr>
            <p:ph type="sldNum" sz="quarter" idx="5"/>
          </p:nvPr>
        </p:nvSpPr>
        <p:spPr/>
        <p:txBody>
          <a:bodyPr/>
          <a:lstStyle/>
          <a:p>
            <a:fld id="{DF95D69D-4700-4B03-8C99-7A153288A352}" type="slidenum">
              <a:rPr lang="is-IS" smtClean="0"/>
              <a:t>13</a:t>
            </a:fld>
            <a:endParaRPr lang="is-IS"/>
          </a:p>
        </p:txBody>
      </p:sp>
    </p:spTree>
    <p:extLst>
      <p:ext uri="{BB962C8B-B14F-4D97-AF65-F5344CB8AC3E}">
        <p14:creationId xmlns:p14="http://schemas.microsoft.com/office/powerpoint/2010/main" val="80042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5AE3-2DFE-4AA2-D20F-FB193709D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39297-B7FA-67F8-CD92-304AFA570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6EC88-EC9B-F36E-C21D-2A0D810777CD}"/>
              </a:ext>
            </a:extLst>
          </p:cNvPr>
          <p:cNvSpPr>
            <a:spLocks noGrp="1"/>
          </p:cNvSpPr>
          <p:nvPr>
            <p:ph type="body" idx="1"/>
          </p:nvPr>
        </p:nvSpPr>
        <p:spPr/>
        <p:txBody>
          <a:bodyPr/>
          <a:lstStyle/>
          <a:p>
            <a:endParaRPr lang="is-IS" dirty="0"/>
          </a:p>
        </p:txBody>
      </p:sp>
      <p:sp>
        <p:nvSpPr>
          <p:cNvPr id="4" name="Slide Number Placeholder 3">
            <a:extLst>
              <a:ext uri="{FF2B5EF4-FFF2-40B4-BE49-F238E27FC236}">
                <a16:creationId xmlns:a16="http://schemas.microsoft.com/office/drawing/2014/main" id="{0B78B4EC-BD22-4A61-AAE5-105E041B9BDE}"/>
              </a:ext>
            </a:extLst>
          </p:cNvPr>
          <p:cNvSpPr>
            <a:spLocks noGrp="1"/>
          </p:cNvSpPr>
          <p:nvPr>
            <p:ph type="sldNum" sz="quarter" idx="5"/>
          </p:nvPr>
        </p:nvSpPr>
        <p:spPr/>
        <p:txBody>
          <a:bodyPr/>
          <a:lstStyle/>
          <a:p>
            <a:fld id="{DF95D69D-4700-4B03-8C99-7A153288A352}" type="slidenum">
              <a:rPr lang="is-IS" smtClean="0"/>
              <a:t>14</a:t>
            </a:fld>
            <a:endParaRPr lang="is-IS"/>
          </a:p>
        </p:txBody>
      </p:sp>
    </p:spTree>
    <p:extLst>
      <p:ext uri="{BB962C8B-B14F-4D97-AF65-F5344CB8AC3E}">
        <p14:creationId xmlns:p14="http://schemas.microsoft.com/office/powerpoint/2010/main" val="187261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CC08-23DB-6182-364A-7CBA3933D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9451C-192B-B8B8-1BA6-1B2DA996B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B621D-A1DE-CFCD-219A-50F7D4F079FD}"/>
              </a:ext>
            </a:extLst>
          </p:cNvPr>
          <p:cNvSpPr>
            <a:spLocks noGrp="1"/>
          </p:cNvSpPr>
          <p:nvPr>
            <p:ph type="body" idx="1"/>
          </p:nvPr>
        </p:nvSpPr>
        <p:spPr/>
        <p:txBody>
          <a:bodyPr/>
          <a:lstStyle/>
          <a:p>
            <a:endParaRPr lang="is-IS" dirty="0"/>
          </a:p>
        </p:txBody>
      </p:sp>
      <p:sp>
        <p:nvSpPr>
          <p:cNvPr id="4" name="Slide Number Placeholder 3">
            <a:extLst>
              <a:ext uri="{FF2B5EF4-FFF2-40B4-BE49-F238E27FC236}">
                <a16:creationId xmlns:a16="http://schemas.microsoft.com/office/drawing/2014/main" id="{4F47C77E-2A43-BFDD-D78A-74695E90041F}"/>
              </a:ext>
            </a:extLst>
          </p:cNvPr>
          <p:cNvSpPr>
            <a:spLocks noGrp="1"/>
          </p:cNvSpPr>
          <p:nvPr>
            <p:ph type="sldNum" sz="quarter" idx="5"/>
          </p:nvPr>
        </p:nvSpPr>
        <p:spPr/>
        <p:txBody>
          <a:bodyPr/>
          <a:lstStyle/>
          <a:p>
            <a:fld id="{DF95D69D-4700-4B03-8C99-7A153288A352}" type="slidenum">
              <a:rPr lang="is-IS" smtClean="0"/>
              <a:t>16</a:t>
            </a:fld>
            <a:endParaRPr lang="is-IS"/>
          </a:p>
        </p:txBody>
      </p:sp>
    </p:spTree>
    <p:extLst>
      <p:ext uri="{BB962C8B-B14F-4D97-AF65-F5344CB8AC3E}">
        <p14:creationId xmlns:p14="http://schemas.microsoft.com/office/powerpoint/2010/main" val="85034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DF95D69D-4700-4B03-8C99-7A153288A352}" type="slidenum">
              <a:rPr lang="is-IS" smtClean="0"/>
              <a:t>17</a:t>
            </a:fld>
            <a:endParaRPr lang="is-IS"/>
          </a:p>
        </p:txBody>
      </p:sp>
    </p:spTree>
    <p:extLst>
      <p:ext uri="{BB962C8B-B14F-4D97-AF65-F5344CB8AC3E}">
        <p14:creationId xmlns:p14="http://schemas.microsoft.com/office/powerpoint/2010/main" val="325813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DF95D69D-4700-4B03-8C99-7A153288A352}" type="slidenum">
              <a:rPr lang="is-IS" smtClean="0"/>
              <a:t>3</a:t>
            </a:fld>
            <a:endParaRPr lang="is-IS"/>
          </a:p>
        </p:txBody>
      </p:sp>
    </p:spTree>
    <p:extLst>
      <p:ext uri="{BB962C8B-B14F-4D97-AF65-F5344CB8AC3E}">
        <p14:creationId xmlns:p14="http://schemas.microsoft.com/office/powerpoint/2010/main" val="180213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C3B8C-498C-B26B-5CB9-74F793A4C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178D9-B692-AA6C-EDE4-176D76E36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B8161-61AF-1813-DB9D-685692A1DFDC}"/>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343EEDE3-FAAA-C34F-1110-3E3AC72476E9}"/>
              </a:ext>
            </a:extLst>
          </p:cNvPr>
          <p:cNvSpPr>
            <a:spLocks noGrp="1"/>
          </p:cNvSpPr>
          <p:nvPr>
            <p:ph type="sldNum" sz="quarter" idx="5"/>
          </p:nvPr>
        </p:nvSpPr>
        <p:spPr/>
        <p:txBody>
          <a:bodyPr/>
          <a:lstStyle/>
          <a:p>
            <a:fld id="{DF95D69D-4700-4B03-8C99-7A153288A352}" type="slidenum">
              <a:rPr lang="is-IS" smtClean="0"/>
              <a:t>4</a:t>
            </a:fld>
            <a:endParaRPr lang="is-IS"/>
          </a:p>
        </p:txBody>
      </p:sp>
    </p:spTree>
    <p:extLst>
      <p:ext uri="{BB962C8B-B14F-4D97-AF65-F5344CB8AC3E}">
        <p14:creationId xmlns:p14="http://schemas.microsoft.com/office/powerpoint/2010/main" val="124125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DF95D69D-4700-4B03-8C99-7A153288A352}" type="slidenum">
              <a:rPr lang="is-IS" smtClean="0"/>
              <a:t>5</a:t>
            </a:fld>
            <a:endParaRPr lang="is-IS"/>
          </a:p>
        </p:txBody>
      </p:sp>
    </p:spTree>
    <p:extLst>
      <p:ext uri="{BB962C8B-B14F-4D97-AF65-F5344CB8AC3E}">
        <p14:creationId xmlns:p14="http://schemas.microsoft.com/office/powerpoint/2010/main" val="148634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745AA-0E68-C03A-963E-3575A2168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67840-E1C3-6E44-A94C-BC0178214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4D91B-4640-5D8C-6F1D-6D2581B7095A}"/>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753684DE-81F7-1AFB-309E-2DCB18BF317E}"/>
              </a:ext>
            </a:extLst>
          </p:cNvPr>
          <p:cNvSpPr>
            <a:spLocks noGrp="1"/>
          </p:cNvSpPr>
          <p:nvPr>
            <p:ph type="sldNum" sz="quarter" idx="5"/>
          </p:nvPr>
        </p:nvSpPr>
        <p:spPr/>
        <p:txBody>
          <a:bodyPr/>
          <a:lstStyle/>
          <a:p>
            <a:fld id="{DF95D69D-4700-4B03-8C99-7A153288A352}" type="slidenum">
              <a:rPr lang="is-IS" smtClean="0"/>
              <a:t>6</a:t>
            </a:fld>
            <a:endParaRPr lang="is-IS"/>
          </a:p>
        </p:txBody>
      </p:sp>
    </p:spTree>
    <p:extLst>
      <p:ext uri="{BB962C8B-B14F-4D97-AF65-F5344CB8AC3E}">
        <p14:creationId xmlns:p14="http://schemas.microsoft.com/office/powerpoint/2010/main" val="658018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DF95D69D-4700-4B03-8C99-7A153288A352}" type="slidenum">
              <a:rPr lang="is-IS" smtClean="0"/>
              <a:t>8</a:t>
            </a:fld>
            <a:endParaRPr lang="is-IS"/>
          </a:p>
        </p:txBody>
      </p:sp>
    </p:spTree>
    <p:extLst>
      <p:ext uri="{BB962C8B-B14F-4D97-AF65-F5344CB8AC3E}">
        <p14:creationId xmlns:p14="http://schemas.microsoft.com/office/powerpoint/2010/main" val="421098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79079-F139-7578-9F93-3D85035F0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0371B-E36B-E85D-A6A7-F46B1D0B7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B780B-A2AC-C28E-68C8-8FFD2B3B6E85}"/>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97B86399-B862-6325-1AB2-80E906371D7F}"/>
              </a:ext>
            </a:extLst>
          </p:cNvPr>
          <p:cNvSpPr>
            <a:spLocks noGrp="1"/>
          </p:cNvSpPr>
          <p:nvPr>
            <p:ph type="sldNum" sz="quarter" idx="5"/>
          </p:nvPr>
        </p:nvSpPr>
        <p:spPr/>
        <p:txBody>
          <a:bodyPr/>
          <a:lstStyle/>
          <a:p>
            <a:fld id="{DF95D69D-4700-4B03-8C99-7A153288A352}" type="slidenum">
              <a:rPr lang="is-IS" smtClean="0"/>
              <a:t>9</a:t>
            </a:fld>
            <a:endParaRPr lang="is-IS"/>
          </a:p>
        </p:txBody>
      </p:sp>
    </p:spTree>
    <p:extLst>
      <p:ext uri="{BB962C8B-B14F-4D97-AF65-F5344CB8AC3E}">
        <p14:creationId xmlns:p14="http://schemas.microsoft.com/office/powerpoint/2010/main" val="2887149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E920-F9F5-813E-5759-8DDE78025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D9A48-2BB9-4CB4-F2FF-454AD8AEA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55AB8-730C-A51E-DA80-E0C505FD6B39}"/>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C160544C-DE9C-CD8A-D9C5-209B714C6B7E}"/>
              </a:ext>
            </a:extLst>
          </p:cNvPr>
          <p:cNvSpPr>
            <a:spLocks noGrp="1"/>
          </p:cNvSpPr>
          <p:nvPr>
            <p:ph type="sldNum" sz="quarter" idx="5"/>
          </p:nvPr>
        </p:nvSpPr>
        <p:spPr/>
        <p:txBody>
          <a:bodyPr/>
          <a:lstStyle/>
          <a:p>
            <a:fld id="{DF95D69D-4700-4B03-8C99-7A153288A352}" type="slidenum">
              <a:rPr lang="is-IS" smtClean="0"/>
              <a:t>10</a:t>
            </a:fld>
            <a:endParaRPr lang="is-IS"/>
          </a:p>
        </p:txBody>
      </p:sp>
    </p:spTree>
    <p:extLst>
      <p:ext uri="{BB962C8B-B14F-4D97-AF65-F5344CB8AC3E}">
        <p14:creationId xmlns:p14="http://schemas.microsoft.com/office/powerpoint/2010/main" val="28419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7D886-7A10-2A76-8B5B-5D902D71E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F7C4E-4115-16CA-D57E-F194C1630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92780-D6F6-C694-0E7D-2A39A66A6661}"/>
              </a:ext>
            </a:extLst>
          </p:cNvPr>
          <p:cNvSpPr>
            <a:spLocks noGrp="1"/>
          </p:cNvSpPr>
          <p:nvPr>
            <p:ph type="body" idx="1"/>
          </p:nvPr>
        </p:nvSpPr>
        <p:spPr/>
        <p:txBody>
          <a:bodyPr/>
          <a:lstStyle/>
          <a:p>
            <a:endParaRPr lang="is-IS"/>
          </a:p>
        </p:txBody>
      </p:sp>
      <p:sp>
        <p:nvSpPr>
          <p:cNvPr id="4" name="Slide Number Placeholder 3">
            <a:extLst>
              <a:ext uri="{FF2B5EF4-FFF2-40B4-BE49-F238E27FC236}">
                <a16:creationId xmlns:a16="http://schemas.microsoft.com/office/drawing/2014/main" id="{5A1CE42A-2358-C1A3-C2C7-DB1089C30A53}"/>
              </a:ext>
            </a:extLst>
          </p:cNvPr>
          <p:cNvSpPr>
            <a:spLocks noGrp="1"/>
          </p:cNvSpPr>
          <p:nvPr>
            <p:ph type="sldNum" sz="quarter" idx="5"/>
          </p:nvPr>
        </p:nvSpPr>
        <p:spPr/>
        <p:txBody>
          <a:bodyPr/>
          <a:lstStyle/>
          <a:p>
            <a:fld id="{DF95D69D-4700-4B03-8C99-7A153288A352}" type="slidenum">
              <a:rPr lang="is-IS" smtClean="0"/>
              <a:t>11</a:t>
            </a:fld>
            <a:endParaRPr lang="is-IS"/>
          </a:p>
        </p:txBody>
      </p:sp>
    </p:spTree>
    <p:extLst>
      <p:ext uri="{BB962C8B-B14F-4D97-AF65-F5344CB8AC3E}">
        <p14:creationId xmlns:p14="http://schemas.microsoft.com/office/powerpoint/2010/main" val="389297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AED0-4EB8-A068-5BE3-AF4BB4B0AC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B6268073-B8FF-5270-44A4-A3648CF12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151F6B11-0185-1E06-D066-2D703E11498B}"/>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5" name="Footer Placeholder 4">
            <a:extLst>
              <a:ext uri="{FF2B5EF4-FFF2-40B4-BE49-F238E27FC236}">
                <a16:creationId xmlns:a16="http://schemas.microsoft.com/office/drawing/2014/main" id="{206D2C21-E7D9-9615-4CCD-DFC19343C9F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B2AAAC1-63B2-7CB6-EACA-2AA3081DB639}"/>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319586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9BFC-FC9C-8A23-70C7-912B29062091}"/>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4A27A6D8-D563-54E6-875E-84C07C76BB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1C48F3A8-38FC-0AAD-8C70-FCF773139329}"/>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5" name="Footer Placeholder 4">
            <a:extLst>
              <a:ext uri="{FF2B5EF4-FFF2-40B4-BE49-F238E27FC236}">
                <a16:creationId xmlns:a16="http://schemas.microsoft.com/office/drawing/2014/main" id="{39DC4883-8F35-D429-7391-C15D2EEB906E}"/>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1EA0669C-F9E3-D086-DBAB-1EE2F52CD162}"/>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851027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6FA5CE-5AAC-D568-C6D6-D164844E3B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6E101CC6-0C64-1082-16B7-3CEC390B1B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F824F466-4300-9B67-22CE-B6D2069275EE}"/>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5" name="Footer Placeholder 4">
            <a:extLst>
              <a:ext uri="{FF2B5EF4-FFF2-40B4-BE49-F238E27FC236}">
                <a16:creationId xmlns:a16="http://schemas.microsoft.com/office/drawing/2014/main" id="{B8950C10-CBA7-9B9B-C55D-4D6554736317}"/>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4D1DDC07-D8CE-55D2-FBA4-B8AE79B56884}"/>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287611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E374-381A-D842-EFBD-A9CD1C8B292E}"/>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F7CDBF25-A920-AFEA-0821-E7FE0FF853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C0A89D10-4398-7249-AED2-BFF6D2CB9AC0}"/>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5" name="Footer Placeholder 4">
            <a:extLst>
              <a:ext uri="{FF2B5EF4-FFF2-40B4-BE49-F238E27FC236}">
                <a16:creationId xmlns:a16="http://schemas.microsoft.com/office/drawing/2014/main" id="{0B281EE0-6568-F67B-B8B3-85200D8F54A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DD73D263-4E08-027C-A89C-0304BF768E59}"/>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3579947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7E8E-D47B-D951-6F6B-4E6CCA668B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F14D7BA6-DD6D-EF03-5E00-F9B8CA7348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83DA98-2A1F-5DCD-D86C-FB8DFE4303D6}"/>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5" name="Footer Placeholder 4">
            <a:extLst>
              <a:ext uri="{FF2B5EF4-FFF2-40B4-BE49-F238E27FC236}">
                <a16:creationId xmlns:a16="http://schemas.microsoft.com/office/drawing/2014/main" id="{1E0D8851-5B6F-9D28-D277-31C710AB1DCE}"/>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3370E65E-9080-7496-4AB7-1FAE64437E08}"/>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336141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9F4B-F08F-D9F0-B8A6-B4769A45C2A3}"/>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FE195D86-4CA1-3F09-BF5A-B28276DBB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09CC6FAE-8F1C-A523-54F4-A3794A44D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04E8C26D-C5FB-C4EF-29CC-991424FA6BB2}"/>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6" name="Footer Placeholder 5">
            <a:extLst>
              <a:ext uri="{FF2B5EF4-FFF2-40B4-BE49-F238E27FC236}">
                <a16:creationId xmlns:a16="http://schemas.microsoft.com/office/drawing/2014/main" id="{811E5D93-B018-D0E7-314A-E43A92DF53D7}"/>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9B9C5820-6E20-D85C-B2E2-8E5C668ACCE4}"/>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111122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AA63-22BD-12B1-88E7-86CD6E4CDEFA}"/>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9925B4FA-49C6-1268-7014-4B8FD52AF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F19C3-6F71-AB30-6948-B94761B6CF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29D06F4C-14EA-EF1B-0B9F-540E820C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F7F1DD-2D31-BEC3-8203-8AE61EBF57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360E17E8-95ED-AC9D-648A-181D017640AF}"/>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8" name="Footer Placeholder 7">
            <a:extLst>
              <a:ext uri="{FF2B5EF4-FFF2-40B4-BE49-F238E27FC236}">
                <a16:creationId xmlns:a16="http://schemas.microsoft.com/office/drawing/2014/main" id="{DD8698E0-6A27-202C-3DE2-EAFC79702C33}"/>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C42C7CC3-6275-062A-5D7B-49EB365CE9A1}"/>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12386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05F2-F216-B4F0-7473-BB56D4CE865B}"/>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FD15C7EA-CE7E-99E8-315B-645DAF0FA96F}"/>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4" name="Footer Placeholder 3">
            <a:extLst>
              <a:ext uri="{FF2B5EF4-FFF2-40B4-BE49-F238E27FC236}">
                <a16:creationId xmlns:a16="http://schemas.microsoft.com/office/drawing/2014/main" id="{F70358EE-CC5D-36E5-CA75-D55CFE66DC41}"/>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A757EBB9-16A7-F149-1259-3AA2F76F26C4}"/>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31138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163F9C-0307-144D-EFE5-DF2FE99F869A}"/>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3" name="Footer Placeholder 2">
            <a:extLst>
              <a:ext uri="{FF2B5EF4-FFF2-40B4-BE49-F238E27FC236}">
                <a16:creationId xmlns:a16="http://schemas.microsoft.com/office/drawing/2014/main" id="{80E7F28B-1FFE-6110-E588-EB6B8B7A5DDA}"/>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47CC6C82-4208-DC62-4636-1E104F57032A}"/>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96724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C54-7D1D-2DF7-E239-3D22EA0DF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93184D4B-5477-70F9-8FA0-2D0495B906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CA3210FE-B097-37EE-8CAD-0D33E98E2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30CD2-67C3-7DE4-EC9B-93AA1D839F7C}"/>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6" name="Footer Placeholder 5">
            <a:extLst>
              <a:ext uri="{FF2B5EF4-FFF2-40B4-BE49-F238E27FC236}">
                <a16:creationId xmlns:a16="http://schemas.microsoft.com/office/drawing/2014/main" id="{4D338615-207F-F96C-45AD-51F02FEC12BB}"/>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5D5F450A-71D0-2BAF-712A-EB07641178D5}"/>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60112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B315-D067-5E9A-4988-8327743D1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9033C013-78BD-AE1B-4BF2-562BF14BD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EDC2EACE-781D-EDAE-8D4D-67AA911CC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28D41-AA99-CFB2-36D2-F44B8EA88079}"/>
              </a:ext>
            </a:extLst>
          </p:cNvPr>
          <p:cNvSpPr>
            <a:spLocks noGrp="1"/>
          </p:cNvSpPr>
          <p:nvPr>
            <p:ph type="dt" sz="half" idx="10"/>
          </p:nvPr>
        </p:nvSpPr>
        <p:spPr/>
        <p:txBody>
          <a:bodyPr/>
          <a:lstStyle/>
          <a:p>
            <a:fld id="{8E3AB54C-A9F5-4FE8-9B72-C5D21F2AC930}" type="datetimeFigureOut">
              <a:rPr lang="is-IS" smtClean="0"/>
              <a:t>22.5.2025</a:t>
            </a:fld>
            <a:endParaRPr lang="is-IS"/>
          </a:p>
        </p:txBody>
      </p:sp>
      <p:sp>
        <p:nvSpPr>
          <p:cNvPr id="6" name="Footer Placeholder 5">
            <a:extLst>
              <a:ext uri="{FF2B5EF4-FFF2-40B4-BE49-F238E27FC236}">
                <a16:creationId xmlns:a16="http://schemas.microsoft.com/office/drawing/2014/main" id="{7188641D-7ECB-61AA-5185-8F966D7C6D59}"/>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BD874F90-569E-1BC6-98B1-F9870B5FFC70}"/>
              </a:ext>
            </a:extLst>
          </p:cNvPr>
          <p:cNvSpPr>
            <a:spLocks noGrp="1"/>
          </p:cNvSpPr>
          <p:nvPr>
            <p:ph type="sldNum" sz="quarter" idx="12"/>
          </p:nvPr>
        </p:nvSpPr>
        <p:spPr/>
        <p:txBody>
          <a:bodyPr/>
          <a:lstStyle/>
          <a:p>
            <a:fld id="{A1D42FB3-B0F4-4187-9200-FF945617640B}" type="slidenum">
              <a:rPr lang="is-IS" smtClean="0"/>
              <a:t>‹#›</a:t>
            </a:fld>
            <a:endParaRPr lang="is-IS"/>
          </a:p>
        </p:txBody>
      </p:sp>
    </p:spTree>
    <p:extLst>
      <p:ext uri="{BB962C8B-B14F-4D97-AF65-F5344CB8AC3E}">
        <p14:creationId xmlns:p14="http://schemas.microsoft.com/office/powerpoint/2010/main" val="352840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3573C-4BE3-5BD3-7D68-F0A3B4FDB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288A5A4E-DAD2-18CD-5670-ED8B15C493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052BD55A-CF0B-4ED8-062B-A4ADC509A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3AB54C-A9F5-4FE8-9B72-C5D21F2AC930}" type="datetimeFigureOut">
              <a:rPr lang="is-IS" smtClean="0"/>
              <a:t>22.5.2025</a:t>
            </a:fld>
            <a:endParaRPr lang="is-IS"/>
          </a:p>
        </p:txBody>
      </p:sp>
      <p:sp>
        <p:nvSpPr>
          <p:cNvPr id="5" name="Footer Placeholder 4">
            <a:extLst>
              <a:ext uri="{FF2B5EF4-FFF2-40B4-BE49-F238E27FC236}">
                <a16:creationId xmlns:a16="http://schemas.microsoft.com/office/drawing/2014/main" id="{84879EE6-0F24-4A79-A34E-650B4FDC08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lide Number Placeholder 5">
            <a:extLst>
              <a:ext uri="{FF2B5EF4-FFF2-40B4-BE49-F238E27FC236}">
                <a16:creationId xmlns:a16="http://schemas.microsoft.com/office/drawing/2014/main" id="{C53ED3EB-34B3-1920-2635-0FEAD4C5E7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D42FB3-B0F4-4187-9200-FF945617640B}" type="slidenum">
              <a:rPr lang="is-IS" smtClean="0"/>
              <a:t>‹#›</a:t>
            </a:fld>
            <a:endParaRPr lang="is-IS"/>
          </a:p>
        </p:txBody>
      </p:sp>
    </p:spTree>
    <p:extLst>
      <p:ext uri="{BB962C8B-B14F-4D97-AF65-F5344CB8AC3E}">
        <p14:creationId xmlns:p14="http://schemas.microsoft.com/office/powerpoint/2010/main" val="25105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3.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hart" Target="../charts/chart5.xml"/><Relationship Id="rId5" Type="http://schemas.openxmlformats.org/officeDocument/2006/relationships/image" Target="../media/image11.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image" Target="../media/image11.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image" Target="../media/image11.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681_E43FAA7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hart" Target="../charts/chart1.xml"/><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3.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image" Target="../media/image11.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image" Target="../media/image11.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667869B-89E6-4CC2-A641-AC29C8825E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 y="-247041"/>
            <a:ext cx="12533436" cy="7395626"/>
          </a:xfrm>
          <a:prstGeom prst="rect">
            <a:avLst/>
          </a:prstGeom>
        </p:spPr>
      </p:pic>
      <p:sp>
        <p:nvSpPr>
          <p:cNvPr id="5" name="TextBox 4">
            <a:extLst>
              <a:ext uri="{FF2B5EF4-FFF2-40B4-BE49-F238E27FC236}">
                <a16:creationId xmlns:a16="http://schemas.microsoft.com/office/drawing/2014/main" id="{D90D3DB6-E2F2-445C-9439-83C0A25F45A4}"/>
              </a:ext>
            </a:extLst>
          </p:cNvPr>
          <p:cNvSpPr txBox="1"/>
          <p:nvPr/>
        </p:nvSpPr>
        <p:spPr>
          <a:xfrm>
            <a:off x="1687782" y="2217232"/>
            <a:ext cx="6981830" cy="1034105"/>
          </a:xfrm>
          <a:prstGeom prst="rect">
            <a:avLst/>
          </a:prstGeom>
          <a:noFill/>
        </p:spPr>
        <p:txBody>
          <a:bodyPr wrap="square" lIns="91416" tIns="45708" rIns="91416" bIns="45708" rtlCol="0" anchor="t">
            <a:spAutoFit/>
          </a:bodyPr>
          <a:lstStyle/>
          <a:p>
            <a:pPr defTabSz="228600">
              <a:lnSpc>
                <a:spcPct val="90000"/>
              </a:lnSpc>
              <a:spcBef>
                <a:spcPts val="1000"/>
              </a:spcBef>
              <a:defRPr/>
            </a:pPr>
            <a:r>
              <a:rPr lang="is-IS" sz="4800" b="1" dirty="0">
                <a:solidFill>
                  <a:srgbClr val="FFFFFF"/>
                </a:solidFill>
                <a:latin typeface="Setimo"/>
                <a:cs typeface="Setimo" panose="020B0603020204030204" pitchFamily="34" charset="0"/>
              </a:rPr>
              <a:t>Fasteignamat 2026</a:t>
            </a:r>
            <a:endParaRPr lang="is-IS" sz="2000" dirty="0">
              <a:solidFill>
                <a:srgbClr val="C1A78D"/>
              </a:solidFill>
              <a:latin typeface="Setimo" panose="020B0603020204030204" pitchFamily="34" charset="0"/>
              <a:cs typeface="Setimo" panose="020B0603020204030204" pitchFamily="34" charset="0"/>
            </a:endParaRPr>
          </a:p>
          <a:p>
            <a:pPr defTabSz="228600">
              <a:lnSpc>
                <a:spcPct val="90000"/>
              </a:lnSpc>
              <a:defRPr/>
            </a:pPr>
            <a:r>
              <a:rPr lang="is-IS" sz="2000" dirty="0">
                <a:solidFill>
                  <a:srgbClr val="C1A78D"/>
                </a:solidFill>
                <a:latin typeface="Setimo"/>
                <a:cs typeface="Setimo" panose="020B0603020204030204" pitchFamily="34" charset="0"/>
              </a:rPr>
              <a:t>Helstu niðurstöður</a:t>
            </a:r>
            <a:endParaRPr lang="is-IS" sz="2000" dirty="0">
              <a:solidFill>
                <a:srgbClr val="C1A78D"/>
              </a:solidFill>
              <a:latin typeface="Setimo" panose="020B0603020204030204" pitchFamily="34" charset="0"/>
              <a:cs typeface="Setimo" panose="020B0603020204030204" pitchFamily="34" charset="0"/>
            </a:endParaRPr>
          </a:p>
        </p:txBody>
      </p:sp>
      <p:pic>
        <p:nvPicPr>
          <p:cNvPr id="8" name="Graphic 7">
            <a:extLst>
              <a:ext uri="{FF2B5EF4-FFF2-40B4-BE49-F238E27FC236}">
                <a16:creationId xmlns:a16="http://schemas.microsoft.com/office/drawing/2014/main" id="{F7190132-EFBF-4AC4-94E0-D508511936F2}"/>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7324" y="380704"/>
            <a:ext cx="1070875" cy="534141"/>
          </a:xfrm>
          <a:prstGeom prst="rect">
            <a:avLst/>
          </a:prstGeom>
        </p:spPr>
      </p:pic>
      <p:sp>
        <p:nvSpPr>
          <p:cNvPr id="10" name="TextBox 9">
            <a:extLst>
              <a:ext uri="{FF2B5EF4-FFF2-40B4-BE49-F238E27FC236}">
                <a16:creationId xmlns:a16="http://schemas.microsoft.com/office/drawing/2014/main" id="{49D2AB7D-4B90-4387-9790-AF6AEF3C555A}"/>
              </a:ext>
            </a:extLst>
          </p:cNvPr>
          <p:cNvSpPr txBox="1"/>
          <p:nvPr/>
        </p:nvSpPr>
        <p:spPr>
          <a:xfrm>
            <a:off x="1882151" y="6292679"/>
            <a:ext cx="6512454" cy="276975"/>
          </a:xfrm>
          <a:prstGeom prst="rect">
            <a:avLst/>
          </a:prstGeom>
          <a:noFill/>
        </p:spPr>
        <p:txBody>
          <a:bodyPr wrap="square" lIns="91416" tIns="45708" rIns="91416" bIns="45708" rtlCol="0" anchor="t">
            <a:spAutoFit/>
          </a:bodyPr>
          <a:lstStyle/>
          <a:p>
            <a:pPr defTabSz="228600">
              <a:defRPr/>
            </a:pPr>
            <a:r>
              <a:rPr lang="is-IS" sz="1200" dirty="0">
                <a:solidFill>
                  <a:prstClr val="white"/>
                </a:solidFill>
                <a:latin typeface="Calibri"/>
              </a:rPr>
              <a:t>Húsnæðis- og mannvirkjastofnun													28. maí 2025</a:t>
            </a:r>
          </a:p>
        </p:txBody>
      </p:sp>
      <p:sp>
        <p:nvSpPr>
          <p:cNvPr id="3" name="Rectangle 2">
            <a:extLst>
              <a:ext uri="{FF2B5EF4-FFF2-40B4-BE49-F238E27FC236}">
                <a16:creationId xmlns:a16="http://schemas.microsoft.com/office/drawing/2014/main" id="{8ACAD82B-C01D-CD14-62E7-1CB4BAF9F81B}"/>
              </a:ext>
            </a:extLst>
          </p:cNvPr>
          <p:cNvSpPr/>
          <p:nvPr/>
        </p:nvSpPr>
        <p:spPr>
          <a:xfrm flipH="1">
            <a:off x="1467386" y="2056170"/>
            <a:ext cx="43502" cy="176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900"/>
          </a:p>
        </p:txBody>
      </p:sp>
    </p:spTree>
    <p:extLst>
      <p:ext uri="{BB962C8B-B14F-4D97-AF65-F5344CB8AC3E}">
        <p14:creationId xmlns:p14="http://schemas.microsoft.com/office/powerpoint/2010/main" val="310178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06C4-6C82-201B-36A1-46AB9C0B2FF3}"/>
            </a:ext>
          </a:extLst>
        </p:cNvPr>
        <p:cNvGrpSpPr/>
        <p:nvPr/>
      </p:nvGrpSpPr>
      <p:grpSpPr>
        <a:xfrm>
          <a:off x="0" y="0"/>
          <a:ext cx="0" cy="0"/>
          <a:chOff x="0" y="0"/>
          <a:chExt cx="0" cy="0"/>
        </a:xfrm>
      </p:grpSpPr>
      <p:pic>
        <p:nvPicPr>
          <p:cNvPr id="12" name="Picture 11" descr="A map of the united states&#10;&#10;AI-generated content may be incorrect.">
            <a:extLst>
              <a:ext uri="{FF2B5EF4-FFF2-40B4-BE49-F238E27FC236}">
                <a16:creationId xmlns:a16="http://schemas.microsoft.com/office/drawing/2014/main" id="{250AE84F-C6BF-64A2-7392-2A7A7B9F6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310" y="1737107"/>
            <a:ext cx="7103390" cy="5023213"/>
          </a:xfrm>
          <a:prstGeom prst="rect">
            <a:avLst/>
          </a:prstGeom>
        </p:spPr>
      </p:pic>
      <p:pic>
        <p:nvPicPr>
          <p:cNvPr id="10" name="Graphic 9">
            <a:extLst>
              <a:ext uri="{FF2B5EF4-FFF2-40B4-BE49-F238E27FC236}">
                <a16:creationId xmlns:a16="http://schemas.microsoft.com/office/drawing/2014/main" id="{AA34227F-FB7D-CAFA-EE15-8B359AA9F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7D493B27-EF85-F4AE-CE92-90AE0C653610}"/>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5">
            <a:extLst>
              <a:ext uri="{FF2B5EF4-FFF2-40B4-BE49-F238E27FC236}">
                <a16:creationId xmlns:a16="http://schemas.microsoft.com/office/drawing/2014/main" id="{5F4D8805-394A-C15A-51F3-33213819D3C0}"/>
              </a:ext>
            </a:extLst>
          </p:cNvPr>
          <p:cNvSpPr txBox="1">
            <a:spLocks/>
          </p:cNvSpPr>
          <p:nvPr/>
        </p:nvSpPr>
        <p:spPr>
          <a:xfrm>
            <a:off x="876300" y="1832946"/>
            <a:ext cx="3551321" cy="3694345"/>
          </a:xfrm>
          <a:prstGeom prst="rect">
            <a:avLst/>
          </a:prstGeom>
          <a:noFill/>
        </p:spPr>
        <p:txBody>
          <a:bodyPr vert="horz" wrap="square" lIns="91440" tIns="45720" rIns="91440" bIns="45720" rtlCol="0">
            <a:spAutoFit/>
          </a:bodyPr>
          <a:lstStyle>
            <a:defPPr>
              <a:defRPr lang="is-IS"/>
            </a:defPPr>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dirty="0"/>
              <a:t>Hækkun fasteignamats íbúða í nágrannasveitarfélögum </a:t>
            </a:r>
            <a:r>
              <a:rPr lang="is-IS" b="1" dirty="0"/>
              <a:t>Grindavíkur</a:t>
            </a:r>
            <a:r>
              <a:rPr lang="is-IS" dirty="0"/>
              <a:t> var </a:t>
            </a:r>
            <a:r>
              <a:rPr lang="is-IS" b="1" dirty="0"/>
              <a:t>yfir</a:t>
            </a:r>
            <a:r>
              <a:rPr lang="is-IS" dirty="0"/>
              <a:t> </a:t>
            </a:r>
            <a:r>
              <a:rPr lang="is-IS" b="1" dirty="0"/>
              <a:t>landsmeðaltali</a:t>
            </a:r>
          </a:p>
          <a:p>
            <a:pPr lvl="1"/>
            <a:r>
              <a:rPr lang="is-IS" sz="2000" dirty="0"/>
              <a:t>Íbúðamat í </a:t>
            </a:r>
            <a:r>
              <a:rPr lang="is-IS" sz="2000" b="1" dirty="0"/>
              <a:t>Vogum</a:t>
            </a:r>
            <a:r>
              <a:rPr lang="is-IS" sz="2000" dirty="0"/>
              <a:t> og </a:t>
            </a:r>
            <a:r>
              <a:rPr lang="is-IS" sz="2000" b="1" dirty="0"/>
              <a:t>Reykjanesbæ</a:t>
            </a:r>
            <a:r>
              <a:rPr lang="is-IS" sz="2000" dirty="0"/>
              <a:t> hækkar um </a:t>
            </a:r>
            <a:r>
              <a:rPr lang="is-IS" sz="2000" b="1" dirty="0"/>
              <a:t>12 prósent</a:t>
            </a:r>
          </a:p>
          <a:p>
            <a:pPr lvl="1"/>
            <a:r>
              <a:rPr lang="is-IS" sz="2000" dirty="0"/>
              <a:t>Íbúðamat í </a:t>
            </a:r>
            <a:r>
              <a:rPr lang="is-IS" sz="2000" b="1" dirty="0"/>
              <a:t>Suðurnesjabæ</a:t>
            </a:r>
            <a:r>
              <a:rPr lang="is-IS" sz="2000" dirty="0"/>
              <a:t> hækkar um </a:t>
            </a:r>
            <a:r>
              <a:rPr lang="is-IS" sz="2000" b="1" dirty="0"/>
              <a:t>17 prósent</a:t>
            </a:r>
            <a:endParaRPr lang="is-IS" dirty="0"/>
          </a:p>
          <a:p>
            <a:r>
              <a:rPr lang="is-IS" dirty="0"/>
              <a:t>Fasteignamat íbúða á </a:t>
            </a:r>
            <a:r>
              <a:rPr lang="is-IS" b="1" dirty="0"/>
              <a:t>Seltjarnarnesi</a:t>
            </a:r>
            <a:r>
              <a:rPr lang="is-IS" dirty="0"/>
              <a:t> hækkar umfram önnur sveitarfélög á </a:t>
            </a:r>
            <a:r>
              <a:rPr lang="is-IS" b="1" dirty="0"/>
              <a:t>höfuðborgarsvæðinu</a:t>
            </a:r>
          </a:p>
        </p:txBody>
      </p:sp>
      <p:pic>
        <p:nvPicPr>
          <p:cNvPr id="8" name="Picture 7" descr="A close up of a sign&#10;&#10;Description automatically generated">
            <a:extLst>
              <a:ext uri="{FF2B5EF4-FFF2-40B4-BE49-F238E27FC236}">
                <a16:creationId xmlns:a16="http://schemas.microsoft.com/office/drawing/2014/main" id="{42348357-E61D-5E70-DEEA-343549F29F9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9" name="TextBox 8">
            <a:extLst>
              <a:ext uri="{FF2B5EF4-FFF2-40B4-BE49-F238E27FC236}">
                <a16:creationId xmlns:a16="http://schemas.microsoft.com/office/drawing/2014/main" id="{1B73277B-14E2-844F-BA66-7F5439C2D55B}"/>
              </a:ext>
            </a:extLst>
          </p:cNvPr>
          <p:cNvSpPr txBox="1"/>
          <p:nvPr/>
        </p:nvSpPr>
        <p:spPr>
          <a:xfrm>
            <a:off x="876300" y="788006"/>
            <a:ext cx="10515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Íbúðaverð hækkar mikið á Suðvesturhorninu </a:t>
            </a:r>
          </a:p>
        </p:txBody>
      </p:sp>
    </p:spTree>
    <p:extLst>
      <p:ext uri="{BB962C8B-B14F-4D97-AF65-F5344CB8AC3E}">
        <p14:creationId xmlns:p14="http://schemas.microsoft.com/office/powerpoint/2010/main" val="279011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28014-EF1C-29A2-BC3C-7927B7A9CD63}"/>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683A28CF-7DBD-FE29-9493-CE14E69C8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49101FF8-46AD-9B18-4AED-86B8A5C5EF00}"/>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5">
            <a:extLst>
              <a:ext uri="{FF2B5EF4-FFF2-40B4-BE49-F238E27FC236}">
                <a16:creationId xmlns:a16="http://schemas.microsoft.com/office/drawing/2014/main" id="{A2DEFB36-661A-9F19-C159-4124224CB4C3}"/>
              </a:ext>
            </a:extLst>
          </p:cNvPr>
          <p:cNvSpPr txBox="1">
            <a:spLocks/>
          </p:cNvSpPr>
          <p:nvPr/>
        </p:nvSpPr>
        <p:spPr>
          <a:xfrm>
            <a:off x="876300" y="1832946"/>
            <a:ext cx="5328053" cy="3707169"/>
          </a:xfrm>
          <a:prstGeom prst="rect">
            <a:avLst/>
          </a:prstGeom>
          <a:noFill/>
        </p:spPr>
        <p:txBody>
          <a:bodyPr vert="horz" wrap="square" lIns="91440" tIns="45720" rIns="91440" bIns="45720" rtlCol="0">
            <a:spAutoFit/>
          </a:bodyPr>
          <a:lstStyle>
            <a:defPPr>
              <a:defRPr lang="is-IS"/>
            </a:defPPr>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b="1" dirty="0"/>
              <a:t>Sama ákvörðun </a:t>
            </a:r>
            <a:r>
              <a:rPr lang="is-IS" dirty="0"/>
              <a:t>og við síðasta endurmat</a:t>
            </a:r>
          </a:p>
          <a:p>
            <a:r>
              <a:rPr lang="is-IS" dirty="0"/>
              <a:t>Fasteignamarkaður í Grindavík er </a:t>
            </a:r>
            <a:r>
              <a:rPr lang="is-IS" b="1" dirty="0"/>
              <a:t>ekki virkur</a:t>
            </a:r>
            <a:r>
              <a:rPr lang="is-IS" dirty="0"/>
              <a:t> og því er </a:t>
            </a:r>
            <a:r>
              <a:rPr lang="is-IS" b="1" dirty="0"/>
              <a:t>óvíst</a:t>
            </a:r>
            <a:r>
              <a:rPr lang="is-IS" dirty="0"/>
              <a:t> hvert markaðsvirði eigna er í bænum</a:t>
            </a:r>
          </a:p>
          <a:p>
            <a:r>
              <a:rPr lang="is-IS" dirty="0"/>
              <a:t>Uppkaup </a:t>
            </a:r>
            <a:r>
              <a:rPr lang="is-IS" b="1" dirty="0"/>
              <a:t>Þórkötlu</a:t>
            </a:r>
            <a:r>
              <a:rPr lang="is-IS" dirty="0"/>
              <a:t> teljast </a:t>
            </a:r>
            <a:r>
              <a:rPr lang="is-IS" b="1" dirty="0"/>
              <a:t>ekki</a:t>
            </a:r>
            <a:r>
              <a:rPr lang="is-IS" dirty="0"/>
              <a:t> með sem </a:t>
            </a:r>
            <a:r>
              <a:rPr lang="is-IS" b="1" dirty="0"/>
              <a:t>markaðsvirkni</a:t>
            </a:r>
            <a:r>
              <a:rPr lang="is-IS" dirty="0"/>
              <a:t>, þar sem kaupverð var ákvarðað í lögum</a:t>
            </a:r>
          </a:p>
          <a:p>
            <a:r>
              <a:rPr lang="is-IS" dirty="0"/>
              <a:t>Á við um </a:t>
            </a:r>
            <a:r>
              <a:rPr lang="is-IS" b="1" dirty="0"/>
              <a:t>allar fasteignir </a:t>
            </a:r>
            <a:r>
              <a:rPr lang="is-IS" dirty="0"/>
              <a:t>í þéttbýli í Grindavík</a:t>
            </a:r>
          </a:p>
          <a:p>
            <a:r>
              <a:rPr lang="is-IS" b="1" dirty="0"/>
              <a:t>Óvissustig</a:t>
            </a:r>
            <a:r>
              <a:rPr lang="is-IS" dirty="0"/>
              <a:t> almannavarna ríkir enn vegna jarðhræringa á Reykjanesskaga</a:t>
            </a:r>
          </a:p>
          <a:p>
            <a:pPr lvl="1"/>
            <a:r>
              <a:rPr lang="is-IS" sz="2000" dirty="0"/>
              <a:t>HMS er í </a:t>
            </a:r>
            <a:r>
              <a:rPr lang="is-IS" sz="2000" b="1" dirty="0"/>
              <a:t>virku samtali </a:t>
            </a:r>
            <a:r>
              <a:rPr lang="is-IS" sz="2000" dirty="0"/>
              <a:t>við </a:t>
            </a:r>
            <a:r>
              <a:rPr lang="is-IS" sz="2000" b="1" dirty="0"/>
              <a:t>stjórnvöld</a:t>
            </a:r>
            <a:r>
              <a:rPr lang="is-IS" sz="2000" dirty="0"/>
              <a:t> vegna óvissu á fasteignamarkaði í Grindavík</a:t>
            </a:r>
          </a:p>
        </p:txBody>
      </p:sp>
      <p:pic>
        <p:nvPicPr>
          <p:cNvPr id="8" name="Picture 7" descr="A close up of a sign&#10;&#10;Description automatically generated">
            <a:extLst>
              <a:ext uri="{FF2B5EF4-FFF2-40B4-BE49-F238E27FC236}">
                <a16:creationId xmlns:a16="http://schemas.microsoft.com/office/drawing/2014/main" id="{4B0FFE7B-369E-F822-6199-C16A40EA0E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9" name="TextBox 8">
            <a:extLst>
              <a:ext uri="{FF2B5EF4-FFF2-40B4-BE49-F238E27FC236}">
                <a16:creationId xmlns:a16="http://schemas.microsoft.com/office/drawing/2014/main" id="{8FABF186-8CD2-9B1C-8DD1-6CC9B0E674A7}"/>
              </a:ext>
            </a:extLst>
          </p:cNvPr>
          <p:cNvSpPr txBox="1"/>
          <p:nvPr/>
        </p:nvSpPr>
        <p:spPr>
          <a:xfrm>
            <a:off x="876300" y="788006"/>
            <a:ext cx="10515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Fasteignamat í Grindavík helst óbreytt á milli ára</a:t>
            </a:r>
          </a:p>
        </p:txBody>
      </p:sp>
      <p:graphicFrame>
        <p:nvGraphicFramePr>
          <p:cNvPr id="11" name="Chart 10">
            <a:extLst>
              <a:ext uri="{FF2B5EF4-FFF2-40B4-BE49-F238E27FC236}">
                <a16:creationId xmlns:a16="http://schemas.microsoft.com/office/drawing/2014/main" id="{7F148A79-C49F-21F3-5EC8-A1F76F67C70C}"/>
              </a:ext>
            </a:extLst>
          </p:cNvPr>
          <p:cNvGraphicFramePr>
            <a:graphicFrameLocks/>
          </p:cNvGraphicFramePr>
          <p:nvPr>
            <p:extLst>
              <p:ext uri="{D42A27DB-BD31-4B8C-83A1-F6EECF244321}">
                <p14:modId xmlns:p14="http://schemas.microsoft.com/office/powerpoint/2010/main" val="2227540701"/>
              </p:ext>
            </p:extLst>
          </p:nvPr>
        </p:nvGraphicFramePr>
        <p:xfrm>
          <a:off x="6327648" y="1737107"/>
          <a:ext cx="5325453" cy="45788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516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2CFD-456B-5898-FBC4-73275DF9898C}"/>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089840B0-6B6B-CCBE-E940-F333F0494B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F5764CE6-BA00-65BB-8946-568BE0C75BE2}"/>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5">
            <a:extLst>
              <a:ext uri="{FF2B5EF4-FFF2-40B4-BE49-F238E27FC236}">
                <a16:creationId xmlns:a16="http://schemas.microsoft.com/office/drawing/2014/main" id="{05D6BCB7-B107-7DA0-7B84-95A25646A3C8}"/>
              </a:ext>
            </a:extLst>
          </p:cNvPr>
          <p:cNvSpPr txBox="1">
            <a:spLocks/>
          </p:cNvSpPr>
          <p:nvPr/>
        </p:nvSpPr>
        <p:spPr>
          <a:xfrm>
            <a:off x="876300" y="1832946"/>
            <a:ext cx="4186588" cy="4548746"/>
          </a:xfrm>
          <a:prstGeom prst="rect">
            <a:avLst/>
          </a:prstGeom>
          <a:noFill/>
        </p:spPr>
        <p:txBody>
          <a:bodyPr vert="horz" wrap="square" lIns="91440" tIns="45720" rIns="91440" bIns="45720" rtlCol="0">
            <a:spAutoFit/>
          </a:bodyPr>
          <a:lstStyle>
            <a:defPPr>
              <a:defRPr lang="is-IS"/>
            </a:defPPr>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dirty="0"/>
              <a:t>Fasteignamat íbúða í nágrannasveitarfélögum </a:t>
            </a:r>
            <a:r>
              <a:rPr lang="is-IS" b="1" dirty="0"/>
              <a:t>Akureyrar</a:t>
            </a:r>
            <a:r>
              <a:rPr lang="is-IS" dirty="0"/>
              <a:t> hækkar umfram landsmeðaltal</a:t>
            </a:r>
          </a:p>
          <a:p>
            <a:r>
              <a:rPr lang="is-IS" dirty="0"/>
              <a:t>Merki um </a:t>
            </a:r>
            <a:r>
              <a:rPr lang="is-IS" b="1" dirty="0"/>
              <a:t>aukið líf</a:t>
            </a:r>
            <a:r>
              <a:rPr lang="is-IS" dirty="0"/>
              <a:t> á fasteignamarkaðnum í sveitarfélögum  þar sem íbúar geta sótt í þjónustu frá Akureyri</a:t>
            </a:r>
          </a:p>
          <a:p>
            <a:r>
              <a:rPr lang="is-IS" b="1" dirty="0"/>
              <a:t>Svipuð þróun </a:t>
            </a:r>
            <a:r>
              <a:rPr lang="is-IS" dirty="0"/>
              <a:t>hefur átt sér stað í nágrannasveitarfélögum höfuðborgarsvæðisins á síðustu árum</a:t>
            </a:r>
          </a:p>
          <a:p>
            <a:r>
              <a:rPr lang="is-IS" dirty="0"/>
              <a:t>Í samræmi við </a:t>
            </a:r>
            <a:r>
              <a:rPr lang="is-IS" b="1" dirty="0"/>
              <a:t>stefnu stjórnvalda </a:t>
            </a:r>
            <a:r>
              <a:rPr lang="is-IS" dirty="0"/>
              <a:t>um að efla Akureyri sem miðstöð þjónustu á Norðurlandi</a:t>
            </a:r>
          </a:p>
          <a:p>
            <a:endParaRPr lang="is-IS" sz="1800" dirty="0"/>
          </a:p>
          <a:p>
            <a:pPr lvl="1"/>
            <a:endParaRPr lang="is-IS" dirty="0"/>
          </a:p>
          <a:p>
            <a:pPr marL="457200" lvl="1" indent="0">
              <a:buNone/>
            </a:pPr>
            <a:endParaRPr lang="is-IS" dirty="0"/>
          </a:p>
        </p:txBody>
      </p:sp>
      <p:pic>
        <p:nvPicPr>
          <p:cNvPr id="8" name="Picture 7" descr="A close up of a sign&#10;&#10;Description automatically generated">
            <a:extLst>
              <a:ext uri="{FF2B5EF4-FFF2-40B4-BE49-F238E27FC236}">
                <a16:creationId xmlns:a16="http://schemas.microsoft.com/office/drawing/2014/main" id="{CE782378-55FA-FC44-DD84-084E9AE80A0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9" name="TextBox 8">
            <a:extLst>
              <a:ext uri="{FF2B5EF4-FFF2-40B4-BE49-F238E27FC236}">
                <a16:creationId xmlns:a16="http://schemas.microsoft.com/office/drawing/2014/main" id="{BFDC58C0-23A3-93D7-0C47-62A321753FF7}"/>
              </a:ext>
            </a:extLst>
          </p:cNvPr>
          <p:cNvSpPr txBox="1"/>
          <p:nvPr/>
        </p:nvSpPr>
        <p:spPr>
          <a:xfrm>
            <a:off x="876300" y="788006"/>
            <a:ext cx="10515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Fasteignamat í nágrenni Akureyrar hækkar mikið</a:t>
            </a:r>
          </a:p>
        </p:txBody>
      </p:sp>
      <p:pic>
        <p:nvPicPr>
          <p:cNvPr id="4" name="Content Placeholder 4" descr="A map of the world&#10;&#10;AI-generated content may be incorrect.">
            <a:extLst>
              <a:ext uri="{FF2B5EF4-FFF2-40B4-BE49-F238E27FC236}">
                <a16:creationId xmlns:a16="http://schemas.microsoft.com/office/drawing/2014/main" id="{662DB651-9873-6345-6336-B77F3C890B4D}"/>
              </a:ext>
            </a:extLst>
          </p:cNvPr>
          <p:cNvPicPr>
            <a:picLocks noChangeAspect="1"/>
          </p:cNvPicPr>
          <p:nvPr/>
        </p:nvPicPr>
        <p:blipFill>
          <a:blip r:embed="rId6">
            <a:extLst>
              <a:ext uri="{28A0092B-C50C-407E-A947-70E740481C1C}">
                <a14:useLocalDpi xmlns:a14="http://schemas.microsoft.com/office/drawing/2010/main" val="0"/>
              </a:ext>
            </a:extLst>
          </a:blip>
          <a:srcRect l="7181" r="36060"/>
          <a:stretch/>
        </p:blipFill>
        <p:spPr>
          <a:xfrm>
            <a:off x="5410664" y="1388170"/>
            <a:ext cx="5141331" cy="5207732"/>
          </a:xfrm>
          <a:prstGeom prst="rect">
            <a:avLst/>
          </a:prstGeom>
        </p:spPr>
      </p:pic>
    </p:spTree>
    <p:extLst>
      <p:ext uri="{BB962C8B-B14F-4D97-AF65-F5344CB8AC3E}">
        <p14:creationId xmlns:p14="http://schemas.microsoft.com/office/powerpoint/2010/main" val="1952305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4B63-5427-943D-9938-B7BD706D4457}"/>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0EDA54CB-1FD7-4ED9-1B2B-52D9E353B0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C3E7A376-F33F-BEC4-E4CA-0E6F2A8C2E90}"/>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5">
            <a:extLst>
              <a:ext uri="{FF2B5EF4-FFF2-40B4-BE49-F238E27FC236}">
                <a16:creationId xmlns:a16="http://schemas.microsoft.com/office/drawing/2014/main" id="{8A17CCE3-D2ED-C64A-0282-D3DBECE5A788}"/>
              </a:ext>
            </a:extLst>
          </p:cNvPr>
          <p:cNvSpPr txBox="1">
            <a:spLocks/>
          </p:cNvSpPr>
          <p:nvPr/>
        </p:nvSpPr>
        <p:spPr>
          <a:xfrm>
            <a:off x="806046" y="1832946"/>
            <a:ext cx="5289954" cy="4694619"/>
          </a:xfrm>
          <a:prstGeom prst="rect">
            <a:avLst/>
          </a:prstGeom>
          <a:noFill/>
        </p:spPr>
        <p:txBody>
          <a:bodyPr vert="horz" wrap="square" lIns="91440" tIns="45720" rIns="91440" bIns="45720" rtlCol="0">
            <a:spAutoFit/>
          </a:bodyPr>
          <a:lstStyle>
            <a:defPPr>
              <a:defRPr lang="is-IS"/>
            </a:defPPr>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dirty="0"/>
              <a:t>Atvinnueignir </a:t>
            </a:r>
            <a:r>
              <a:rPr lang="is-IS" b="1" dirty="0"/>
              <a:t>hækka minna </a:t>
            </a:r>
            <a:r>
              <a:rPr lang="is-IS" dirty="0"/>
              <a:t>en aðrar fasteignir</a:t>
            </a:r>
          </a:p>
          <a:p>
            <a:r>
              <a:rPr lang="is-IS" dirty="0"/>
              <a:t>Hækkunin er meiri á landsbyggðinni heldur en á höfuðborgarsvæðinu</a:t>
            </a:r>
          </a:p>
          <a:p>
            <a:pPr lvl="1"/>
            <a:r>
              <a:rPr lang="is-IS" sz="2000" b="1" dirty="0"/>
              <a:t>Á</a:t>
            </a:r>
            <a:r>
              <a:rPr lang="is-IS" sz="2000" dirty="0"/>
              <a:t> </a:t>
            </a:r>
            <a:r>
              <a:rPr lang="is-IS" sz="2000" b="1" dirty="0"/>
              <a:t>höfuðborgarsvæðinu</a:t>
            </a:r>
            <a:r>
              <a:rPr lang="is-IS" sz="2000" dirty="0"/>
              <a:t> hækkar fasteignamat atvinnueigna um </a:t>
            </a:r>
            <a:r>
              <a:rPr lang="is-IS" sz="2000" b="1" dirty="0"/>
              <a:t>3,8 prósent</a:t>
            </a:r>
          </a:p>
          <a:p>
            <a:pPr lvl="1"/>
            <a:r>
              <a:rPr lang="is-IS" sz="2000" b="1" dirty="0"/>
              <a:t>Utan</a:t>
            </a:r>
            <a:r>
              <a:rPr lang="is-IS" sz="2000" dirty="0"/>
              <a:t> </a:t>
            </a:r>
            <a:r>
              <a:rPr lang="is-IS" sz="2000" b="1" dirty="0"/>
              <a:t>höfuðborgarsvæðisins</a:t>
            </a:r>
            <a:r>
              <a:rPr lang="is-IS" sz="2000" dirty="0"/>
              <a:t> hækkar fasteignamat atvinnueigna um </a:t>
            </a:r>
            <a:r>
              <a:rPr lang="is-IS" sz="2000" b="1" dirty="0"/>
              <a:t>9,1 prósent</a:t>
            </a:r>
          </a:p>
          <a:p>
            <a:r>
              <a:rPr lang="is-IS" dirty="0"/>
              <a:t>Síðasta </a:t>
            </a:r>
            <a:r>
              <a:rPr lang="is-IS" b="1" dirty="0"/>
              <a:t>stóra endurskoðun </a:t>
            </a:r>
            <a:r>
              <a:rPr lang="is-IS" dirty="0"/>
              <a:t> á aðferðum við útreikning atvinnumats var framkvæmd árið </a:t>
            </a:r>
            <a:r>
              <a:rPr lang="is-IS" b="1" dirty="0"/>
              <a:t>2014</a:t>
            </a:r>
          </a:p>
          <a:p>
            <a:r>
              <a:rPr lang="is-IS" dirty="0"/>
              <a:t>HMS mun </a:t>
            </a:r>
            <a:r>
              <a:rPr lang="is-IS" b="1" dirty="0"/>
              <a:t>endurskoða</a:t>
            </a:r>
            <a:r>
              <a:rPr lang="is-IS" dirty="0"/>
              <a:t> aðferðir við útreikning atvinnumats á næstu 12 mánuðum til að það </a:t>
            </a:r>
            <a:r>
              <a:rPr lang="is-IS" b="1" dirty="0"/>
              <a:t>endurspegli markaðsverð </a:t>
            </a:r>
            <a:r>
              <a:rPr lang="is-IS" dirty="0"/>
              <a:t>betur</a:t>
            </a:r>
          </a:p>
          <a:p>
            <a:endParaRPr lang="is-IS" b="1" dirty="0"/>
          </a:p>
        </p:txBody>
      </p:sp>
      <p:pic>
        <p:nvPicPr>
          <p:cNvPr id="8" name="Picture 7" descr="A close up of a sign&#10;&#10;Description automatically generated">
            <a:extLst>
              <a:ext uri="{FF2B5EF4-FFF2-40B4-BE49-F238E27FC236}">
                <a16:creationId xmlns:a16="http://schemas.microsoft.com/office/drawing/2014/main" id="{CBE1FE67-A2CD-174C-D184-ACC22F0447A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9" name="TextBox 8">
            <a:extLst>
              <a:ext uri="{FF2B5EF4-FFF2-40B4-BE49-F238E27FC236}">
                <a16:creationId xmlns:a16="http://schemas.microsoft.com/office/drawing/2014/main" id="{E01CF91E-80DC-60C5-88F5-DBD61A93E2DE}"/>
              </a:ext>
            </a:extLst>
          </p:cNvPr>
          <p:cNvSpPr txBox="1"/>
          <p:nvPr/>
        </p:nvSpPr>
        <p:spPr>
          <a:xfrm>
            <a:off x="876300" y="788006"/>
            <a:ext cx="10515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Atvinnuhúsnæði hækkar meira á landsbyggðinni</a:t>
            </a:r>
          </a:p>
        </p:txBody>
      </p:sp>
      <p:graphicFrame>
        <p:nvGraphicFramePr>
          <p:cNvPr id="12" name="Chart 11">
            <a:extLst>
              <a:ext uri="{FF2B5EF4-FFF2-40B4-BE49-F238E27FC236}">
                <a16:creationId xmlns:a16="http://schemas.microsoft.com/office/drawing/2014/main" id="{01790A19-65BD-41E0-83A4-0C524D171BB7}"/>
              </a:ext>
            </a:extLst>
          </p:cNvPr>
          <p:cNvGraphicFramePr>
            <a:graphicFrameLocks/>
          </p:cNvGraphicFramePr>
          <p:nvPr>
            <p:extLst>
              <p:ext uri="{D42A27DB-BD31-4B8C-83A1-F6EECF244321}">
                <p14:modId xmlns:p14="http://schemas.microsoft.com/office/powerpoint/2010/main" val="2624316566"/>
              </p:ext>
            </p:extLst>
          </p:nvPr>
        </p:nvGraphicFramePr>
        <p:xfrm>
          <a:off x="6096000" y="1737107"/>
          <a:ext cx="5168461" cy="450759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7893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00002-28D1-30EC-8BE8-F885420CC2BC}"/>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AC437358-0AF9-3475-3496-F84D048888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7A8B8AFD-5D75-4CF2-934D-07D6672E5F2E}"/>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 Placeholder 5">
            <a:extLst>
              <a:ext uri="{FF2B5EF4-FFF2-40B4-BE49-F238E27FC236}">
                <a16:creationId xmlns:a16="http://schemas.microsoft.com/office/drawing/2014/main" id="{FB0FA3BD-A826-4143-CB4A-54E63AA0F246}"/>
              </a:ext>
            </a:extLst>
          </p:cNvPr>
          <p:cNvSpPr txBox="1">
            <a:spLocks/>
          </p:cNvSpPr>
          <p:nvPr/>
        </p:nvSpPr>
        <p:spPr>
          <a:xfrm>
            <a:off x="838200" y="2336574"/>
            <a:ext cx="5328053" cy="3950825"/>
          </a:xfrm>
          <a:prstGeom prst="rect">
            <a:avLst/>
          </a:prstGeom>
          <a:noFill/>
        </p:spPr>
        <p:txBody>
          <a:bodyPr vert="horz" wrap="square" lIns="91440" tIns="45720" rIns="91440" bIns="45720" rtlCol="0">
            <a:spAutoFit/>
          </a:bodyPr>
          <a:lstStyle>
            <a:defPPr>
              <a:defRPr lang="is-IS"/>
            </a:defPPr>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b="1" dirty="0"/>
              <a:t>Stærsta</a:t>
            </a:r>
            <a:r>
              <a:rPr lang="is-IS" dirty="0"/>
              <a:t> og verðmætasta sumarhúsabyggð er staðsett í </a:t>
            </a:r>
            <a:r>
              <a:rPr lang="is-IS" b="1" dirty="0"/>
              <a:t>Grímsnes-</a:t>
            </a:r>
            <a:r>
              <a:rPr lang="is-IS" dirty="0"/>
              <a:t> og </a:t>
            </a:r>
            <a:r>
              <a:rPr lang="is-IS" b="1" dirty="0"/>
              <a:t>Grafningshreppi</a:t>
            </a:r>
            <a:r>
              <a:rPr lang="is-IS" dirty="0"/>
              <a:t> </a:t>
            </a:r>
          </a:p>
          <a:p>
            <a:pPr lvl="1"/>
            <a:r>
              <a:rPr lang="is-IS" sz="2000" b="1" dirty="0"/>
              <a:t>Yfir þrjú þúsund </a:t>
            </a:r>
            <a:r>
              <a:rPr lang="is-IS" sz="2000" dirty="0"/>
              <a:t>eignir að verðmæti 158 milljarða króna</a:t>
            </a:r>
            <a:endParaRPr lang="is-IS" dirty="0"/>
          </a:p>
          <a:p>
            <a:r>
              <a:rPr lang="is-IS" noProof="0" dirty="0"/>
              <a:t>Miklar </a:t>
            </a:r>
            <a:r>
              <a:rPr lang="is-IS" b="1" noProof="0" dirty="0"/>
              <a:t>verðhækkanir</a:t>
            </a:r>
            <a:r>
              <a:rPr lang="is-IS" noProof="0" dirty="0"/>
              <a:t> á sumarhúsum á Suðurlandi</a:t>
            </a:r>
          </a:p>
          <a:p>
            <a:pPr lvl="1"/>
            <a:r>
              <a:rPr lang="is-IS" sz="2000" noProof="0" dirty="0"/>
              <a:t>Meira en </a:t>
            </a:r>
            <a:r>
              <a:rPr lang="is-IS" sz="2000" b="1" noProof="0" dirty="0"/>
              <a:t>10 prósenta hækkun</a:t>
            </a:r>
            <a:r>
              <a:rPr lang="is-IS" sz="2000" noProof="0" dirty="0"/>
              <a:t> fasteignamats sumarhúsa í Grímsnesi, Bláskógabyggð og Hrunamannahreppi</a:t>
            </a:r>
            <a:endParaRPr lang="is-IS" noProof="0" dirty="0"/>
          </a:p>
          <a:p>
            <a:r>
              <a:rPr lang="is-IS" noProof="0" dirty="0"/>
              <a:t>Fasteignamat sumarhúsa í Kjósarhreppi hækkar einnig</a:t>
            </a:r>
            <a:br>
              <a:rPr lang="is-IS" noProof="0" dirty="0"/>
            </a:br>
            <a:r>
              <a:rPr lang="is-IS" noProof="0" dirty="0"/>
              <a:t> um </a:t>
            </a:r>
            <a:r>
              <a:rPr lang="is-IS" b="1" noProof="0" dirty="0"/>
              <a:t>16 prósent</a:t>
            </a:r>
          </a:p>
          <a:p>
            <a:r>
              <a:rPr lang="is-IS" noProof="0" dirty="0"/>
              <a:t>Farið var í </a:t>
            </a:r>
            <a:r>
              <a:rPr lang="is-IS" b="1" noProof="0" dirty="0"/>
              <a:t>átak</a:t>
            </a:r>
            <a:r>
              <a:rPr lang="is-IS" noProof="0" dirty="0"/>
              <a:t> við að lagfæra skráningu á sumarhúsum og telur HMS því nýtt mat </a:t>
            </a:r>
            <a:r>
              <a:rPr lang="is-IS" b="1" noProof="0" dirty="0"/>
              <a:t>endurspegla</a:t>
            </a:r>
            <a:r>
              <a:rPr lang="is-IS" noProof="0" dirty="0"/>
              <a:t> </a:t>
            </a:r>
            <a:r>
              <a:rPr lang="is-IS" b="1" noProof="0" dirty="0"/>
              <a:t>markaðsvirði</a:t>
            </a:r>
            <a:r>
              <a:rPr lang="is-IS" noProof="0" dirty="0"/>
              <a:t> betur en fyrra fasteignamat</a:t>
            </a:r>
          </a:p>
        </p:txBody>
      </p:sp>
      <p:pic>
        <p:nvPicPr>
          <p:cNvPr id="8" name="Picture 7" descr="A close up of a sign&#10;&#10;Description automatically generated">
            <a:extLst>
              <a:ext uri="{FF2B5EF4-FFF2-40B4-BE49-F238E27FC236}">
                <a16:creationId xmlns:a16="http://schemas.microsoft.com/office/drawing/2014/main" id="{5DA1A49F-389A-A5EE-A191-7E87FDDD985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9" name="TextBox 8">
            <a:extLst>
              <a:ext uri="{FF2B5EF4-FFF2-40B4-BE49-F238E27FC236}">
                <a16:creationId xmlns:a16="http://schemas.microsoft.com/office/drawing/2014/main" id="{626C8891-C2FC-088C-1B95-9D8C27751DB5}"/>
              </a:ext>
            </a:extLst>
          </p:cNvPr>
          <p:cNvSpPr txBox="1"/>
          <p:nvPr/>
        </p:nvSpPr>
        <p:spPr>
          <a:xfrm>
            <a:off x="876300" y="788006"/>
            <a:ext cx="10515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3300" b="1" dirty="0">
                <a:solidFill>
                  <a:srgbClr val="11223A"/>
                </a:solidFill>
                <a:latin typeface="Setimo" panose="020B0603020204030204" pitchFamily="34" charset="0"/>
                <a:cs typeface="Setimo" panose="020B0603020204030204" pitchFamily="34" charset="0"/>
              </a:rPr>
              <a:t>Fasteignamat hækkar í stórum sumarhúsabyggðum á Suðurlandi</a:t>
            </a:r>
            <a:endPar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endParaRPr>
          </a:p>
        </p:txBody>
      </p:sp>
      <p:graphicFrame>
        <p:nvGraphicFramePr>
          <p:cNvPr id="5" name="Chart 4">
            <a:extLst>
              <a:ext uri="{FF2B5EF4-FFF2-40B4-BE49-F238E27FC236}">
                <a16:creationId xmlns:a16="http://schemas.microsoft.com/office/drawing/2014/main" id="{2FEA3F51-BA18-1371-8539-C84261F0BBCC}"/>
              </a:ext>
            </a:extLst>
          </p:cNvPr>
          <p:cNvGraphicFramePr>
            <a:graphicFrameLocks/>
          </p:cNvGraphicFramePr>
          <p:nvPr>
            <p:extLst>
              <p:ext uri="{D42A27DB-BD31-4B8C-83A1-F6EECF244321}">
                <p14:modId xmlns:p14="http://schemas.microsoft.com/office/powerpoint/2010/main" val="444103387"/>
              </p:ext>
            </p:extLst>
          </p:nvPr>
        </p:nvGraphicFramePr>
        <p:xfrm>
          <a:off x="6475872" y="2366227"/>
          <a:ext cx="5250873" cy="339436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37487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03BBD-7469-F978-7A14-69D3440A7E3D}"/>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937EDABB-EC4A-821F-6AB3-7EC0E1CEF9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9265"/>
            <a:ext cx="12192000" cy="6871855"/>
          </a:xfrm>
          <a:prstGeom prst="rect">
            <a:avLst/>
          </a:prstGeom>
        </p:spPr>
      </p:pic>
      <p:sp>
        <p:nvSpPr>
          <p:cNvPr id="7" name="TextBox 6">
            <a:extLst>
              <a:ext uri="{FF2B5EF4-FFF2-40B4-BE49-F238E27FC236}">
                <a16:creationId xmlns:a16="http://schemas.microsoft.com/office/drawing/2014/main" id="{93D92BA2-B38A-8113-A3AD-E7304B61B388}"/>
              </a:ext>
            </a:extLst>
          </p:cNvPr>
          <p:cNvSpPr txBox="1"/>
          <p:nvPr/>
        </p:nvSpPr>
        <p:spPr>
          <a:xfrm>
            <a:off x="1698904" y="2644170"/>
            <a:ext cx="9154293" cy="1569660"/>
          </a:xfrm>
          <a:prstGeom prst="rect">
            <a:avLst/>
          </a:prstGeom>
          <a:noFill/>
        </p:spPr>
        <p:txBody>
          <a:bodyPr wrap="square" rtlCol="0">
            <a:spAutoFit/>
          </a:bodyPr>
          <a:lstStyle/>
          <a:p>
            <a:pPr marL="514350" indent="-514350">
              <a:buFont typeface="+mj-lt"/>
              <a:buAutoNum type="arabicPeriod"/>
            </a:pPr>
            <a:r>
              <a:rPr lang="is-IS" sz="3200" dirty="0">
                <a:solidFill>
                  <a:schemeClr val="bg1">
                    <a:lumMod val="65000"/>
                  </a:schemeClr>
                </a:solidFill>
                <a:latin typeface="+mj-lt"/>
                <a:cs typeface="Poppins Light" panose="00000400000000000000" pitchFamily="2" charset="0"/>
              </a:rPr>
              <a:t>Hvað er fasteignamat?</a:t>
            </a:r>
          </a:p>
          <a:p>
            <a:pPr marL="514350" indent="-514350">
              <a:buFont typeface="+mj-lt"/>
              <a:buAutoNum type="arabicPeriod"/>
            </a:pPr>
            <a:r>
              <a:rPr lang="is-IS" sz="3200" dirty="0">
                <a:solidFill>
                  <a:schemeClr val="bg1">
                    <a:lumMod val="65000"/>
                  </a:schemeClr>
                </a:solidFill>
                <a:latin typeface="+mj-lt"/>
                <a:cs typeface="Poppins Light" panose="00000400000000000000" pitchFamily="2" charset="0"/>
              </a:rPr>
              <a:t>Helstu niðurstöður fasteignamats 2026</a:t>
            </a:r>
          </a:p>
          <a:p>
            <a:pPr marL="514350" indent="-514350">
              <a:buFont typeface="+mj-lt"/>
              <a:buAutoNum type="arabicPeriod"/>
            </a:pPr>
            <a:r>
              <a:rPr lang="is-IS" sz="3200" dirty="0">
                <a:solidFill>
                  <a:srgbClr val="11223C"/>
                </a:solidFill>
                <a:latin typeface="+mj-lt"/>
                <a:cs typeface="Poppins Light" panose="00000400000000000000" pitchFamily="2" charset="0"/>
              </a:rPr>
              <a:t>Aðgengi að fasteignamati</a:t>
            </a:r>
          </a:p>
        </p:txBody>
      </p:sp>
      <p:pic>
        <p:nvPicPr>
          <p:cNvPr id="21" name="Graphic 20">
            <a:extLst>
              <a:ext uri="{FF2B5EF4-FFF2-40B4-BE49-F238E27FC236}">
                <a16:creationId xmlns:a16="http://schemas.microsoft.com/office/drawing/2014/main" id="{00463373-7BD6-4A89-3FE5-6427B1608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841" y="337796"/>
            <a:ext cx="1440783" cy="718647"/>
          </a:xfrm>
          <a:prstGeom prst="rect">
            <a:avLst/>
          </a:prstGeom>
        </p:spPr>
      </p:pic>
    </p:spTree>
    <p:extLst>
      <p:ext uri="{BB962C8B-B14F-4D97-AF65-F5344CB8AC3E}">
        <p14:creationId xmlns:p14="http://schemas.microsoft.com/office/powerpoint/2010/main" val="425009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717E-732E-FD2D-9379-B5B038804839}"/>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D436D410-76CD-E53A-50D1-A2821A8F32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443" y="439069"/>
            <a:ext cx="3336010" cy="5901475"/>
          </a:xfrm>
          <a:prstGeom prst="rect">
            <a:avLst/>
          </a:prstGeom>
        </p:spPr>
      </p:pic>
      <p:sp>
        <p:nvSpPr>
          <p:cNvPr id="2" name="Oval 1">
            <a:extLst>
              <a:ext uri="{FF2B5EF4-FFF2-40B4-BE49-F238E27FC236}">
                <a16:creationId xmlns:a16="http://schemas.microsoft.com/office/drawing/2014/main" id="{B9EFA506-A921-6911-79BC-161D1CC550B7}"/>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8E6C4564-7FF3-35C0-9E0C-CD120029762F}"/>
              </a:ext>
            </a:extLst>
          </p:cNvPr>
          <p:cNvSpPr txBox="1"/>
          <p:nvPr/>
        </p:nvSpPr>
        <p:spPr>
          <a:xfrm>
            <a:off x="876300" y="788006"/>
            <a:ext cx="57191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Fasteignamat er nú aðgengilegt á vef HMS</a:t>
            </a:r>
          </a:p>
        </p:txBody>
      </p:sp>
      <p:sp>
        <p:nvSpPr>
          <p:cNvPr id="4" name="Text Placeholder 5">
            <a:extLst>
              <a:ext uri="{FF2B5EF4-FFF2-40B4-BE49-F238E27FC236}">
                <a16:creationId xmlns:a16="http://schemas.microsoft.com/office/drawing/2014/main" id="{7F5E649B-82AE-6D56-FC9F-217B48668D66}"/>
              </a:ext>
            </a:extLst>
          </p:cNvPr>
          <p:cNvSpPr txBox="1">
            <a:spLocks/>
          </p:cNvSpPr>
          <p:nvPr/>
        </p:nvSpPr>
        <p:spPr>
          <a:xfrm>
            <a:off x="876300" y="2326024"/>
            <a:ext cx="5138080" cy="4386842"/>
          </a:xfrm>
          <a:prstGeom prst="rect">
            <a:avLst/>
          </a:prstGeom>
          <a:noFill/>
        </p:spPr>
        <p:txBody>
          <a:bodyPr vert="horz" wrap="square" lIns="91440" tIns="45720" rIns="91440" bIns="45720" rtlCol="0" anchor="t">
            <a:spAutoFit/>
          </a:bodyPr>
          <a:lstStyle>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dirty="0">
                <a:latin typeface="Setimo"/>
              </a:rPr>
              <a:t>Ný leit á </a:t>
            </a:r>
            <a:r>
              <a:rPr lang="is-IS" b="1" dirty="0">
                <a:latin typeface="Setimo"/>
              </a:rPr>
              <a:t>hms.is/</a:t>
            </a:r>
            <a:r>
              <a:rPr lang="is-IS" b="1" dirty="0" err="1">
                <a:latin typeface="Setimo"/>
              </a:rPr>
              <a:t>fasteignaskra</a:t>
            </a:r>
            <a:r>
              <a:rPr lang="is-IS" b="1" dirty="0">
                <a:latin typeface="Setimo"/>
              </a:rPr>
              <a:t> </a:t>
            </a:r>
            <a:r>
              <a:rPr lang="is-IS" dirty="0">
                <a:latin typeface="Setimo"/>
              </a:rPr>
              <a:t>hefur að geyma ítarlegar upplýsingar um allar fasteignir á Íslandi</a:t>
            </a:r>
          </a:p>
          <a:p>
            <a:r>
              <a:rPr lang="is-IS" dirty="0">
                <a:latin typeface="Setimo"/>
              </a:rPr>
              <a:t>Hægt er að nálgast </a:t>
            </a:r>
            <a:r>
              <a:rPr lang="is-IS" b="1" dirty="0">
                <a:latin typeface="Setimo"/>
              </a:rPr>
              <a:t>fasteignamat</a:t>
            </a:r>
            <a:r>
              <a:rPr lang="is-IS" dirty="0">
                <a:latin typeface="Setimo"/>
              </a:rPr>
              <a:t> og </a:t>
            </a:r>
            <a:r>
              <a:rPr lang="is-IS" b="1" dirty="0">
                <a:latin typeface="Setimo"/>
              </a:rPr>
              <a:t>brunabótamat</a:t>
            </a:r>
            <a:r>
              <a:rPr lang="is-IS" dirty="0">
                <a:latin typeface="Setimo"/>
              </a:rPr>
              <a:t> fasteigna í leitinni, ásamt upplýsingum um eiginleika fasteignanna</a:t>
            </a:r>
          </a:p>
          <a:p>
            <a:r>
              <a:rPr lang="is-IS" dirty="0">
                <a:latin typeface="Setimo"/>
              </a:rPr>
              <a:t>Eigendur geta einnig sótt um </a:t>
            </a:r>
            <a:r>
              <a:rPr lang="is-IS" b="1" dirty="0">
                <a:latin typeface="Setimo"/>
              </a:rPr>
              <a:t>endurmat</a:t>
            </a:r>
            <a:r>
              <a:rPr lang="is-IS" dirty="0">
                <a:latin typeface="Setimo"/>
              </a:rPr>
              <a:t> á </a:t>
            </a:r>
            <a:r>
              <a:rPr lang="is-IS" b="1" dirty="0">
                <a:latin typeface="Setimo"/>
              </a:rPr>
              <a:t>brunabótamati</a:t>
            </a:r>
            <a:r>
              <a:rPr lang="is-IS" dirty="0">
                <a:latin typeface="Setimo"/>
              </a:rPr>
              <a:t> og </a:t>
            </a:r>
            <a:r>
              <a:rPr lang="is-IS" b="1" dirty="0">
                <a:latin typeface="Setimo"/>
              </a:rPr>
              <a:t>fasteignamati</a:t>
            </a:r>
            <a:r>
              <a:rPr lang="is-IS" dirty="0">
                <a:latin typeface="Setimo"/>
              </a:rPr>
              <a:t> í gegnum leitina með einföldum hætti</a:t>
            </a:r>
          </a:p>
          <a:p>
            <a:r>
              <a:rPr lang="is-IS" dirty="0">
                <a:latin typeface="Setimo"/>
              </a:rPr>
              <a:t>Eigendur hafa </a:t>
            </a:r>
            <a:r>
              <a:rPr lang="is-IS" b="1" dirty="0">
                <a:latin typeface="Setimo"/>
              </a:rPr>
              <a:t>tækifæri</a:t>
            </a:r>
            <a:r>
              <a:rPr lang="is-IS" dirty="0">
                <a:latin typeface="Setimo"/>
              </a:rPr>
              <a:t> til að gera </a:t>
            </a:r>
            <a:r>
              <a:rPr lang="is-IS" b="1" dirty="0">
                <a:latin typeface="Setimo"/>
              </a:rPr>
              <a:t>athugasemdir</a:t>
            </a:r>
            <a:r>
              <a:rPr lang="is-IS" dirty="0">
                <a:latin typeface="Setimo"/>
              </a:rPr>
              <a:t> við fyrirhugað mat fram að </a:t>
            </a:r>
            <a:r>
              <a:rPr lang="is-IS" b="1" dirty="0">
                <a:latin typeface="Setimo"/>
              </a:rPr>
              <a:t>áramótum</a:t>
            </a:r>
          </a:p>
          <a:p>
            <a:r>
              <a:rPr lang="is-IS" dirty="0">
                <a:latin typeface="Setimo"/>
              </a:rPr>
              <a:t>Hægt er að nálgast </a:t>
            </a:r>
            <a:r>
              <a:rPr lang="is-IS" b="1" dirty="0">
                <a:latin typeface="Setimo"/>
              </a:rPr>
              <a:t>tölfræði</a:t>
            </a:r>
            <a:r>
              <a:rPr lang="is-IS" dirty="0">
                <a:latin typeface="Setimo"/>
              </a:rPr>
              <a:t> um fasteignamat á </a:t>
            </a:r>
            <a:r>
              <a:rPr lang="is-IS" b="1" dirty="0">
                <a:latin typeface="Setimo"/>
              </a:rPr>
              <a:t>hms.is/</a:t>
            </a:r>
            <a:r>
              <a:rPr lang="is-IS" b="1" dirty="0" err="1">
                <a:latin typeface="Setimo"/>
              </a:rPr>
              <a:t>gogn</a:t>
            </a:r>
            <a:r>
              <a:rPr lang="is-IS" b="1" dirty="0">
                <a:latin typeface="Setimo"/>
              </a:rPr>
              <a:t>-og-</a:t>
            </a:r>
            <a:r>
              <a:rPr lang="is-IS" b="1" dirty="0" err="1">
                <a:latin typeface="Setimo"/>
              </a:rPr>
              <a:t>maelabord</a:t>
            </a:r>
            <a:r>
              <a:rPr lang="is-IS" b="1" dirty="0">
                <a:latin typeface="Setimo"/>
              </a:rPr>
              <a:t> </a:t>
            </a:r>
            <a:r>
              <a:rPr lang="is-IS" dirty="0">
                <a:latin typeface="Setimo"/>
              </a:rPr>
              <a:t>undir </a:t>
            </a:r>
            <a:r>
              <a:rPr lang="is-IS" b="1" dirty="0">
                <a:latin typeface="Setimo"/>
              </a:rPr>
              <a:t>fasteignaskrá</a:t>
            </a:r>
          </a:p>
          <a:p>
            <a:pPr marL="0" indent="0">
              <a:buNone/>
            </a:pPr>
            <a:endParaRPr lang="is-IS" dirty="0">
              <a:latin typeface="Setimo"/>
            </a:endParaRPr>
          </a:p>
        </p:txBody>
      </p:sp>
      <p:pic>
        <p:nvPicPr>
          <p:cNvPr id="3" name="Picture 2" descr="A close up of a sign&#10;&#10;Description automatically generated">
            <a:extLst>
              <a:ext uri="{FF2B5EF4-FFF2-40B4-BE49-F238E27FC236}">
                <a16:creationId xmlns:a16="http://schemas.microsoft.com/office/drawing/2014/main" id="{FFB28909-194F-3A76-5A6C-C57DD5DE616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pic>
        <p:nvPicPr>
          <p:cNvPr id="12" name="Picture 11">
            <a:extLst>
              <a:ext uri="{FF2B5EF4-FFF2-40B4-BE49-F238E27FC236}">
                <a16:creationId xmlns:a16="http://schemas.microsoft.com/office/drawing/2014/main" id="{0B55B24B-F571-11B7-741A-6914A64FF772}"/>
              </a:ext>
            </a:extLst>
          </p:cNvPr>
          <p:cNvPicPr>
            <a:picLocks noChangeAspect="1"/>
          </p:cNvPicPr>
          <p:nvPr/>
        </p:nvPicPr>
        <p:blipFill>
          <a:blip r:embed="rId6"/>
          <a:stretch>
            <a:fillRect/>
          </a:stretch>
        </p:blipFill>
        <p:spPr>
          <a:xfrm>
            <a:off x="6595435" y="788006"/>
            <a:ext cx="4801051" cy="4283242"/>
          </a:xfrm>
          <a:prstGeom prst="rect">
            <a:avLst/>
          </a:prstGeom>
        </p:spPr>
      </p:pic>
      <p:pic>
        <p:nvPicPr>
          <p:cNvPr id="14" name="Picture 13">
            <a:extLst>
              <a:ext uri="{FF2B5EF4-FFF2-40B4-BE49-F238E27FC236}">
                <a16:creationId xmlns:a16="http://schemas.microsoft.com/office/drawing/2014/main" id="{5EC2A2A6-463F-1C09-997E-7D306DEB37C3}"/>
              </a:ext>
            </a:extLst>
          </p:cNvPr>
          <p:cNvPicPr>
            <a:picLocks noChangeAspect="1"/>
          </p:cNvPicPr>
          <p:nvPr/>
        </p:nvPicPr>
        <p:blipFill>
          <a:blip r:embed="rId7"/>
          <a:stretch>
            <a:fillRect/>
          </a:stretch>
        </p:blipFill>
        <p:spPr>
          <a:xfrm>
            <a:off x="6595435" y="4898356"/>
            <a:ext cx="2735998" cy="1552450"/>
          </a:xfrm>
          <a:prstGeom prst="rect">
            <a:avLst/>
          </a:prstGeom>
        </p:spPr>
      </p:pic>
    </p:spTree>
    <p:extLst>
      <p:ext uri="{BB962C8B-B14F-4D97-AF65-F5344CB8AC3E}">
        <p14:creationId xmlns:p14="http://schemas.microsoft.com/office/powerpoint/2010/main" val="77684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8B38-C725-D1C7-4BC1-4E7D25A05611}"/>
              </a:ext>
            </a:extLst>
          </p:cNvPr>
          <p:cNvSpPr>
            <a:spLocks noGrp="1"/>
          </p:cNvSpPr>
          <p:nvPr>
            <p:ph type="title"/>
          </p:nvPr>
        </p:nvSpPr>
        <p:spPr/>
        <p:txBody>
          <a:bodyPr/>
          <a:lstStyle/>
          <a:p>
            <a:endParaRPr lang="is-IS"/>
          </a:p>
        </p:txBody>
      </p:sp>
      <p:sp>
        <p:nvSpPr>
          <p:cNvPr id="3" name="Content Placeholder 2">
            <a:extLst>
              <a:ext uri="{FF2B5EF4-FFF2-40B4-BE49-F238E27FC236}">
                <a16:creationId xmlns:a16="http://schemas.microsoft.com/office/drawing/2014/main" id="{3F4DF70A-E44A-9953-E6AB-A8FD377299E2}"/>
              </a:ext>
            </a:extLst>
          </p:cNvPr>
          <p:cNvSpPr>
            <a:spLocks noGrp="1"/>
          </p:cNvSpPr>
          <p:nvPr>
            <p:ph idx="1"/>
          </p:nvPr>
        </p:nvSpPr>
        <p:spPr/>
        <p:txBody>
          <a:bodyPr/>
          <a:lstStyle/>
          <a:p>
            <a:endParaRPr lang="is-IS"/>
          </a:p>
        </p:txBody>
      </p:sp>
      <p:sp>
        <p:nvSpPr>
          <p:cNvPr id="4" name="Rectangle 3">
            <a:extLst>
              <a:ext uri="{FF2B5EF4-FFF2-40B4-BE49-F238E27FC236}">
                <a16:creationId xmlns:a16="http://schemas.microsoft.com/office/drawing/2014/main" id="{2C2FB5F5-5059-4FE8-FDA5-B7CD915608A5}"/>
              </a:ext>
            </a:extLst>
          </p:cNvPr>
          <p:cNvSpPr>
            <a:spLocks/>
          </p:cNvSpPr>
          <p:nvPr/>
        </p:nvSpPr>
        <p:spPr>
          <a:xfrm>
            <a:off x="-1106905" y="-215539"/>
            <a:ext cx="13403680" cy="7450445"/>
          </a:xfrm>
          <a:prstGeom prst="rect">
            <a:avLst/>
          </a:prstGeom>
          <a:solidFill>
            <a:srgbClr val="11223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s-IS"/>
          </a:p>
        </p:txBody>
      </p:sp>
      <p:pic>
        <p:nvPicPr>
          <p:cNvPr id="5" name="Graphic 4">
            <a:extLst>
              <a:ext uri="{FF2B5EF4-FFF2-40B4-BE49-F238E27FC236}">
                <a16:creationId xmlns:a16="http://schemas.microsoft.com/office/drawing/2014/main" id="{BF228261-716D-7046-5FC4-F15A9E8C19F4}"/>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4838" y="2916076"/>
            <a:ext cx="2380193" cy="1187214"/>
          </a:xfrm>
          <a:prstGeom prst="rect">
            <a:avLst/>
          </a:prstGeom>
        </p:spPr>
      </p:pic>
    </p:spTree>
    <p:extLst>
      <p:ext uri="{BB962C8B-B14F-4D97-AF65-F5344CB8AC3E}">
        <p14:creationId xmlns:p14="http://schemas.microsoft.com/office/powerpoint/2010/main" val="4176217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E6DA3CD-8C10-A156-B4C8-3F1C239E4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7365"/>
            <a:ext cx="12192000" cy="6871855"/>
          </a:xfrm>
          <a:prstGeom prst="rect">
            <a:avLst/>
          </a:prstGeom>
        </p:spPr>
      </p:pic>
      <p:sp>
        <p:nvSpPr>
          <p:cNvPr id="7" name="TextBox 6">
            <a:extLst>
              <a:ext uri="{FF2B5EF4-FFF2-40B4-BE49-F238E27FC236}">
                <a16:creationId xmlns:a16="http://schemas.microsoft.com/office/drawing/2014/main" id="{1F1EBB46-1FD7-41F5-B6E3-B364B55A44C5}"/>
              </a:ext>
            </a:extLst>
          </p:cNvPr>
          <p:cNvSpPr txBox="1"/>
          <p:nvPr/>
        </p:nvSpPr>
        <p:spPr>
          <a:xfrm>
            <a:off x="1698904" y="2644170"/>
            <a:ext cx="9154293" cy="1569660"/>
          </a:xfrm>
          <a:prstGeom prst="rect">
            <a:avLst/>
          </a:prstGeom>
          <a:noFill/>
        </p:spPr>
        <p:txBody>
          <a:bodyPr wrap="square" rtlCol="0">
            <a:spAutoFit/>
          </a:bodyPr>
          <a:lstStyle/>
          <a:p>
            <a:pPr marL="514350" indent="-514350">
              <a:buFont typeface="+mj-lt"/>
              <a:buAutoNum type="arabicPeriod"/>
            </a:pPr>
            <a:r>
              <a:rPr lang="is-IS" sz="3200" dirty="0">
                <a:solidFill>
                  <a:srgbClr val="11223C"/>
                </a:solidFill>
                <a:latin typeface="+mj-lt"/>
                <a:cs typeface="Poppins Light" panose="00000400000000000000" pitchFamily="2" charset="0"/>
              </a:rPr>
              <a:t>Hvað er fasteignamat?</a:t>
            </a:r>
          </a:p>
          <a:p>
            <a:pPr marL="514350" indent="-514350">
              <a:buFont typeface="+mj-lt"/>
              <a:buAutoNum type="arabicPeriod"/>
            </a:pPr>
            <a:r>
              <a:rPr lang="is-IS" sz="3200" dirty="0">
                <a:solidFill>
                  <a:schemeClr val="bg1">
                    <a:lumMod val="65000"/>
                  </a:schemeClr>
                </a:solidFill>
                <a:latin typeface="+mj-lt"/>
                <a:cs typeface="Poppins Light" panose="00000400000000000000" pitchFamily="2" charset="0"/>
              </a:rPr>
              <a:t>Helstu niðurstöður fasteignamats 2026</a:t>
            </a:r>
          </a:p>
          <a:p>
            <a:pPr marL="514350" indent="-514350">
              <a:buFont typeface="+mj-lt"/>
              <a:buAutoNum type="arabicPeriod"/>
            </a:pPr>
            <a:r>
              <a:rPr lang="is-IS" sz="3200" dirty="0">
                <a:solidFill>
                  <a:schemeClr val="bg1">
                    <a:lumMod val="65000"/>
                  </a:schemeClr>
                </a:solidFill>
                <a:latin typeface="+mj-lt"/>
                <a:cs typeface="Poppins Light" panose="00000400000000000000" pitchFamily="2" charset="0"/>
              </a:rPr>
              <a:t>Aðgengi að fasteignamati</a:t>
            </a:r>
          </a:p>
        </p:txBody>
      </p:sp>
      <p:pic>
        <p:nvPicPr>
          <p:cNvPr id="21" name="Graphic 20">
            <a:extLst>
              <a:ext uri="{FF2B5EF4-FFF2-40B4-BE49-F238E27FC236}">
                <a16:creationId xmlns:a16="http://schemas.microsoft.com/office/drawing/2014/main" id="{81459ADB-3F64-482B-B66C-E994E7AE0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841" y="337796"/>
            <a:ext cx="1440783" cy="718647"/>
          </a:xfrm>
          <a:prstGeom prst="rect">
            <a:avLst/>
          </a:prstGeom>
        </p:spPr>
      </p:pic>
    </p:spTree>
    <p:extLst>
      <p:ext uri="{BB962C8B-B14F-4D97-AF65-F5344CB8AC3E}">
        <p14:creationId xmlns:p14="http://schemas.microsoft.com/office/powerpoint/2010/main" val="382937764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6E373-9366-63C1-1AFE-C6DF197DBE34}"/>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42849C68-6A37-B521-E68F-A71BC2531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52755"/>
            <a:ext cx="3336010" cy="5901475"/>
          </a:xfrm>
          <a:prstGeom prst="rect">
            <a:avLst/>
          </a:prstGeom>
        </p:spPr>
      </p:pic>
      <p:sp>
        <p:nvSpPr>
          <p:cNvPr id="2" name="Oval 1">
            <a:extLst>
              <a:ext uri="{FF2B5EF4-FFF2-40B4-BE49-F238E27FC236}">
                <a16:creationId xmlns:a16="http://schemas.microsoft.com/office/drawing/2014/main" id="{BD1CBB6B-F059-CBF3-1617-BDA1616F1AA8}"/>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45992264-62AC-9FC0-2ECA-72087D2004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8" name="TextBox 7">
            <a:extLst>
              <a:ext uri="{FF2B5EF4-FFF2-40B4-BE49-F238E27FC236}">
                <a16:creationId xmlns:a16="http://schemas.microsoft.com/office/drawing/2014/main" id="{280D8B1A-7ACF-A1AD-CC4D-946CD630308B}"/>
              </a:ext>
            </a:extLst>
          </p:cNvPr>
          <p:cNvSpPr txBox="1"/>
          <p:nvPr/>
        </p:nvSpPr>
        <p:spPr>
          <a:xfrm>
            <a:off x="876300" y="788006"/>
            <a:ext cx="10515600" cy="1107996"/>
          </a:xfrm>
          <a:prstGeom prst="rect">
            <a:avLst/>
          </a:prstGeom>
          <a:noFill/>
        </p:spPr>
        <p:txBody>
          <a:bodyPr wrap="square" lIns="91440" tIns="45720" rIns="91440" bIns="45720" rtlCol="0" anchor="t">
            <a:spAutoFit/>
          </a:bodyPr>
          <a:lstStyle/>
          <a:p>
            <a:pPr>
              <a:defRPr/>
            </a:pPr>
            <a:r>
              <a:rPr lang="is-IS" sz="3300" b="1" dirty="0">
                <a:solidFill>
                  <a:srgbClr val="11223A"/>
                </a:solidFill>
                <a:latin typeface="Setimo"/>
                <a:cs typeface="Setimo" panose="020B0603020204030204" pitchFamily="34" charset="0"/>
              </a:rPr>
              <a:t>Fasteignamat á að endurspegla markaðsvirði fasteigna</a:t>
            </a:r>
            <a:endParaRPr lang="is-IS" sz="3300" b="1" i="0" u="none" strike="noStrike" kern="1200" cap="none" spc="0" normalizeH="0" baseline="0" noProof="0" dirty="0">
              <a:ln>
                <a:noFill/>
              </a:ln>
              <a:solidFill>
                <a:srgbClr val="11223A"/>
              </a:solidFill>
              <a:effectLst/>
              <a:uLnTx/>
              <a:uFillTx/>
              <a:latin typeface="Setimo" panose="020B0603020204030204" pitchFamily="34" charset="0"/>
              <a:cs typeface="Setimo" panose="020B0603020204030204" pitchFamily="34" charset="0"/>
            </a:endParaRPr>
          </a:p>
        </p:txBody>
      </p:sp>
      <p:sp>
        <p:nvSpPr>
          <p:cNvPr id="6" name="Text Placeholder 5">
            <a:extLst>
              <a:ext uri="{FF2B5EF4-FFF2-40B4-BE49-F238E27FC236}">
                <a16:creationId xmlns:a16="http://schemas.microsoft.com/office/drawing/2014/main" id="{9AD5635F-F6C9-76CE-18F1-A709B727D5CA}"/>
              </a:ext>
            </a:extLst>
          </p:cNvPr>
          <p:cNvSpPr txBox="1">
            <a:spLocks/>
          </p:cNvSpPr>
          <p:nvPr/>
        </p:nvSpPr>
        <p:spPr>
          <a:xfrm>
            <a:off x="876300" y="2340778"/>
            <a:ext cx="5342463" cy="3463512"/>
          </a:xfrm>
          <a:prstGeom prst="rect">
            <a:avLst/>
          </a:prstGeom>
          <a:noFill/>
        </p:spPr>
        <p:txBody>
          <a:bodyPr vert="horz" wrap="square" lIns="91440" tIns="45720" rIns="91440" bIns="45720" rtlCol="0" anchor="t">
            <a:spAutoFit/>
          </a:bodyPr>
          <a:lstStyle>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50000"/>
              </a:lnSpc>
            </a:pPr>
            <a:r>
              <a:rPr lang="is-IS" dirty="0">
                <a:latin typeface="Setimo"/>
              </a:rPr>
              <a:t>Fasteignamat </a:t>
            </a:r>
            <a:r>
              <a:rPr lang="is-IS" b="1" dirty="0">
                <a:latin typeface="Setimo"/>
              </a:rPr>
              <a:t>2026</a:t>
            </a:r>
            <a:r>
              <a:rPr lang="is-IS" dirty="0">
                <a:latin typeface="Setimo"/>
              </a:rPr>
              <a:t> á að endurspegla markaðsvirði fasteigna í </a:t>
            </a:r>
            <a:r>
              <a:rPr lang="is-IS" b="1" dirty="0">
                <a:latin typeface="Setimo"/>
              </a:rPr>
              <a:t>febrúar 2025</a:t>
            </a:r>
          </a:p>
          <a:p>
            <a:pPr>
              <a:lnSpc>
                <a:spcPct val="150000"/>
              </a:lnSpc>
            </a:pPr>
            <a:r>
              <a:rPr lang="is-IS" dirty="0">
                <a:latin typeface="Setimo"/>
              </a:rPr>
              <a:t>Stuðlar að </a:t>
            </a:r>
            <a:r>
              <a:rPr lang="is-IS" b="1" dirty="0">
                <a:latin typeface="Setimo"/>
              </a:rPr>
              <a:t>virkari</a:t>
            </a:r>
            <a:r>
              <a:rPr lang="is-IS" dirty="0">
                <a:latin typeface="Setimo"/>
              </a:rPr>
              <a:t> og </a:t>
            </a:r>
            <a:r>
              <a:rPr lang="is-IS" b="1" dirty="0">
                <a:latin typeface="Setimo"/>
              </a:rPr>
              <a:t>öruggari</a:t>
            </a:r>
            <a:r>
              <a:rPr lang="is-IS" dirty="0">
                <a:latin typeface="Setimo"/>
              </a:rPr>
              <a:t> fasteignamarkaði</a:t>
            </a:r>
          </a:p>
          <a:p>
            <a:pPr>
              <a:lnSpc>
                <a:spcPct val="150000"/>
              </a:lnSpc>
            </a:pPr>
            <a:r>
              <a:rPr lang="is-IS" dirty="0">
                <a:latin typeface="Setimo"/>
              </a:rPr>
              <a:t>Fasteignagjöld </a:t>
            </a:r>
            <a:r>
              <a:rPr lang="is-IS" b="1" dirty="0">
                <a:latin typeface="Setimo"/>
              </a:rPr>
              <a:t>sveitarfélaga</a:t>
            </a:r>
            <a:r>
              <a:rPr lang="is-IS" dirty="0">
                <a:latin typeface="Setimo"/>
              </a:rPr>
              <a:t> taka mið af fasteignamati</a:t>
            </a:r>
          </a:p>
          <a:p>
            <a:pPr>
              <a:lnSpc>
                <a:spcPct val="150000"/>
              </a:lnSpc>
            </a:pPr>
            <a:r>
              <a:rPr lang="is-IS" dirty="0">
                <a:latin typeface="Setimo"/>
              </a:rPr>
              <a:t>Margar </a:t>
            </a:r>
            <a:r>
              <a:rPr lang="is-IS" b="1" dirty="0">
                <a:latin typeface="Setimo"/>
              </a:rPr>
              <a:t>lánastofnanir</a:t>
            </a:r>
            <a:r>
              <a:rPr lang="is-IS" dirty="0">
                <a:latin typeface="Setimo"/>
              </a:rPr>
              <a:t> nota fyrirhugað mat til viðmiðunar lánveitinga</a:t>
            </a:r>
          </a:p>
          <a:p>
            <a:pPr>
              <a:lnSpc>
                <a:spcPct val="150000"/>
              </a:lnSpc>
            </a:pPr>
            <a:r>
              <a:rPr lang="is-IS" dirty="0">
                <a:latin typeface="Setimo"/>
              </a:rPr>
              <a:t>Fasteignamat 2026 </a:t>
            </a:r>
            <a:r>
              <a:rPr lang="is-IS" b="1" dirty="0">
                <a:latin typeface="Setimo"/>
              </a:rPr>
              <a:t>tekur gildi </a:t>
            </a:r>
            <a:r>
              <a:rPr lang="is-IS" dirty="0">
                <a:latin typeface="Setimo"/>
              </a:rPr>
              <a:t>um næstu </a:t>
            </a:r>
            <a:r>
              <a:rPr lang="is-IS" b="1" dirty="0">
                <a:latin typeface="Setimo"/>
              </a:rPr>
              <a:t>áramót</a:t>
            </a:r>
          </a:p>
          <a:p>
            <a:r>
              <a:rPr lang="is-IS" dirty="0">
                <a:latin typeface="Setimo"/>
              </a:rPr>
              <a:t>Fram að þeim tíma hafa eigendur  og sveitarfélög </a:t>
            </a:r>
            <a:r>
              <a:rPr lang="is-IS" b="1" dirty="0">
                <a:latin typeface="Setimo"/>
              </a:rPr>
              <a:t>tækifæri</a:t>
            </a:r>
            <a:r>
              <a:rPr lang="is-IS" dirty="0">
                <a:latin typeface="Setimo"/>
              </a:rPr>
              <a:t> </a:t>
            </a:r>
            <a:br>
              <a:rPr lang="is-IS" dirty="0">
                <a:latin typeface="Setimo"/>
              </a:rPr>
            </a:br>
            <a:r>
              <a:rPr lang="is-IS" dirty="0">
                <a:latin typeface="Setimo"/>
              </a:rPr>
              <a:t>til að gera athugasemdir</a:t>
            </a:r>
          </a:p>
        </p:txBody>
      </p:sp>
      <p:graphicFrame>
        <p:nvGraphicFramePr>
          <p:cNvPr id="11" name="Chart 10">
            <a:extLst>
              <a:ext uri="{FF2B5EF4-FFF2-40B4-BE49-F238E27FC236}">
                <a16:creationId xmlns:a16="http://schemas.microsoft.com/office/drawing/2014/main" id="{FA2F37C9-65F1-5824-CA6D-BCA23317028E}"/>
              </a:ext>
            </a:extLst>
          </p:cNvPr>
          <p:cNvGraphicFramePr>
            <a:graphicFrameLocks/>
          </p:cNvGraphicFramePr>
          <p:nvPr>
            <p:extLst>
              <p:ext uri="{D42A27DB-BD31-4B8C-83A1-F6EECF244321}">
                <p14:modId xmlns:p14="http://schemas.microsoft.com/office/powerpoint/2010/main" val="2565108224"/>
              </p:ext>
            </p:extLst>
          </p:nvPr>
        </p:nvGraphicFramePr>
        <p:xfrm>
          <a:off x="6096000" y="2244939"/>
          <a:ext cx="5219700" cy="37292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6637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8BF73-BA2A-F10B-5119-98DCDFA82B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D79F03E-0259-E94B-2008-C73F3C2D861C}"/>
              </a:ext>
            </a:extLst>
          </p:cNvPr>
          <p:cNvPicPr>
            <a:picLocks noChangeAspect="1"/>
          </p:cNvPicPr>
          <p:nvPr/>
        </p:nvPicPr>
        <p:blipFill>
          <a:blip r:embed="rId3"/>
          <a:stretch>
            <a:fillRect/>
          </a:stretch>
        </p:blipFill>
        <p:spPr>
          <a:xfrm>
            <a:off x="5077785" y="1832946"/>
            <a:ext cx="6186676" cy="3676141"/>
          </a:xfrm>
          <a:prstGeom prst="rect">
            <a:avLst/>
          </a:prstGeom>
        </p:spPr>
      </p:pic>
      <p:pic>
        <p:nvPicPr>
          <p:cNvPr id="10" name="Graphic 9">
            <a:extLst>
              <a:ext uri="{FF2B5EF4-FFF2-40B4-BE49-F238E27FC236}">
                <a16:creationId xmlns:a16="http://schemas.microsoft.com/office/drawing/2014/main" id="{DBE5C6AC-C4D3-EE59-5097-C19577906B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2FE4B4C8-1F6D-4F3E-16F8-F3785CC9403C}"/>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D2D5B7A9-F130-3A35-B3F5-6808FF2874A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8" name="TextBox 7">
            <a:extLst>
              <a:ext uri="{FF2B5EF4-FFF2-40B4-BE49-F238E27FC236}">
                <a16:creationId xmlns:a16="http://schemas.microsoft.com/office/drawing/2014/main" id="{F8FE9B5E-1684-F823-7CD9-6B668B93B93D}"/>
              </a:ext>
            </a:extLst>
          </p:cNvPr>
          <p:cNvSpPr txBox="1"/>
          <p:nvPr/>
        </p:nvSpPr>
        <p:spPr>
          <a:xfrm>
            <a:off x="876300" y="788006"/>
            <a:ext cx="10515600" cy="600164"/>
          </a:xfrm>
          <a:prstGeom prst="rect">
            <a:avLst/>
          </a:prstGeom>
          <a:noFill/>
        </p:spPr>
        <p:txBody>
          <a:bodyPr wrap="square" lIns="91440" tIns="45720" rIns="91440" bIns="45720" rtlCol="0" anchor="t">
            <a:spAutoFit/>
          </a:bodyPr>
          <a:lstStyle/>
          <a:p>
            <a:pPr>
              <a:defRPr/>
            </a:pPr>
            <a:r>
              <a:rPr lang="is-IS" sz="3300" b="1" dirty="0">
                <a:solidFill>
                  <a:srgbClr val="11223A"/>
                </a:solidFill>
                <a:latin typeface="Setimo"/>
                <a:cs typeface="Setimo" panose="020B0603020204030204" pitchFamily="34" charset="0"/>
              </a:rPr>
              <a:t>Fasteignamat ræðst af eiginleikum fasteigna</a:t>
            </a:r>
            <a:endParaRPr lang="is-IS" sz="3300" b="1" i="0" u="none" strike="noStrike" kern="1200" cap="none" spc="0" normalizeH="0" baseline="0" noProof="0" dirty="0">
              <a:ln>
                <a:noFill/>
              </a:ln>
              <a:solidFill>
                <a:srgbClr val="11223A"/>
              </a:solidFill>
              <a:effectLst/>
              <a:uLnTx/>
              <a:uFillTx/>
              <a:latin typeface="Setimo" panose="020B0603020204030204" pitchFamily="34" charset="0"/>
              <a:cs typeface="Setimo" panose="020B0603020204030204" pitchFamily="34" charset="0"/>
            </a:endParaRPr>
          </a:p>
        </p:txBody>
      </p:sp>
      <p:sp>
        <p:nvSpPr>
          <p:cNvPr id="6" name="Text Placeholder 5">
            <a:extLst>
              <a:ext uri="{FF2B5EF4-FFF2-40B4-BE49-F238E27FC236}">
                <a16:creationId xmlns:a16="http://schemas.microsoft.com/office/drawing/2014/main" id="{16CFEAC3-B552-4F23-E1C5-1E6616AC1DFF}"/>
              </a:ext>
            </a:extLst>
          </p:cNvPr>
          <p:cNvSpPr txBox="1">
            <a:spLocks/>
          </p:cNvSpPr>
          <p:nvPr/>
        </p:nvSpPr>
        <p:spPr>
          <a:xfrm>
            <a:off x="876300" y="1832946"/>
            <a:ext cx="4372499" cy="4630498"/>
          </a:xfrm>
          <a:prstGeom prst="rect">
            <a:avLst/>
          </a:prstGeom>
          <a:noFill/>
        </p:spPr>
        <p:txBody>
          <a:bodyPr vert="horz" wrap="square" lIns="91440" tIns="45720" rIns="91440" bIns="45720" rtlCol="0" anchor="t">
            <a:spAutoFit/>
          </a:bodyPr>
          <a:lstStyle>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dirty="0"/>
              <a:t>Hver fasteign er metin út frá </a:t>
            </a:r>
            <a:r>
              <a:rPr lang="is-IS" b="1" dirty="0"/>
              <a:t>kaupverði </a:t>
            </a:r>
            <a:br>
              <a:rPr lang="is-IS" b="1" dirty="0"/>
            </a:br>
            <a:r>
              <a:rPr lang="is-IS" dirty="0"/>
              <a:t>sambærilegra fasteigna</a:t>
            </a:r>
          </a:p>
          <a:p>
            <a:pPr>
              <a:lnSpc>
                <a:spcPct val="150000"/>
              </a:lnSpc>
            </a:pPr>
            <a:r>
              <a:rPr lang="is-IS" dirty="0">
                <a:latin typeface="Setimo"/>
              </a:rPr>
              <a:t>Sambærilegar fasteignir eru fundnar með því að taka tillit til </a:t>
            </a:r>
            <a:r>
              <a:rPr lang="is-IS" b="1" dirty="0">
                <a:latin typeface="Setimo"/>
              </a:rPr>
              <a:t>þátta </a:t>
            </a:r>
            <a:r>
              <a:rPr lang="is-IS" dirty="0">
                <a:latin typeface="Setimo"/>
              </a:rPr>
              <a:t>sem hafa mest áhrif á </a:t>
            </a:r>
            <a:r>
              <a:rPr lang="is-IS" b="1" dirty="0">
                <a:latin typeface="Setimo"/>
              </a:rPr>
              <a:t>markaðsvirði</a:t>
            </a:r>
            <a:r>
              <a:rPr lang="is-IS" dirty="0">
                <a:latin typeface="Setimo"/>
              </a:rPr>
              <a:t> hennar miðað við </a:t>
            </a:r>
            <a:r>
              <a:rPr lang="is-IS" b="1" dirty="0">
                <a:latin typeface="Setimo"/>
              </a:rPr>
              <a:t>aðrar fasteignir</a:t>
            </a:r>
            <a:r>
              <a:rPr lang="is-IS" dirty="0">
                <a:latin typeface="Setimo"/>
              </a:rPr>
              <a:t>, líkt og:</a:t>
            </a:r>
          </a:p>
          <a:p>
            <a:pPr lvl="1"/>
            <a:r>
              <a:rPr lang="is-IS" sz="2000" b="1" dirty="0">
                <a:latin typeface="Setimo"/>
              </a:rPr>
              <a:t>Stærðar</a:t>
            </a:r>
          </a:p>
          <a:p>
            <a:pPr lvl="1"/>
            <a:r>
              <a:rPr lang="is-IS" sz="2000" b="1" dirty="0">
                <a:latin typeface="Setimo"/>
              </a:rPr>
              <a:t>Staðsetningar</a:t>
            </a:r>
          </a:p>
          <a:p>
            <a:pPr lvl="1"/>
            <a:r>
              <a:rPr lang="is-IS" sz="2000" b="1" dirty="0">
                <a:latin typeface="Setimo"/>
              </a:rPr>
              <a:t>Aldurs</a:t>
            </a:r>
          </a:p>
          <a:p>
            <a:pPr lvl="1"/>
            <a:r>
              <a:rPr lang="is-IS" sz="2000" b="1" dirty="0">
                <a:latin typeface="Setimo"/>
              </a:rPr>
              <a:t>Fjölda</a:t>
            </a:r>
            <a:r>
              <a:rPr lang="is-IS" sz="2000" dirty="0">
                <a:latin typeface="Setimo"/>
              </a:rPr>
              <a:t> </a:t>
            </a:r>
            <a:r>
              <a:rPr lang="is-IS" sz="2000" b="1" dirty="0">
                <a:latin typeface="Setimo"/>
              </a:rPr>
              <a:t>herbergja</a:t>
            </a:r>
          </a:p>
          <a:p>
            <a:pPr lvl="1"/>
            <a:r>
              <a:rPr lang="is-IS" sz="2000" dirty="0">
                <a:latin typeface="Setimo"/>
              </a:rPr>
              <a:t>O.fl.</a:t>
            </a:r>
          </a:p>
          <a:p>
            <a:r>
              <a:rPr lang="is-IS" dirty="0">
                <a:latin typeface="Setimo"/>
              </a:rPr>
              <a:t>Fasteignir eru flokkaðar eftir misdýrum </a:t>
            </a:r>
            <a:r>
              <a:rPr lang="is-IS" b="1" dirty="0">
                <a:latin typeface="Setimo"/>
              </a:rPr>
              <a:t>matssvæðum</a:t>
            </a:r>
            <a:r>
              <a:rPr lang="is-IS" dirty="0">
                <a:latin typeface="Setimo"/>
              </a:rPr>
              <a:t> og </a:t>
            </a:r>
            <a:r>
              <a:rPr lang="is-IS" b="1" dirty="0">
                <a:latin typeface="Setimo"/>
              </a:rPr>
              <a:t>undirmatssvæðum</a:t>
            </a:r>
          </a:p>
        </p:txBody>
      </p:sp>
    </p:spTree>
    <p:extLst>
      <p:ext uri="{BB962C8B-B14F-4D97-AF65-F5344CB8AC3E}">
        <p14:creationId xmlns:p14="http://schemas.microsoft.com/office/powerpoint/2010/main" val="169863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6E373-9366-63C1-1AFE-C6DF197DBE34}"/>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42849C68-6A37-B521-E68F-A71BC2531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54116"/>
            <a:ext cx="3336010" cy="5901475"/>
          </a:xfrm>
          <a:prstGeom prst="rect">
            <a:avLst/>
          </a:prstGeom>
        </p:spPr>
      </p:pic>
      <p:sp>
        <p:nvSpPr>
          <p:cNvPr id="2" name="Oval 1">
            <a:extLst>
              <a:ext uri="{FF2B5EF4-FFF2-40B4-BE49-F238E27FC236}">
                <a16:creationId xmlns:a16="http://schemas.microsoft.com/office/drawing/2014/main" id="{BD1CBB6B-F059-CBF3-1617-BDA1616F1AA8}"/>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80D8B1A-7ACF-A1AD-CC4D-946CD630308B}"/>
              </a:ext>
            </a:extLst>
          </p:cNvPr>
          <p:cNvSpPr txBox="1"/>
          <p:nvPr/>
        </p:nvSpPr>
        <p:spPr>
          <a:xfrm>
            <a:off x="876300" y="788006"/>
            <a:ext cx="993974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Fasteignamat ræðst einnig af almennri verðþróun</a:t>
            </a:r>
          </a:p>
        </p:txBody>
      </p:sp>
      <p:sp>
        <p:nvSpPr>
          <p:cNvPr id="4" name="Text Placeholder 5">
            <a:extLst>
              <a:ext uri="{FF2B5EF4-FFF2-40B4-BE49-F238E27FC236}">
                <a16:creationId xmlns:a16="http://schemas.microsoft.com/office/drawing/2014/main" id="{0B403467-5697-D5D9-1327-517D925324E0}"/>
              </a:ext>
            </a:extLst>
          </p:cNvPr>
          <p:cNvSpPr txBox="1">
            <a:spLocks/>
          </p:cNvSpPr>
          <p:nvPr/>
        </p:nvSpPr>
        <p:spPr>
          <a:xfrm>
            <a:off x="876300" y="1822060"/>
            <a:ext cx="5138080" cy="3643049"/>
          </a:xfrm>
          <a:prstGeom prst="rect">
            <a:avLst/>
          </a:prstGeom>
          <a:noFill/>
        </p:spPr>
        <p:txBody>
          <a:bodyPr vert="horz" wrap="square" lIns="91440" tIns="45720" rIns="91440" bIns="45720" rtlCol="0" anchor="t">
            <a:spAutoFit/>
          </a:bodyPr>
          <a:lstStyle>
            <a:defPPr>
              <a:defRPr lang="is-IS"/>
            </a:defPPr>
            <a:lvl1pPr marL="285750" indent="-285750">
              <a:lnSpc>
                <a:spcPct val="150000"/>
              </a:lnSpc>
              <a:spcBef>
                <a:spcPts val="1000"/>
              </a:spcBef>
              <a:buFont typeface="Arial" panose="020B0604020202020204" pitchFamily="34" charset="0"/>
              <a:buChar char="•"/>
              <a:defRPr sz="2000" baseline="30000">
                <a:solidFill>
                  <a:srgbClr val="11223A"/>
                </a:solidFill>
                <a:latin typeface="Setimo"/>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2000" b="1" baseline="30000">
                <a:solidFill>
                  <a:srgbClr val="11223A"/>
                </a:solidFill>
                <a:latin typeface="Setimo"/>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b="1" dirty="0"/>
              <a:t>Utanaðkomandi þættir </a:t>
            </a:r>
            <a:r>
              <a:rPr lang="is-IS" dirty="0"/>
              <a:t>sem stýra </a:t>
            </a:r>
            <a:r>
              <a:rPr lang="is-IS" b="1" dirty="0"/>
              <a:t>framboði</a:t>
            </a:r>
            <a:r>
              <a:rPr lang="is-IS" dirty="0"/>
              <a:t> og </a:t>
            </a:r>
            <a:r>
              <a:rPr lang="is-IS" b="1" dirty="0"/>
              <a:t>eftirspurn</a:t>
            </a:r>
            <a:r>
              <a:rPr lang="is-IS" dirty="0"/>
              <a:t> íbúða hafa áhrif á kaupverð fasteigna:</a:t>
            </a:r>
          </a:p>
          <a:p>
            <a:pPr lvl="1"/>
            <a:r>
              <a:rPr lang="is-IS" dirty="0"/>
              <a:t>Vextir á íbúðalánum</a:t>
            </a:r>
          </a:p>
          <a:p>
            <a:pPr lvl="1"/>
            <a:r>
              <a:rPr lang="is-IS" dirty="0"/>
              <a:t>Lánþegaskilyrði</a:t>
            </a:r>
          </a:p>
          <a:p>
            <a:pPr lvl="1"/>
            <a:r>
              <a:rPr lang="is-IS" dirty="0"/>
              <a:t>Hagvöxtur</a:t>
            </a:r>
          </a:p>
          <a:p>
            <a:pPr lvl="1"/>
            <a:r>
              <a:rPr lang="is-IS" dirty="0"/>
              <a:t>Launahækkanir</a:t>
            </a:r>
          </a:p>
          <a:p>
            <a:pPr lvl="1"/>
            <a:r>
              <a:rPr lang="is-IS" dirty="0"/>
              <a:t>Íbúafjölgun</a:t>
            </a:r>
          </a:p>
          <a:p>
            <a:pPr lvl="1"/>
            <a:r>
              <a:rPr lang="is-IS" dirty="0"/>
              <a:t>Væntingar um framtíðarþróun</a:t>
            </a:r>
          </a:p>
          <a:p>
            <a:r>
              <a:rPr lang="is-IS" dirty="0"/>
              <a:t>Fasteignamat ræðst því bæði af </a:t>
            </a:r>
            <a:r>
              <a:rPr lang="is-IS" b="1" dirty="0"/>
              <a:t>eiginleikum</a:t>
            </a:r>
            <a:r>
              <a:rPr lang="is-IS" dirty="0"/>
              <a:t> hverrar fasteignar og </a:t>
            </a:r>
            <a:r>
              <a:rPr lang="is-IS" b="1" dirty="0"/>
              <a:t>markaðsaðstæðum</a:t>
            </a:r>
            <a:r>
              <a:rPr lang="is-IS" dirty="0"/>
              <a:t> hverju sinni </a:t>
            </a:r>
          </a:p>
        </p:txBody>
      </p:sp>
      <p:pic>
        <p:nvPicPr>
          <p:cNvPr id="3" name="Picture 2" descr="A close up of a sign&#10;&#10;Description automatically generated">
            <a:extLst>
              <a:ext uri="{FF2B5EF4-FFF2-40B4-BE49-F238E27FC236}">
                <a16:creationId xmlns:a16="http://schemas.microsoft.com/office/drawing/2014/main" id="{6DCA57D9-EFF5-6798-6288-1917F9D06CE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graphicFrame>
        <p:nvGraphicFramePr>
          <p:cNvPr id="7" name="Chart 6">
            <a:extLst>
              <a:ext uri="{FF2B5EF4-FFF2-40B4-BE49-F238E27FC236}">
                <a16:creationId xmlns:a16="http://schemas.microsoft.com/office/drawing/2014/main" id="{11E2FC33-3714-4C35-C567-AADC12B2F047}"/>
              </a:ext>
            </a:extLst>
          </p:cNvPr>
          <p:cNvGraphicFramePr>
            <a:graphicFrameLocks/>
          </p:cNvGraphicFramePr>
          <p:nvPr>
            <p:extLst>
              <p:ext uri="{D42A27DB-BD31-4B8C-83A1-F6EECF244321}">
                <p14:modId xmlns:p14="http://schemas.microsoft.com/office/powerpoint/2010/main" val="871042780"/>
              </p:ext>
            </p:extLst>
          </p:nvPr>
        </p:nvGraphicFramePr>
        <p:xfrm>
          <a:off x="6014381" y="1737107"/>
          <a:ext cx="5382106" cy="46818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09520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3E246-EB00-995E-7515-9B80EB1EA81F}"/>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77F4BC1A-105B-255A-32CB-C4093200F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54116"/>
            <a:ext cx="3336010" cy="5901475"/>
          </a:xfrm>
          <a:prstGeom prst="rect">
            <a:avLst/>
          </a:prstGeom>
        </p:spPr>
      </p:pic>
      <p:sp>
        <p:nvSpPr>
          <p:cNvPr id="2" name="Oval 1">
            <a:extLst>
              <a:ext uri="{FF2B5EF4-FFF2-40B4-BE49-F238E27FC236}">
                <a16:creationId xmlns:a16="http://schemas.microsoft.com/office/drawing/2014/main" id="{3C2FFFAB-3DDE-826D-BD83-2C2A75422CB6}"/>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4D40909-6966-CC13-9717-2BCBBF3AB6CC}"/>
              </a:ext>
            </a:extLst>
          </p:cNvPr>
          <p:cNvSpPr txBox="1"/>
          <p:nvPr/>
        </p:nvSpPr>
        <p:spPr>
          <a:xfrm>
            <a:off x="876300" y="788006"/>
            <a:ext cx="993974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Fasteignaverð hækkaði umfram verðlag í fyrra</a:t>
            </a:r>
          </a:p>
        </p:txBody>
      </p:sp>
      <p:sp>
        <p:nvSpPr>
          <p:cNvPr id="4" name="Text Placeholder 5">
            <a:extLst>
              <a:ext uri="{FF2B5EF4-FFF2-40B4-BE49-F238E27FC236}">
                <a16:creationId xmlns:a16="http://schemas.microsoft.com/office/drawing/2014/main" id="{058B9AEC-0331-C1EA-A4B0-8CEE79079F8B}"/>
              </a:ext>
            </a:extLst>
          </p:cNvPr>
          <p:cNvSpPr txBox="1">
            <a:spLocks/>
          </p:cNvSpPr>
          <p:nvPr/>
        </p:nvSpPr>
        <p:spPr>
          <a:xfrm>
            <a:off x="876299" y="2308133"/>
            <a:ext cx="5138080" cy="3335272"/>
          </a:xfrm>
          <a:prstGeom prst="rect">
            <a:avLst/>
          </a:prstGeom>
          <a:noFill/>
        </p:spPr>
        <p:txBody>
          <a:bodyPr vert="horz" wrap="square" lIns="91440" tIns="45720" rIns="91440" bIns="45720" rtlCol="0" anchor="t">
            <a:spAutoFit/>
          </a:bodyPr>
          <a:lstStyle>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r>
              <a:rPr lang="is-IS" dirty="0">
                <a:latin typeface="Setimo"/>
              </a:rPr>
              <a:t>Vísitala íbúðaverðs hækkaði um </a:t>
            </a:r>
            <a:r>
              <a:rPr lang="is-IS" b="1" dirty="0">
                <a:latin typeface="Setimo"/>
              </a:rPr>
              <a:t>8,4 prósent</a:t>
            </a:r>
            <a:r>
              <a:rPr lang="is-IS" dirty="0">
                <a:latin typeface="Setimo"/>
              </a:rPr>
              <a:t> á milli febrúarmánaða 2024 og 2025</a:t>
            </a:r>
          </a:p>
          <a:p>
            <a:pPr marL="342900" indent="-342900"/>
            <a:r>
              <a:rPr lang="is-IS" dirty="0">
                <a:latin typeface="Setimo"/>
              </a:rPr>
              <a:t>Hækkunin var um </a:t>
            </a:r>
            <a:r>
              <a:rPr lang="is-IS" b="1" dirty="0">
                <a:latin typeface="Setimo"/>
              </a:rPr>
              <a:t>3 prósent </a:t>
            </a:r>
            <a:r>
              <a:rPr lang="is-IS" dirty="0">
                <a:latin typeface="Setimo"/>
              </a:rPr>
              <a:t>umfram almennt verðlag, sem er í samræmi við langtímameðaltal</a:t>
            </a:r>
          </a:p>
          <a:p>
            <a:pPr marL="342900" indent="-342900"/>
            <a:r>
              <a:rPr lang="is-IS" dirty="0">
                <a:latin typeface="Setimo"/>
              </a:rPr>
              <a:t>Mikil eftirspurn vegna </a:t>
            </a:r>
            <a:r>
              <a:rPr lang="is-IS" b="1" dirty="0">
                <a:latin typeface="Setimo"/>
              </a:rPr>
              <a:t>„Grindavíkuráhrifa“</a:t>
            </a:r>
          </a:p>
          <a:p>
            <a:pPr marL="342900" indent="-342900"/>
            <a:r>
              <a:rPr lang="is-IS" b="1" dirty="0">
                <a:latin typeface="Setimo"/>
              </a:rPr>
              <a:t>Mikið framboð </a:t>
            </a:r>
            <a:r>
              <a:rPr lang="is-IS" dirty="0">
                <a:latin typeface="Setimo"/>
              </a:rPr>
              <a:t>nýrra íbúða hefur </a:t>
            </a:r>
            <a:r>
              <a:rPr lang="is-IS" b="1" dirty="0">
                <a:latin typeface="Setimo"/>
              </a:rPr>
              <a:t>vegið á móti </a:t>
            </a:r>
            <a:r>
              <a:rPr lang="is-IS" dirty="0">
                <a:latin typeface="Setimo"/>
              </a:rPr>
              <a:t>verðhækkunum á síðustu mánuðum</a:t>
            </a:r>
          </a:p>
          <a:p>
            <a:pPr marL="342900" indent="-342900"/>
            <a:r>
              <a:rPr lang="is-IS" dirty="0">
                <a:latin typeface="Setimo"/>
              </a:rPr>
              <a:t>Hins vegar hefur </a:t>
            </a:r>
            <a:r>
              <a:rPr lang="is-IS" b="1" dirty="0">
                <a:latin typeface="Setimo"/>
              </a:rPr>
              <a:t>eftirspurn</a:t>
            </a:r>
            <a:r>
              <a:rPr lang="is-IS" dirty="0">
                <a:latin typeface="Setimo"/>
              </a:rPr>
              <a:t> enn haldist </a:t>
            </a:r>
            <a:r>
              <a:rPr lang="is-IS" b="1" dirty="0">
                <a:latin typeface="Setimo"/>
              </a:rPr>
              <a:t>mikil </a:t>
            </a:r>
            <a:r>
              <a:rPr lang="is-IS" dirty="0">
                <a:latin typeface="Setimo"/>
              </a:rPr>
              <a:t>og fasteignaverð hækkar enn </a:t>
            </a:r>
            <a:r>
              <a:rPr lang="is-IS" b="1" dirty="0">
                <a:latin typeface="Setimo"/>
              </a:rPr>
              <a:t>umfram verðlag</a:t>
            </a:r>
          </a:p>
        </p:txBody>
      </p:sp>
      <p:pic>
        <p:nvPicPr>
          <p:cNvPr id="3" name="Picture 2" descr="A close up of a sign&#10;&#10;Description automatically generated">
            <a:extLst>
              <a:ext uri="{FF2B5EF4-FFF2-40B4-BE49-F238E27FC236}">
                <a16:creationId xmlns:a16="http://schemas.microsoft.com/office/drawing/2014/main" id="{B0C0AF2C-0052-5492-13BA-C1FDC752D28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graphicFrame>
        <p:nvGraphicFramePr>
          <p:cNvPr id="5" name="Chart 4">
            <a:extLst>
              <a:ext uri="{FF2B5EF4-FFF2-40B4-BE49-F238E27FC236}">
                <a16:creationId xmlns:a16="http://schemas.microsoft.com/office/drawing/2014/main" id="{9D86CE4E-F8E8-9796-9557-5AA9202684AB}"/>
              </a:ext>
            </a:extLst>
          </p:cNvPr>
          <p:cNvGraphicFramePr>
            <a:graphicFrameLocks/>
          </p:cNvGraphicFramePr>
          <p:nvPr>
            <p:extLst>
              <p:ext uri="{D42A27DB-BD31-4B8C-83A1-F6EECF244321}">
                <p14:modId xmlns:p14="http://schemas.microsoft.com/office/powerpoint/2010/main" val="234146475"/>
              </p:ext>
            </p:extLst>
          </p:nvPr>
        </p:nvGraphicFramePr>
        <p:xfrm>
          <a:off x="6177622" y="1737107"/>
          <a:ext cx="5377059" cy="433288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271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E266-8683-F898-0F35-B25F5EBA104B}"/>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A168B31E-3A36-D26B-EE1B-9CEEC2E9F1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9265"/>
            <a:ext cx="12192000" cy="6871855"/>
          </a:xfrm>
          <a:prstGeom prst="rect">
            <a:avLst/>
          </a:prstGeom>
        </p:spPr>
      </p:pic>
      <p:sp>
        <p:nvSpPr>
          <p:cNvPr id="7" name="TextBox 6">
            <a:extLst>
              <a:ext uri="{FF2B5EF4-FFF2-40B4-BE49-F238E27FC236}">
                <a16:creationId xmlns:a16="http://schemas.microsoft.com/office/drawing/2014/main" id="{DC179C7C-807D-0EB1-531C-62682E5D4306}"/>
              </a:ext>
            </a:extLst>
          </p:cNvPr>
          <p:cNvSpPr txBox="1"/>
          <p:nvPr/>
        </p:nvSpPr>
        <p:spPr>
          <a:xfrm>
            <a:off x="1698904" y="2644170"/>
            <a:ext cx="9154293" cy="1569660"/>
          </a:xfrm>
          <a:prstGeom prst="rect">
            <a:avLst/>
          </a:prstGeom>
          <a:noFill/>
        </p:spPr>
        <p:txBody>
          <a:bodyPr wrap="square" rtlCol="0">
            <a:spAutoFit/>
          </a:bodyPr>
          <a:lstStyle/>
          <a:p>
            <a:pPr marL="514350" indent="-514350">
              <a:buFont typeface="+mj-lt"/>
              <a:buAutoNum type="arabicPeriod"/>
            </a:pPr>
            <a:r>
              <a:rPr lang="is-IS" sz="3200" dirty="0">
                <a:solidFill>
                  <a:schemeClr val="bg1">
                    <a:lumMod val="65000"/>
                  </a:schemeClr>
                </a:solidFill>
                <a:latin typeface="+mj-lt"/>
                <a:cs typeface="Poppins Light" panose="00000400000000000000" pitchFamily="2" charset="0"/>
              </a:rPr>
              <a:t>Hvað er fasteignamat?</a:t>
            </a:r>
          </a:p>
          <a:p>
            <a:pPr marL="514350" indent="-514350">
              <a:buFont typeface="+mj-lt"/>
              <a:buAutoNum type="arabicPeriod"/>
            </a:pPr>
            <a:r>
              <a:rPr lang="is-IS" sz="3200" dirty="0">
                <a:solidFill>
                  <a:srgbClr val="11223C"/>
                </a:solidFill>
                <a:latin typeface="+mj-lt"/>
                <a:cs typeface="Poppins Light" panose="00000400000000000000" pitchFamily="2" charset="0"/>
              </a:rPr>
              <a:t>Helstu niðurstöður fasteignamats 2026</a:t>
            </a:r>
          </a:p>
          <a:p>
            <a:pPr marL="514350" indent="-514350">
              <a:buFont typeface="+mj-lt"/>
              <a:buAutoNum type="arabicPeriod"/>
            </a:pPr>
            <a:r>
              <a:rPr lang="is-IS" sz="3200" dirty="0">
                <a:solidFill>
                  <a:schemeClr val="bg1">
                    <a:lumMod val="65000"/>
                  </a:schemeClr>
                </a:solidFill>
                <a:latin typeface="+mj-lt"/>
                <a:cs typeface="Poppins Light" panose="00000400000000000000" pitchFamily="2" charset="0"/>
              </a:rPr>
              <a:t>Aðgengi að fasteignamati</a:t>
            </a:r>
          </a:p>
        </p:txBody>
      </p:sp>
      <p:pic>
        <p:nvPicPr>
          <p:cNvPr id="21" name="Graphic 20">
            <a:extLst>
              <a:ext uri="{FF2B5EF4-FFF2-40B4-BE49-F238E27FC236}">
                <a16:creationId xmlns:a16="http://schemas.microsoft.com/office/drawing/2014/main" id="{C3E98FD0-204F-9DB1-2F90-BC0640BB2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841" y="337796"/>
            <a:ext cx="1440783" cy="718647"/>
          </a:xfrm>
          <a:prstGeom prst="rect">
            <a:avLst/>
          </a:prstGeom>
        </p:spPr>
      </p:pic>
    </p:spTree>
    <p:extLst>
      <p:ext uri="{BB962C8B-B14F-4D97-AF65-F5344CB8AC3E}">
        <p14:creationId xmlns:p14="http://schemas.microsoft.com/office/powerpoint/2010/main" val="426233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6E373-9366-63C1-1AFE-C6DF197DBE34}"/>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42849C68-6A37-B521-E68F-A71BC2531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43230"/>
            <a:ext cx="3336010" cy="5901475"/>
          </a:xfrm>
          <a:prstGeom prst="rect">
            <a:avLst/>
          </a:prstGeom>
        </p:spPr>
      </p:pic>
      <p:sp>
        <p:nvSpPr>
          <p:cNvPr id="2" name="Oval 1">
            <a:extLst>
              <a:ext uri="{FF2B5EF4-FFF2-40B4-BE49-F238E27FC236}">
                <a16:creationId xmlns:a16="http://schemas.microsoft.com/office/drawing/2014/main" id="{BD1CBB6B-F059-CBF3-1617-BDA1616F1AA8}"/>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5">
            <a:extLst>
              <a:ext uri="{FF2B5EF4-FFF2-40B4-BE49-F238E27FC236}">
                <a16:creationId xmlns:a16="http://schemas.microsoft.com/office/drawing/2014/main" id="{CFF023EF-7D15-17E4-DAB8-49273018548B}"/>
              </a:ext>
            </a:extLst>
          </p:cNvPr>
          <p:cNvSpPr txBox="1">
            <a:spLocks/>
          </p:cNvSpPr>
          <p:nvPr/>
        </p:nvSpPr>
        <p:spPr>
          <a:xfrm>
            <a:off x="876300" y="1832946"/>
            <a:ext cx="4884420" cy="3591752"/>
          </a:xfrm>
          <a:prstGeom prst="rect">
            <a:avLst/>
          </a:prstGeom>
          <a:noFill/>
        </p:spPr>
        <p:txBody>
          <a:bodyPr vert="horz" wrap="square" lIns="91440" tIns="45720" rIns="91440" bIns="45720" rtlCol="0" anchor="t">
            <a:spAutoFit/>
          </a:bodyPr>
          <a:lstStyle>
            <a:defPPr>
              <a:defRPr lang="is-IS"/>
            </a:defPPr>
            <a:lvl1pPr marL="342900" indent="-342900">
              <a:lnSpc>
                <a:spcPct val="150000"/>
              </a:lnSpc>
              <a:spcBef>
                <a:spcPts val="1000"/>
              </a:spcBef>
              <a:buFont typeface="Arial" panose="020B0604020202020204" pitchFamily="34" charset="0"/>
              <a:buChar char="•"/>
              <a:defRPr sz="2000" b="1" baseline="30000">
                <a:solidFill>
                  <a:srgbClr val="11223A"/>
                </a:solidFill>
                <a:latin typeface="Setimo"/>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s-IS" b="0" dirty="0"/>
              <a:t>Fasteignamat 2026 nemur </a:t>
            </a:r>
            <a:r>
              <a:rPr lang="is-IS" dirty="0"/>
              <a:t>17.100 milljörðum </a:t>
            </a:r>
            <a:r>
              <a:rPr lang="is-IS" b="0" dirty="0"/>
              <a:t>króna</a:t>
            </a:r>
          </a:p>
          <a:p>
            <a:pPr lvl="1"/>
            <a:r>
              <a:rPr lang="is-IS" sz="2000" b="0" dirty="0"/>
              <a:t>Matið </a:t>
            </a:r>
            <a:r>
              <a:rPr lang="is-IS" sz="2000" b="1" dirty="0"/>
              <a:t>hækkar</a:t>
            </a:r>
            <a:r>
              <a:rPr lang="is-IS" sz="2000" dirty="0"/>
              <a:t> um</a:t>
            </a:r>
            <a:r>
              <a:rPr lang="is-IS" sz="2000" b="1" dirty="0"/>
              <a:t> 9,2 prósent </a:t>
            </a:r>
            <a:r>
              <a:rPr lang="is-IS" sz="2000" dirty="0"/>
              <a:t>á milli ára</a:t>
            </a:r>
          </a:p>
          <a:p>
            <a:pPr lvl="1"/>
            <a:r>
              <a:rPr lang="is-IS" sz="2000" b="0" dirty="0"/>
              <a:t>Þar að auki </a:t>
            </a:r>
            <a:r>
              <a:rPr lang="is-IS" sz="2000" b="1" dirty="0"/>
              <a:t>fjölgar</a:t>
            </a:r>
            <a:r>
              <a:rPr lang="is-IS" sz="2000" b="0" dirty="0"/>
              <a:t> fast</a:t>
            </a:r>
            <a:r>
              <a:rPr lang="is-IS" sz="2000" dirty="0"/>
              <a:t>eignum með mat um </a:t>
            </a:r>
            <a:r>
              <a:rPr lang="is-IS" sz="2000" b="1" dirty="0"/>
              <a:t>2 prósent</a:t>
            </a:r>
          </a:p>
          <a:p>
            <a:r>
              <a:rPr lang="is-IS" b="0" dirty="0"/>
              <a:t>Fasteignamat </a:t>
            </a:r>
            <a:r>
              <a:rPr lang="is-IS" dirty="0"/>
              <a:t>íbúða</a:t>
            </a:r>
            <a:r>
              <a:rPr lang="is-IS" b="0" dirty="0"/>
              <a:t> hækkar um </a:t>
            </a:r>
            <a:r>
              <a:rPr lang="is-IS" dirty="0"/>
              <a:t>10,2 prósent</a:t>
            </a:r>
          </a:p>
          <a:p>
            <a:r>
              <a:rPr lang="is-IS" b="0" dirty="0"/>
              <a:t>Fasteignamat </a:t>
            </a:r>
            <a:r>
              <a:rPr lang="is-IS" dirty="0"/>
              <a:t>atvinnueigna</a:t>
            </a:r>
            <a:r>
              <a:rPr lang="is-IS" b="0" dirty="0"/>
              <a:t> hækkar um </a:t>
            </a:r>
            <a:r>
              <a:rPr lang="is-IS" dirty="0"/>
              <a:t>4,8 prósent</a:t>
            </a:r>
          </a:p>
          <a:p>
            <a:r>
              <a:rPr lang="is-IS" b="0" dirty="0"/>
              <a:t>Fasteignamat </a:t>
            </a:r>
            <a:r>
              <a:rPr lang="is-IS" dirty="0"/>
              <a:t>sumarhúsa</a:t>
            </a:r>
            <a:r>
              <a:rPr lang="is-IS" b="0" dirty="0"/>
              <a:t> hækkar um </a:t>
            </a:r>
            <a:r>
              <a:rPr lang="is-IS" dirty="0"/>
              <a:t>11,5 prósent</a:t>
            </a:r>
          </a:p>
          <a:p>
            <a:r>
              <a:rPr lang="is-IS" dirty="0"/>
              <a:t>Meiri</a:t>
            </a:r>
            <a:r>
              <a:rPr lang="is-IS" b="0" dirty="0"/>
              <a:t> hækkanir á </a:t>
            </a:r>
            <a:r>
              <a:rPr lang="is-IS" dirty="0"/>
              <a:t>Norðurlandi</a:t>
            </a:r>
            <a:r>
              <a:rPr lang="is-IS" b="0" dirty="0"/>
              <a:t> og á </a:t>
            </a:r>
            <a:r>
              <a:rPr lang="is-IS" dirty="0"/>
              <a:t>Suðurnesjum</a:t>
            </a:r>
          </a:p>
          <a:p>
            <a:r>
              <a:rPr lang="is-IS" dirty="0"/>
              <a:t>Minni</a:t>
            </a:r>
            <a:r>
              <a:rPr lang="is-IS" b="0" dirty="0"/>
              <a:t> hækkanir á </a:t>
            </a:r>
            <a:r>
              <a:rPr lang="is-IS" dirty="0"/>
              <a:t>Austfjörðum</a:t>
            </a:r>
            <a:r>
              <a:rPr lang="is-IS" b="0" dirty="0"/>
              <a:t> og </a:t>
            </a:r>
            <a:r>
              <a:rPr lang="is-IS" dirty="0"/>
              <a:t>Vestfjörðum</a:t>
            </a:r>
          </a:p>
        </p:txBody>
      </p:sp>
      <p:pic>
        <p:nvPicPr>
          <p:cNvPr id="8" name="Picture 7" descr="A close up of a sign&#10;&#10;Description automatically generated">
            <a:extLst>
              <a:ext uri="{FF2B5EF4-FFF2-40B4-BE49-F238E27FC236}">
                <a16:creationId xmlns:a16="http://schemas.microsoft.com/office/drawing/2014/main" id="{C9A7F6E9-0A5C-965E-3FFA-A62AB85A794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sp>
        <p:nvSpPr>
          <p:cNvPr id="9" name="TextBox 8">
            <a:extLst>
              <a:ext uri="{FF2B5EF4-FFF2-40B4-BE49-F238E27FC236}">
                <a16:creationId xmlns:a16="http://schemas.microsoft.com/office/drawing/2014/main" id="{D97A617F-6C56-6C3F-ACC1-068018D2086C}"/>
              </a:ext>
            </a:extLst>
          </p:cNvPr>
          <p:cNvSpPr txBox="1"/>
          <p:nvPr/>
        </p:nvSpPr>
        <p:spPr>
          <a:xfrm>
            <a:off x="876300" y="788006"/>
            <a:ext cx="10515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Fasteignamat hækkar um 9,2 prósent á milli ára </a:t>
            </a:r>
          </a:p>
        </p:txBody>
      </p:sp>
      <p:pic>
        <p:nvPicPr>
          <p:cNvPr id="11" name="Graphic 10">
            <a:extLst>
              <a:ext uri="{FF2B5EF4-FFF2-40B4-BE49-F238E27FC236}">
                <a16:creationId xmlns:a16="http://schemas.microsoft.com/office/drawing/2014/main" id="{11828991-99B7-4829-0CBD-CB8225BE38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3188" y="1666692"/>
            <a:ext cx="5550643" cy="3927995"/>
          </a:xfrm>
          <a:prstGeom prst="rect">
            <a:avLst/>
          </a:prstGeom>
        </p:spPr>
      </p:pic>
    </p:spTree>
    <p:extLst>
      <p:ext uri="{BB962C8B-B14F-4D97-AF65-F5344CB8AC3E}">
        <p14:creationId xmlns:p14="http://schemas.microsoft.com/office/powerpoint/2010/main" val="418671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33B9D-3036-6646-9E5C-DD78D36E68A3}"/>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A35CB5E4-887B-8E3F-778B-1F1D62C0A7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01" y="354116"/>
            <a:ext cx="3336010" cy="5901475"/>
          </a:xfrm>
          <a:prstGeom prst="rect">
            <a:avLst/>
          </a:prstGeom>
        </p:spPr>
      </p:pic>
      <p:sp>
        <p:nvSpPr>
          <p:cNvPr id="2" name="Oval 1">
            <a:extLst>
              <a:ext uri="{FF2B5EF4-FFF2-40B4-BE49-F238E27FC236}">
                <a16:creationId xmlns:a16="http://schemas.microsoft.com/office/drawing/2014/main" id="{28AE594A-DF90-3F67-44EA-579F9E66A422}"/>
              </a:ext>
            </a:extLst>
          </p:cNvPr>
          <p:cNvSpPr/>
          <p:nvPr/>
        </p:nvSpPr>
        <p:spPr>
          <a:xfrm>
            <a:off x="10974241" y="254977"/>
            <a:ext cx="580440" cy="605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s-IS" sz="9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6FE0549-090E-3D9D-E682-68B8E321B248}"/>
              </a:ext>
            </a:extLst>
          </p:cNvPr>
          <p:cNvSpPr txBox="1"/>
          <p:nvPr/>
        </p:nvSpPr>
        <p:spPr>
          <a:xfrm>
            <a:off x="876300" y="788006"/>
            <a:ext cx="993974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300" b="1" i="0" u="none" strike="noStrike" kern="1200" cap="none" spc="0" normalizeH="0" baseline="0" noProof="0" dirty="0">
                <a:ln>
                  <a:noFill/>
                </a:ln>
                <a:solidFill>
                  <a:srgbClr val="11223A"/>
                </a:solidFill>
                <a:effectLst/>
                <a:uLnTx/>
                <a:uFillTx/>
                <a:latin typeface="Setimo" panose="020B0603020204030204" pitchFamily="34" charset="0"/>
                <a:ea typeface="+mn-ea"/>
                <a:cs typeface="Setimo" panose="020B0603020204030204" pitchFamily="34" charset="0"/>
              </a:rPr>
              <a:t>Fasteignamat hefur tekið fram úr brunabótamati</a:t>
            </a:r>
          </a:p>
        </p:txBody>
      </p:sp>
      <p:sp>
        <p:nvSpPr>
          <p:cNvPr id="4" name="Text Placeholder 5">
            <a:extLst>
              <a:ext uri="{FF2B5EF4-FFF2-40B4-BE49-F238E27FC236}">
                <a16:creationId xmlns:a16="http://schemas.microsoft.com/office/drawing/2014/main" id="{2BAC2788-7E06-4FA9-1DF3-FA14CD0321B4}"/>
              </a:ext>
            </a:extLst>
          </p:cNvPr>
          <p:cNvSpPr txBox="1">
            <a:spLocks/>
          </p:cNvSpPr>
          <p:nvPr/>
        </p:nvSpPr>
        <p:spPr>
          <a:xfrm>
            <a:off x="876300" y="1822060"/>
            <a:ext cx="3743826" cy="4694619"/>
          </a:xfrm>
          <a:prstGeom prst="rect">
            <a:avLst/>
          </a:prstGeom>
          <a:noFill/>
        </p:spPr>
        <p:txBody>
          <a:bodyPr vert="horz" wrap="square" lIns="91440" tIns="45720" rIns="91440" bIns="45720" rtlCol="0" anchor="t">
            <a:spAutoFit/>
          </a:bodyPr>
          <a:lstStyle>
            <a:lvl1pPr marL="285750" indent="-285750">
              <a:lnSpc>
                <a:spcPct val="150000"/>
              </a:lnSpc>
              <a:spcBef>
                <a:spcPts val="1000"/>
              </a:spcBef>
              <a:buFont typeface="Arial" panose="020B0604020202020204" pitchFamily="34" charset="0"/>
              <a:buChar char="•"/>
              <a:defRPr sz="2000" baseline="30000">
                <a:solidFill>
                  <a:srgbClr val="11223A"/>
                </a:solidFill>
                <a:latin typeface="Setimo" panose="020B0603020204030204" pitchFamily="34" charset="0"/>
                <a:cs typeface="Setimo" panose="020B0603020204030204" pitchFamily="34" charset="0"/>
              </a:defRPr>
            </a:lvl1pPr>
            <a:lvl2pPr marL="742950" lvl="1" indent="-285750">
              <a:lnSpc>
                <a:spcPct val="150000"/>
              </a:lnSpc>
              <a:spcBef>
                <a:spcPts val="500"/>
              </a:spcBef>
              <a:buFont typeface="Arial" panose="020B0604020202020204" pitchFamily="34" charset="0"/>
              <a:buChar char="•"/>
              <a:defRPr sz="1600" baseline="30000">
                <a:solidFill>
                  <a:srgbClr val="11223A"/>
                </a:solidFill>
                <a:latin typeface="Setimo" panose="020B0603020204030204" pitchFamily="34" charset="0"/>
                <a:cs typeface="Setimo" panose="020B0603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r>
              <a:rPr lang="is-IS" noProof="0" dirty="0">
                <a:latin typeface="Setimo"/>
              </a:rPr>
              <a:t>Í </a:t>
            </a:r>
            <a:r>
              <a:rPr lang="is-IS" b="1" noProof="0" dirty="0">
                <a:latin typeface="Setimo"/>
              </a:rPr>
              <a:t>fyrsta skiptið </a:t>
            </a:r>
            <a:r>
              <a:rPr lang="is-IS" noProof="0" dirty="0">
                <a:latin typeface="Setimo"/>
              </a:rPr>
              <a:t>frá árinu </a:t>
            </a:r>
            <a:r>
              <a:rPr lang="is-IS" b="1" noProof="0" dirty="0">
                <a:latin typeface="Setimo"/>
              </a:rPr>
              <a:t>2007</a:t>
            </a:r>
            <a:r>
              <a:rPr lang="is-IS" noProof="0" dirty="0">
                <a:latin typeface="Setimo"/>
              </a:rPr>
              <a:t> er heildarfasteignamat </a:t>
            </a:r>
            <a:r>
              <a:rPr lang="is-IS" b="1" noProof="0" dirty="0">
                <a:latin typeface="Setimo"/>
              </a:rPr>
              <a:t>hærra</a:t>
            </a:r>
            <a:r>
              <a:rPr lang="is-IS" noProof="0" dirty="0">
                <a:latin typeface="Setimo"/>
              </a:rPr>
              <a:t> en brunabótamat</a:t>
            </a:r>
          </a:p>
          <a:p>
            <a:pPr marL="342900" indent="-342900"/>
            <a:r>
              <a:rPr lang="is-IS" b="1" noProof="0" dirty="0">
                <a:latin typeface="Setimo"/>
              </a:rPr>
              <a:t>Brunabótamat</a:t>
            </a:r>
            <a:r>
              <a:rPr lang="is-IS" noProof="0" dirty="0">
                <a:latin typeface="Setimo"/>
              </a:rPr>
              <a:t> byggir á </a:t>
            </a:r>
            <a:r>
              <a:rPr lang="is-IS" b="1" noProof="0" dirty="0">
                <a:latin typeface="Setimo"/>
              </a:rPr>
              <a:t>byggingarkostnaði</a:t>
            </a:r>
            <a:r>
              <a:rPr lang="is-IS" noProof="0" dirty="0">
                <a:latin typeface="Setimo"/>
              </a:rPr>
              <a:t> fasteigna</a:t>
            </a:r>
          </a:p>
          <a:p>
            <a:pPr marL="342900" indent="-342900"/>
            <a:r>
              <a:rPr lang="is-IS" dirty="0">
                <a:latin typeface="Setimo"/>
              </a:rPr>
              <a:t>Byggingarkostnaður </a:t>
            </a:r>
            <a:r>
              <a:rPr lang="is-IS" b="1" dirty="0">
                <a:latin typeface="Setimo"/>
              </a:rPr>
              <a:t>hækkaði</a:t>
            </a:r>
            <a:r>
              <a:rPr lang="is-IS" dirty="0">
                <a:latin typeface="Setimo"/>
              </a:rPr>
              <a:t> og raunverð fasteigna </a:t>
            </a:r>
            <a:r>
              <a:rPr lang="is-IS" b="1" dirty="0">
                <a:latin typeface="Setimo"/>
              </a:rPr>
              <a:t>lækkaði</a:t>
            </a:r>
            <a:r>
              <a:rPr lang="is-IS" dirty="0">
                <a:latin typeface="Setimo"/>
              </a:rPr>
              <a:t> í kjölfar </a:t>
            </a:r>
            <a:r>
              <a:rPr lang="is-IS" b="1" dirty="0">
                <a:latin typeface="Setimo"/>
              </a:rPr>
              <a:t>fjármálahrunsins</a:t>
            </a:r>
            <a:endParaRPr lang="is-IS" b="1" noProof="0" dirty="0">
              <a:latin typeface="Setimo"/>
            </a:endParaRPr>
          </a:p>
          <a:p>
            <a:pPr marL="342900" indent="-342900"/>
            <a:r>
              <a:rPr lang="is-IS" dirty="0">
                <a:latin typeface="Setimo"/>
              </a:rPr>
              <a:t>Viðsnúningurinn er v</a:t>
            </a:r>
            <a:r>
              <a:rPr lang="is-IS" noProof="0" dirty="0">
                <a:latin typeface="Setimo"/>
              </a:rPr>
              <a:t>ísbending um að </a:t>
            </a:r>
            <a:r>
              <a:rPr lang="is-IS" b="1" noProof="0" dirty="0">
                <a:latin typeface="Setimo"/>
              </a:rPr>
              <a:t>markaðsvirði</a:t>
            </a:r>
            <a:r>
              <a:rPr lang="is-IS" noProof="0" dirty="0">
                <a:latin typeface="Setimo"/>
              </a:rPr>
              <a:t> hefur </a:t>
            </a:r>
            <a:r>
              <a:rPr lang="is-IS" b="1" noProof="0" dirty="0">
                <a:latin typeface="Setimo"/>
              </a:rPr>
              <a:t>hækkað</a:t>
            </a:r>
            <a:r>
              <a:rPr lang="is-IS" noProof="0" dirty="0">
                <a:latin typeface="Setimo"/>
              </a:rPr>
              <a:t> töluvert umfram byggingarkostnað</a:t>
            </a:r>
          </a:p>
          <a:p>
            <a:pPr marL="342900" indent="-342900"/>
            <a:endParaRPr lang="is-IS" noProof="0" dirty="0">
              <a:latin typeface="Setimo"/>
            </a:endParaRPr>
          </a:p>
          <a:p>
            <a:pPr marL="0" indent="0">
              <a:buNone/>
            </a:pPr>
            <a:endParaRPr lang="is-IS" noProof="0" dirty="0">
              <a:latin typeface="Setimo"/>
            </a:endParaRPr>
          </a:p>
        </p:txBody>
      </p:sp>
      <p:pic>
        <p:nvPicPr>
          <p:cNvPr id="3" name="Picture 2" descr="A close up of a sign&#10;&#10;Description automatically generated">
            <a:extLst>
              <a:ext uri="{FF2B5EF4-FFF2-40B4-BE49-F238E27FC236}">
                <a16:creationId xmlns:a16="http://schemas.microsoft.com/office/drawing/2014/main" id="{F9DBF9E6-25BF-0A88-8A04-E68063BBCEA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51995" y="439069"/>
            <a:ext cx="844491" cy="421193"/>
          </a:xfrm>
          <a:prstGeom prst="rect">
            <a:avLst/>
          </a:prstGeom>
        </p:spPr>
      </p:pic>
      <p:graphicFrame>
        <p:nvGraphicFramePr>
          <p:cNvPr id="5" name="Chart 4">
            <a:extLst>
              <a:ext uri="{FF2B5EF4-FFF2-40B4-BE49-F238E27FC236}">
                <a16:creationId xmlns:a16="http://schemas.microsoft.com/office/drawing/2014/main" id="{2AC7274F-98DB-8CE4-0D1C-ACD2FD7205F2}"/>
              </a:ext>
            </a:extLst>
          </p:cNvPr>
          <p:cNvGraphicFramePr>
            <a:graphicFrameLocks/>
          </p:cNvGraphicFramePr>
          <p:nvPr>
            <p:extLst>
              <p:ext uri="{D42A27DB-BD31-4B8C-83A1-F6EECF244321}">
                <p14:modId xmlns:p14="http://schemas.microsoft.com/office/powerpoint/2010/main" val="1825537511"/>
              </p:ext>
            </p:extLst>
          </p:nvPr>
        </p:nvGraphicFramePr>
        <p:xfrm>
          <a:off x="4620126" y="1737107"/>
          <a:ext cx="6776360" cy="4332887"/>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1A180903-18AC-C153-FB23-067EA98D5A36}"/>
              </a:ext>
            </a:extLst>
          </p:cNvPr>
          <p:cNvSpPr txBox="1"/>
          <p:nvPr/>
        </p:nvSpPr>
        <p:spPr>
          <a:xfrm>
            <a:off x="4948646" y="6069994"/>
            <a:ext cx="5867400" cy="253916"/>
          </a:xfrm>
          <a:prstGeom prst="rect">
            <a:avLst/>
          </a:prstGeom>
          <a:noFill/>
        </p:spPr>
        <p:txBody>
          <a:bodyPr wrap="square" rtlCol="0">
            <a:spAutoFit/>
          </a:bodyPr>
          <a:lstStyle/>
          <a:p>
            <a:r>
              <a:rPr lang="is-IS" sz="1000" i="1" noProof="0" dirty="0"/>
              <a:t>*Tölur fyrir 2006-2024 miðast við stöðu í árslok, tölur fyrir 2025 miðast við fyrirhugað fasteignamat.</a:t>
            </a:r>
          </a:p>
        </p:txBody>
      </p:sp>
    </p:spTree>
    <p:extLst>
      <p:ext uri="{BB962C8B-B14F-4D97-AF65-F5344CB8AC3E}">
        <p14:creationId xmlns:p14="http://schemas.microsoft.com/office/powerpoint/2010/main" val="281815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C663E02140B34FB33D970A1FFCDC4B" ma:contentTypeVersion="14" ma:contentTypeDescription="Create a new document." ma:contentTypeScope="" ma:versionID="02ed7590ec44f7844ffe66b0da6e5fcd">
  <xsd:schema xmlns:xsd="http://www.w3.org/2001/XMLSchema" xmlns:xs="http://www.w3.org/2001/XMLSchema" xmlns:p="http://schemas.microsoft.com/office/2006/metadata/properties" xmlns:ns2="0ad84530-0ea4-453e-87be-7ffaf9ee8681" xmlns:ns3="cd275029-bafd-4412-911d-0a3e0e0a4c63" targetNamespace="http://schemas.microsoft.com/office/2006/metadata/properties" ma:root="true" ma:fieldsID="5b2429e55313efbf02780fb842a9b2a6" ns2:_="" ns3:_="">
    <xsd:import namespace="0ad84530-0ea4-453e-87be-7ffaf9ee8681"/>
    <xsd:import namespace="cd275029-bafd-4412-911d-0a3e0e0a4c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84530-0ea4-453e-87be-7ffaf9ee8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7db9b6-40a3-4708-b1b6-f5068748a9c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275029-bafd-4412-911d-0a3e0e0a4c6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da00b44-3926-45f5-b412-d7d5d545739b}" ma:internalName="TaxCatchAll" ma:showField="CatchAllData" ma:web="cd275029-bafd-4412-911d-0a3e0e0a4c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d84530-0ea4-453e-87be-7ffaf9ee8681">
      <Terms xmlns="http://schemas.microsoft.com/office/infopath/2007/PartnerControls"/>
    </lcf76f155ced4ddcb4097134ff3c332f>
    <TaxCatchAll xmlns="cd275029-bafd-4412-911d-0a3e0e0a4c63" xsi:nil="true"/>
  </documentManagement>
</p:properties>
</file>

<file path=customXml/itemProps1.xml><?xml version="1.0" encoding="utf-8"?>
<ds:datastoreItem xmlns:ds="http://schemas.openxmlformats.org/officeDocument/2006/customXml" ds:itemID="{CB1F2F89-AA01-413C-AF64-01A700F2F9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d84530-0ea4-453e-87be-7ffaf9ee8681"/>
    <ds:schemaRef ds:uri="cd275029-bafd-4412-911d-0a3e0e0a4c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85FFC3-FC65-4E83-A8D4-970F7990A02B}">
  <ds:schemaRefs>
    <ds:schemaRef ds:uri="http://schemas.microsoft.com/sharepoint/v3/contenttype/forms"/>
  </ds:schemaRefs>
</ds:datastoreItem>
</file>

<file path=customXml/itemProps3.xml><?xml version="1.0" encoding="utf-8"?>
<ds:datastoreItem xmlns:ds="http://schemas.openxmlformats.org/officeDocument/2006/customXml" ds:itemID="{464E15B4-3FE2-4E60-B583-E50944AB28F7}">
  <ds:schemaRefs>
    <ds:schemaRef ds:uri="0ad84530-0ea4-453e-87be-7ffaf9ee8681"/>
    <ds:schemaRef ds:uri="http://schemas.microsoft.com/office/2006/documentManagement/types"/>
    <ds:schemaRef ds:uri="http://purl.org/dc/terms/"/>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 ds:uri="cd275029-bafd-4412-911d-0a3e0e0a4c6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8540</TotalTime>
  <Words>868</Words>
  <Application>Microsoft Office PowerPoint</Application>
  <PresentationFormat>Widescreen</PresentationFormat>
  <Paragraphs>125</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Setimo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Jónas Gunnarsson</dc:creator>
  <cp:lastModifiedBy>Jónas Atli Gunnarsson - HMS</cp:lastModifiedBy>
  <cp:revision>3</cp:revision>
  <cp:lastPrinted>2024-08-14T12:34:35Z</cp:lastPrinted>
  <dcterms:created xsi:type="dcterms:W3CDTF">2024-04-17T11:25:40Z</dcterms:created>
  <dcterms:modified xsi:type="dcterms:W3CDTF">2025-05-28T11:41:31Z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0x010100A8C663E02140B34FB33D970A1FFCDC4B</vt:lpwstr>
  </property>
  <property fmtid="{D5CDD505-2E9C-101B-9397-08002B2CF9AE}" pid="3" name="MediaServiceImageTags">
    <vt:lpwstr/>
  </property>
</Properties>
</file>