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46.xml" ContentType="application/vnd.openxmlformats-officedocument.presentationml.tags+xml"/>
  <Override PartName="/ppt/notesSlides/notesSlide7.xml" ContentType="application/vnd.openxmlformats-officedocument.presentationml.notesSlide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ags/tag111.xml" ContentType="application/vnd.openxmlformats-officedocument.presentationml.tags+xml"/>
  <Override PartName="/ppt/notesSlides/notesSlide13.xml" ContentType="application/vnd.openxmlformats-officedocument.presentationml.notesSlide+xml"/>
  <Override PartName="/ppt/tags/tag112.xml" ContentType="application/vnd.openxmlformats-officedocument.presentationml.tags+xml"/>
  <Override PartName="/ppt/notesSlides/notesSlide14.xml" ContentType="application/vnd.openxmlformats-officedocument.presentationml.notesSlide+xml"/>
  <Override PartName="/ppt/tags/tag113.xml" ContentType="application/vnd.openxmlformats-officedocument.presentationml.tags+xml"/>
  <Override PartName="/ppt/notesSlides/notesSlide15.xml" ContentType="application/vnd.openxmlformats-officedocument.presentationml.notesSlide+xml"/>
  <Override PartName="/ppt/tags/tag114.xml" ContentType="application/vnd.openxmlformats-officedocument.presentationml.tags+xml"/>
  <Override PartName="/ppt/notesSlides/notesSlide16.xml" ContentType="application/vnd.openxmlformats-officedocument.presentationml.notesSlide+xml"/>
  <Override PartName="/ppt/tags/tag115.xml" ContentType="application/vnd.openxmlformats-officedocument.presentationml.tags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2"/>
  </p:notesMasterIdLst>
  <p:sldIdLst>
    <p:sldId id="2563" r:id="rId5"/>
    <p:sldId id="345" r:id="rId6"/>
    <p:sldId id="313" r:id="rId7"/>
    <p:sldId id="366" r:id="rId8"/>
    <p:sldId id="478" r:id="rId9"/>
    <p:sldId id="469" r:id="rId10"/>
    <p:sldId id="475" r:id="rId11"/>
    <p:sldId id="2566" r:id="rId12"/>
    <p:sldId id="2574" r:id="rId13"/>
    <p:sldId id="358" r:id="rId14"/>
    <p:sldId id="2586" r:id="rId15"/>
    <p:sldId id="360" r:id="rId16"/>
    <p:sldId id="479" r:id="rId17"/>
    <p:sldId id="2569" r:id="rId18"/>
    <p:sldId id="2582" r:id="rId19"/>
    <p:sldId id="2578" r:id="rId20"/>
    <p:sldId id="2583" r:id="rId21"/>
  </p:sldIdLst>
  <p:sldSz cx="12192000" cy="6858000"/>
  <p:notesSz cx="6858000" cy="9144000"/>
  <p:custDataLst>
    <p:tags r:id="rId23"/>
  </p:custDataLst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29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D8A"/>
    <a:srgbClr val="87DE4E"/>
    <a:srgbClr val="60AB7D"/>
    <a:srgbClr val="261414"/>
    <a:srgbClr val="4F80BC"/>
    <a:srgbClr val="B4C9E2"/>
    <a:srgbClr val="AB4519"/>
    <a:srgbClr val="BEDCC9"/>
    <a:srgbClr val="DF5E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487D4-5F3F-4553-AE47-F70DE378AC97}" v="65011" dt="2025-05-28T07:05:24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9" autoAdjust="0"/>
    <p:restoredTop sz="83211" autoAdjust="0"/>
  </p:normalViewPr>
  <p:slideViewPr>
    <p:cSldViewPr snapToGrid="0">
      <p:cViewPr varScale="1">
        <p:scale>
          <a:sx n="53" d="100"/>
          <a:sy n="53" d="100"/>
        </p:scale>
        <p:origin x="1160" y="268"/>
      </p:cViewPr>
      <p:guideLst>
        <p:guide pos="52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07518796992481E-2"/>
          <c:y val="0.10171853228053879"/>
          <c:w val="0.93984962406015038"/>
          <c:h val="0.7965629354389224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587D8A"/>
            </a:solidFill>
            <a:ln w="19050" cmpd="sng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7DE4E"/>
              </a:solidFill>
              <a:ln w="1905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893F-4238-8BCB-BF8244CE5B06}"/>
              </c:ext>
            </c:extLst>
          </c:dPt>
          <c:dLbls>
            <c:dLbl>
              <c:idx val="0"/>
              <c:layout>
                <c:manualLayout>
                  <c:x val="0"/>
                  <c:y val="1.857872735717603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93F-4238-8BCB-BF8244CE5B06}"/>
                </c:ext>
              </c:extLst>
            </c:dLbl>
            <c:dLbl>
              <c:idx val="1"/>
              <c:layout>
                <c:manualLayout>
                  <c:x val="0"/>
                  <c:y val="1.857872735717603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93F-4238-8BCB-BF8244CE5B06}"/>
                </c:ext>
              </c:extLst>
            </c:dLbl>
            <c:dLbl>
              <c:idx val="2"/>
              <c:layout>
                <c:manualLayout>
                  <c:x val="-5.7836899942163096E-4"/>
                  <c:y val="1.857872735717603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93F-4238-8BCB-BF8244CE5B06}"/>
                </c:ext>
              </c:extLst>
            </c:dLbl>
            <c:dLbl>
              <c:idx val="4"/>
              <c:layout>
                <c:manualLayout>
                  <c:x val="7.0561017929438988E-2"/>
                  <c:y val="1.857872735717603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93F-4238-8BCB-BF8244CE5B06}"/>
                </c:ext>
              </c:extLst>
            </c:dLbl>
            <c:dLbl>
              <c:idx val="5"/>
              <c:layout>
                <c:manualLayout>
                  <c:x val="6.0728744939271252E-2"/>
                  <c:y val="1.857872735717603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893F-4238-8BCB-BF8244CE5B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624</c:v>
                </c:pt>
                <c:pt idx="1">
                  <c:v>216</c:v>
                </c:pt>
                <c:pt idx="2">
                  <c:v>118</c:v>
                </c:pt>
                <c:pt idx="3">
                  <c:v>43</c:v>
                </c:pt>
                <c:pt idx="4">
                  <c:v>26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3F-4238-8BCB-BF8244CE5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742764047"/>
        <c:axId val="1"/>
      </c:barChart>
      <c:catAx>
        <c:axId val="1742764047"/>
        <c:scaling>
          <c:orientation val="maxMin"/>
        </c:scaling>
        <c:delete val="1"/>
        <c:axPos val="l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50"/>
          <c:min val="0"/>
        </c:scaling>
        <c:delete val="0"/>
        <c:axPos val="t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600" kern="1200">
                <a:latin typeface="+mn-lt"/>
                <a:ea typeface="+mn-ea"/>
                <a:cs typeface="+mn-cs"/>
              </a:defRPr>
            </a:pPr>
            <a:endParaRPr lang="is-IS"/>
          </a:p>
        </c:txPr>
        <c:crossAx val="1742764047"/>
        <c:crosses val="min"/>
        <c:crossBetween val="between"/>
        <c:majorUnit val="2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016508254127067E-2"/>
          <c:y val="0.12073170731707317"/>
          <c:w val="0.93346673336668329"/>
          <c:h val="0.75853658536585367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87DE4E"/>
              </a:solidFill>
              <a:ln w="1905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8BA-434D-978F-8493B6F0FD37}"/>
              </c:ext>
            </c:extLst>
          </c:dPt>
          <c:dPt>
            <c:idx val="1"/>
            <c:bubble3D val="0"/>
            <c:spPr>
              <a:solidFill>
                <a:srgbClr val="587D8A"/>
              </a:solidFill>
              <a:ln w="1905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8BA-434D-978F-8493B6F0FD37}"/>
              </c:ext>
            </c:extLst>
          </c:dPt>
          <c:dLbls>
            <c:dLbl>
              <c:idx val="0"/>
              <c:layout>
                <c:manualLayout>
                  <c:x val="8.1040520260130061E-2"/>
                  <c:y val="0.10365853658536585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8BA-434D-978F-8493B6F0FD37}"/>
                </c:ext>
              </c:extLst>
            </c:dLbl>
            <c:dLbl>
              <c:idx val="1"/>
              <c:layout>
                <c:manualLayout>
                  <c:x val="-8.1040520260130061E-2"/>
                  <c:y val="-0.10772357723577236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8BA-434D-978F-8493B6F0FD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82.217057636228958</c:v>
                </c:pt>
                <c:pt idx="1">
                  <c:v>17.782942363771038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BA-434D-978F-8493B6F0F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407903549899538E-2"/>
          <c:y val="7.0437956204379565E-2"/>
          <c:w val="0.82518419290020095"/>
          <c:h val="0.81277372262773717"/>
        </c:manualLayout>
      </c:layout>
      <c:scatterChart>
        <c:scatterStyle val="lineMarker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25"/>
              <c:layout>
                <c:manualLayout>
                  <c:x val="0"/>
                  <c:y val="-3.68613138686131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accent1"/>
                      </a:solidFill>
                      <a:latin typeface="IBM Plex Sans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356-4E59-994F-E070CE9CB3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Sheet1!$A$1:$Z$1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xVal>
          <c:yVal>
            <c:numRef>
              <c:f>Sheet1!$A$2:$Z$2</c:f>
              <c:numCache>
                <c:formatCode>General</c:formatCode>
                <c:ptCount val="26"/>
                <c:pt idx="0">
                  <c:v>211282</c:v>
                </c:pt>
                <c:pt idx="1">
                  <c:v>213675.29909560838</c:v>
                </c:pt>
                <c:pt idx="2">
                  <c:v>216095.7083121028</c:v>
                </c:pt>
                <c:pt idx="3">
                  <c:v>218543.53473966508</c:v>
                </c:pt>
                <c:pt idx="4">
                  <c:v>221019.08894704431</c:v>
                </c:pt>
                <c:pt idx="5">
                  <c:v>223522.68502096046</c:v>
                </c:pt>
                <c:pt idx="6">
                  <c:v>226054.64060595407</c:v>
                </c:pt>
                <c:pt idx="7">
                  <c:v>228615.27694468765</c:v>
                </c:pt>
                <c:pt idx="8">
                  <c:v>231204.91891870333</c:v>
                </c:pt>
                <c:pt idx="9">
                  <c:v>233823.89508964238</c:v>
                </c:pt>
                <c:pt idx="10">
                  <c:v>236472.53774093153</c:v>
                </c:pt>
                <c:pt idx="11">
                  <c:v>239151.18291994152</c:v>
                </c:pt>
                <c:pt idx="12">
                  <c:v>241860.17048062332</c:v>
                </c:pt>
                <c:pt idx="13">
                  <c:v>244599.84412662708</c:v>
                </c:pt>
                <c:pt idx="14">
                  <c:v>247370.5514549097</c:v>
                </c:pt>
                <c:pt idx="15">
                  <c:v>250172.64399983632</c:v>
                </c:pt>
                <c:pt idx="16">
                  <c:v>253006.47727778129</c:v>
                </c:pt>
                <c:pt idx="17">
                  <c:v>255872.41083223448</c:v>
                </c:pt>
                <c:pt idx="18">
                  <c:v>258770.80827941847</c:v>
                </c:pt>
                <c:pt idx="19">
                  <c:v>261702.03735442241</c:v>
                </c:pt>
                <c:pt idx="20">
                  <c:v>264666.46995785862</c:v>
                </c:pt>
                <c:pt idx="21">
                  <c:v>267664.48220304755</c:v>
                </c:pt>
                <c:pt idx="22">
                  <c:v>270696.45446373726</c:v>
                </c:pt>
                <c:pt idx="23">
                  <c:v>273762.77142236347</c:v>
                </c:pt>
                <c:pt idx="24">
                  <c:v>276863.82211885625</c:v>
                </c:pt>
                <c:pt idx="25">
                  <c:v>279999.99999999965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56-4E59-994F-E070CE9CB34A}"/>
            </c:ext>
          </c:extLst>
        </c:ser>
        <c:ser>
          <c:idx val="1"/>
          <c:order val="1"/>
          <c:spPr>
            <a:ln w="28575" cmpd="sng" algn="ctr">
              <a:solidFill>
                <a:srgbClr val="61AB7E"/>
              </a:solidFill>
              <a:prstDash val="solid"/>
            </a:ln>
          </c:spPr>
          <c:marker>
            <c:symbol val="none"/>
          </c:marker>
          <c:xVal>
            <c:numRef>
              <c:f>Sheet1!$A$1:$Z$1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xVal>
          <c:yVal>
            <c:numRef>
              <c:f>Sheet1!$A$3:$Z$3</c:f>
              <c:numCache>
                <c:formatCode>General</c:formatCode>
                <c:ptCount val="26"/>
                <c:pt idx="0">
                  <c:v>211282</c:v>
                </c:pt>
                <c:pt idx="1">
                  <c:v>213619</c:v>
                </c:pt>
                <c:pt idx="2">
                  <c:v>216878</c:v>
                </c:pt>
                <c:pt idx="3">
                  <c:v>222484</c:v>
                </c:pt>
                <c:pt idx="4">
                  <c:v>228231</c:v>
                </c:pt>
                <c:pt idx="5">
                  <c:v>233034</c:v>
                </c:pt>
                <c:pt idx="6">
                  <c:v>236528</c:v>
                </c:pt>
                <c:pt idx="7">
                  <c:v>240882</c:v>
                </c:pt>
                <c:pt idx="8">
                  <c:v>247533</c:v>
                </c:pt>
                <c:pt idx="9">
                  <c:v>252481.42407864821</c:v>
                </c:pt>
                <c:pt idx="10">
                  <c:v>257528.77194063904</c:v>
                </c:pt>
                <c:pt idx="11">
                  <c:v>262677.02116807847</c:v>
                </c:pt>
                <c:pt idx="12">
                  <c:v>267928.18887685146</c:v>
                </c:pt>
                <c:pt idx="13">
                  <c:v>273284.33250694047</c:v>
                </c:pt>
                <c:pt idx="14">
                  <c:v>278747.55062854302</c:v>
                </c:pt>
                <c:pt idx="15">
                  <c:v>284319.98376430472</c:v>
                </c:pt>
                <c:pt idx="16">
                  <c:v>290003.81522798899</c:v>
                </c:pt>
                <c:pt idx="17">
                  <c:v>295801.27197991312</c:v>
                </c:pt>
                <c:pt idx="18">
                  <c:v>301714.62549948494</c:v>
                </c:pt>
                <c:pt idx="19">
                  <c:v>307746.19267518265</c:v>
                </c:pt>
                <c:pt idx="20">
                  <c:v>313898.33671232592</c:v>
                </c:pt>
                <c:pt idx="21">
                  <c:v>320173.46805899445</c:v>
                </c:pt>
                <c:pt idx="22">
                  <c:v>326574.04535045632</c:v>
                </c:pt>
                <c:pt idx="23">
                  <c:v>333102.57637247664</c:v>
                </c:pt>
                <c:pt idx="24">
                  <c:v>339761.61904388334</c:v>
                </c:pt>
                <c:pt idx="25">
                  <c:v>346553.78241877578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356-4E59-994F-E070CE9CB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40"/>
          <c:min val="2015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pPr>
            <a:endParaRPr lang="is-IS"/>
          </a:p>
        </c:txPr>
        <c:crossAx val="5"/>
        <c:crosses val="min"/>
        <c:crossBetween val="midCat"/>
        <c:majorUnit val="5"/>
      </c:valAx>
      <c:valAx>
        <c:axId val="5"/>
        <c:scaling>
          <c:orientation val="minMax"/>
          <c:max val="400000"/>
          <c:min val="150000"/>
        </c:scaling>
        <c:delete val="1"/>
        <c:axPos val="l"/>
        <c:numFmt formatCode="General" sourceLinked="1"/>
        <c:majorTickMark val="out"/>
        <c:minorTickMark val="none"/>
        <c:tickLblPos val="nextTo"/>
        <c:crossAx val="4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045267489712E-3"/>
          <c:y val="0.10058953574060428"/>
          <c:w val="0.98353909465020573"/>
          <c:h val="0.8282977155490051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587D8A"/>
            </a:solid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B92-4D30-BBE6-57F463763561}"/>
              </c:ext>
            </c:extLst>
          </c:dPt>
          <c:dPt>
            <c:idx val="10"/>
            <c:invertIfNegative val="0"/>
            <c:bubble3D val="0"/>
            <c:spPr>
              <a:solidFill>
                <a:srgbClr val="587D8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B92-4D30-BBE6-57F463763561}"/>
              </c:ext>
            </c:extLst>
          </c:dPt>
          <c:dLbls>
            <c:dLbl>
              <c:idx val="1"/>
              <c:layout>
                <c:manualLayout>
                  <c:x val="0"/>
                  <c:y val="-7.148120854826824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IBM Plex Sans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B92-4D30-BBE6-57F463763561}"/>
                </c:ext>
              </c:extLst>
            </c:dLbl>
            <c:dLbl>
              <c:idx val="2"/>
              <c:layout>
                <c:manualLayout>
                  <c:x val="0"/>
                  <c:y val="-0.127118644067796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IBM Plex Sans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B92-4D30-BBE6-57F463763561}"/>
                </c:ext>
              </c:extLst>
            </c:dLbl>
            <c:dLbl>
              <c:idx val="3"/>
              <c:layout>
                <c:manualLayout>
                  <c:x val="0"/>
                  <c:y val="-0.2096536477523949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IBM Plex Sans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B92-4D30-BBE6-57F463763561}"/>
                </c:ext>
              </c:extLst>
            </c:dLbl>
            <c:dLbl>
              <c:idx val="4"/>
              <c:layout>
                <c:manualLayout>
                  <c:x val="0"/>
                  <c:y val="-0.2829771554900515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IBM Plex Sans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B92-4D30-BBE6-57F463763561}"/>
                </c:ext>
              </c:extLst>
            </c:dLbl>
            <c:dLbl>
              <c:idx val="5"/>
              <c:layout>
                <c:manualLayout>
                  <c:x val="0"/>
                  <c:y val="-0.292557111274871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IBM Plex Sans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B92-4D30-BBE6-57F463763561}"/>
                </c:ext>
              </c:extLst>
            </c:dLbl>
            <c:dLbl>
              <c:idx val="6"/>
              <c:layout>
                <c:manualLayout>
                  <c:x val="0"/>
                  <c:y val="-0.2745025792188651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IBM Plex Sans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FB92-4D30-BBE6-57F463763561}"/>
                </c:ext>
              </c:extLst>
            </c:dLbl>
            <c:dLbl>
              <c:idx val="7"/>
              <c:layout>
                <c:manualLayout>
                  <c:x val="0"/>
                  <c:y val="-0.2774502579218864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IBM Plex Sans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FB92-4D30-BBE6-57F463763561}"/>
                </c:ext>
              </c:extLst>
            </c:dLbl>
            <c:dLbl>
              <c:idx val="8"/>
              <c:layout>
                <c:manualLayout>
                  <c:x val="0"/>
                  <c:y val="-0.3736182756079587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IBM Plex Sans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FB92-4D30-BBE6-57F463763561}"/>
                </c:ext>
              </c:extLst>
            </c:dLbl>
            <c:dLbl>
              <c:idx val="9"/>
              <c:layout>
                <c:manualLayout>
                  <c:x val="0"/>
                  <c:y val="-0.414885777450257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IBM Plex Sans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FB92-4D30-BBE6-57F463763561}"/>
                </c:ext>
              </c:extLst>
            </c:dLbl>
            <c:dLbl>
              <c:idx val="10"/>
              <c:layout>
                <c:manualLayout>
                  <c:x val="0"/>
                  <c:y val="-0.4436256448047162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IBM Plex Sans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B92-4D30-BBE6-57F4637635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Sheet1!$A$1:$K$1</c:f>
              <c:numCache>
                <c:formatCode>General</c:formatCode>
                <c:ptCount val="11"/>
                <c:pt idx="0">
                  <c:v>0</c:v>
                </c:pt>
                <c:pt idx="1">
                  <c:v>865.51775788079249</c:v>
                </c:pt>
                <c:pt idx="2">
                  <c:v>2002.0843169715226</c:v>
                </c:pt>
                <c:pt idx="3">
                  <c:v>3701.3336534617411</c:v>
                </c:pt>
                <c:pt idx="4">
                  <c:v>5196.4443019560713</c:v>
                </c:pt>
                <c:pt idx="5">
                  <c:v>5395.3050640009606</c:v>
                </c:pt>
                <c:pt idx="6">
                  <c:v>5031.8960978211107</c:v>
                </c:pt>
                <c:pt idx="7">
                  <c:v>5082.9758302021655</c:v>
                </c:pt>
                <c:pt idx="8">
                  <c:v>7059.934998239245</c:v>
                </c:pt>
                <c:pt idx="9">
                  <c:v>7911.2169936375285</c:v>
                </c:pt>
                <c:pt idx="10">
                  <c:v>8496.2398410597816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B92-4D30-BBE6-57F463763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19301695"/>
        <c:axId val="1"/>
      </c:barChart>
      <c:catAx>
        <c:axId val="20193016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496.239841059781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1930169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492377554330194E-2"/>
          <c:y val="4.0757954951734003E-2"/>
          <c:w val="0.93707427830035683"/>
          <c:h val="0.91812656417590277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6"/>
            <c:spPr>
              <a:solidFill>
                <a:srgbClr val="587D8A"/>
              </a:solidFill>
              <a:ln w="9525" cmpd="sng" algn="ctr">
                <a:solidFill>
                  <a:srgbClr val="587D8A"/>
                </a:solidFill>
                <a:prstDash val="solid"/>
              </a:ln>
            </c:spPr>
          </c:marker>
          <c:xVal>
            <c:numRef>
              <c:f>Sheet1!$A$1:$A$103</c:f>
              <c:numCache>
                <c:formatCode>General</c:formatCode>
                <c:ptCount val="103"/>
                <c:pt idx="0">
                  <c:v>82329000</c:v>
                </c:pt>
                <c:pt idx="1">
                  <c:v>93486000</c:v>
                </c:pt>
                <c:pt idx="2">
                  <c:v>84616000</c:v>
                </c:pt>
                <c:pt idx="3">
                  <c:v>83923000</c:v>
                </c:pt>
                <c:pt idx="4">
                  <c:v>58420000</c:v>
                </c:pt>
                <c:pt idx="5">
                  <c:v>53153000</c:v>
                </c:pt>
                <c:pt idx="6">
                  <c:v>43937000</c:v>
                </c:pt>
                <c:pt idx="7">
                  <c:v>30769000</c:v>
                </c:pt>
                <c:pt idx="8">
                  <c:v>64727000</c:v>
                </c:pt>
                <c:pt idx="9">
                  <c:v>55302000</c:v>
                </c:pt>
                <c:pt idx="10">
                  <c:v>35828000</c:v>
                </c:pt>
                <c:pt idx="11">
                  <c:v>52530000</c:v>
                </c:pt>
                <c:pt idx="12">
                  <c:v>65420000</c:v>
                </c:pt>
                <c:pt idx="13">
                  <c:v>37561000</c:v>
                </c:pt>
                <c:pt idx="14">
                  <c:v>48233000</c:v>
                </c:pt>
                <c:pt idx="15">
                  <c:v>24047000</c:v>
                </c:pt>
                <c:pt idx="16">
                  <c:v>47332000</c:v>
                </c:pt>
                <c:pt idx="17">
                  <c:v>43590000</c:v>
                </c:pt>
                <c:pt idx="18">
                  <c:v>54678000</c:v>
                </c:pt>
                <c:pt idx="19">
                  <c:v>51421000</c:v>
                </c:pt>
                <c:pt idx="20">
                  <c:v>24532000</c:v>
                </c:pt>
                <c:pt idx="21">
                  <c:v>115780000</c:v>
                </c:pt>
                <c:pt idx="22">
                  <c:v>98493000</c:v>
                </c:pt>
                <c:pt idx="23">
                  <c:v>43521000</c:v>
                </c:pt>
                <c:pt idx="24">
                  <c:v>50451000</c:v>
                </c:pt>
                <c:pt idx="25">
                  <c:v>110871000</c:v>
                </c:pt>
                <c:pt idx="26">
                  <c:v>95505000</c:v>
                </c:pt>
                <c:pt idx="27">
                  <c:v>60222000</c:v>
                </c:pt>
                <c:pt idx="28">
                  <c:v>45184000</c:v>
                </c:pt>
                <c:pt idx="29">
                  <c:v>48926000</c:v>
                </c:pt>
                <c:pt idx="30">
                  <c:v>61470000</c:v>
                </c:pt>
                <c:pt idx="31">
                  <c:v>79765000</c:v>
                </c:pt>
                <c:pt idx="32">
                  <c:v>72766000</c:v>
                </c:pt>
                <c:pt idx="33">
                  <c:v>34442000</c:v>
                </c:pt>
                <c:pt idx="34">
                  <c:v>50312000</c:v>
                </c:pt>
                <c:pt idx="35">
                  <c:v>66944000</c:v>
                </c:pt>
                <c:pt idx="36">
                  <c:v>61677000</c:v>
                </c:pt>
                <c:pt idx="37">
                  <c:v>28483000</c:v>
                </c:pt>
                <c:pt idx="38">
                  <c:v>32433000</c:v>
                </c:pt>
                <c:pt idx="39">
                  <c:v>113966000</c:v>
                </c:pt>
                <c:pt idx="40">
                  <c:v>112579000</c:v>
                </c:pt>
                <c:pt idx="41">
                  <c:v>111832000</c:v>
                </c:pt>
                <c:pt idx="42">
                  <c:v>114179000</c:v>
                </c:pt>
                <c:pt idx="43">
                  <c:v>12751000</c:v>
                </c:pt>
                <c:pt idx="44">
                  <c:v>23839000</c:v>
                </c:pt>
                <c:pt idx="45">
                  <c:v>103508000</c:v>
                </c:pt>
                <c:pt idx="46">
                  <c:v>95185000</c:v>
                </c:pt>
                <c:pt idx="47">
                  <c:v>33957000</c:v>
                </c:pt>
                <c:pt idx="48">
                  <c:v>38115000</c:v>
                </c:pt>
                <c:pt idx="49">
                  <c:v>67637000</c:v>
                </c:pt>
                <c:pt idx="50">
                  <c:v>56272000</c:v>
                </c:pt>
                <c:pt idx="51">
                  <c:v>38808000</c:v>
                </c:pt>
                <c:pt idx="52">
                  <c:v>66390000</c:v>
                </c:pt>
                <c:pt idx="53">
                  <c:v>58905000</c:v>
                </c:pt>
                <c:pt idx="54">
                  <c:v>18919000</c:v>
                </c:pt>
                <c:pt idx="55">
                  <c:v>14622000</c:v>
                </c:pt>
                <c:pt idx="56">
                  <c:v>59044000</c:v>
                </c:pt>
                <c:pt idx="57">
                  <c:v>54539000</c:v>
                </c:pt>
                <c:pt idx="58">
                  <c:v>49619000</c:v>
                </c:pt>
                <c:pt idx="59">
                  <c:v>81220000</c:v>
                </c:pt>
                <c:pt idx="60">
                  <c:v>76508000</c:v>
                </c:pt>
                <c:pt idx="61">
                  <c:v>128158000</c:v>
                </c:pt>
                <c:pt idx="62">
                  <c:v>109911000</c:v>
                </c:pt>
                <c:pt idx="63">
                  <c:v>131360000</c:v>
                </c:pt>
                <c:pt idx="64">
                  <c:v>110978000</c:v>
                </c:pt>
                <c:pt idx="65">
                  <c:v>112792000</c:v>
                </c:pt>
                <c:pt idx="66">
                  <c:v>115887000</c:v>
                </c:pt>
                <c:pt idx="67">
                  <c:v>96039000</c:v>
                </c:pt>
                <c:pt idx="68">
                  <c:v>73096000</c:v>
                </c:pt>
                <c:pt idx="69">
                  <c:v>117807000</c:v>
                </c:pt>
                <c:pt idx="70">
                  <c:v>110978000</c:v>
                </c:pt>
                <c:pt idx="71">
                  <c:v>103295000</c:v>
                </c:pt>
                <c:pt idx="72">
                  <c:v>99880000</c:v>
                </c:pt>
                <c:pt idx="73">
                  <c:v>170949000</c:v>
                </c:pt>
                <c:pt idx="74">
                  <c:v>107350000</c:v>
                </c:pt>
                <c:pt idx="75">
                  <c:v>144805000</c:v>
                </c:pt>
                <c:pt idx="76">
                  <c:v>125384000</c:v>
                </c:pt>
                <c:pt idx="77">
                  <c:v>127838000</c:v>
                </c:pt>
                <c:pt idx="78">
                  <c:v>31878000</c:v>
                </c:pt>
                <c:pt idx="79">
                  <c:v>66736000</c:v>
                </c:pt>
                <c:pt idx="80">
                  <c:v>37977000</c:v>
                </c:pt>
                <c:pt idx="81">
                  <c:v>42481000</c:v>
                </c:pt>
                <c:pt idx="82">
                  <c:v>33334000</c:v>
                </c:pt>
                <c:pt idx="83">
                  <c:v>32987000</c:v>
                </c:pt>
                <c:pt idx="84">
                  <c:v>58767000</c:v>
                </c:pt>
                <c:pt idx="85">
                  <c:v>62370000</c:v>
                </c:pt>
                <c:pt idx="86">
                  <c:v>28275000</c:v>
                </c:pt>
                <c:pt idx="87">
                  <c:v>57450000</c:v>
                </c:pt>
                <c:pt idx="88">
                  <c:v>58905000</c:v>
                </c:pt>
                <c:pt idx="89">
                  <c:v>77270000</c:v>
                </c:pt>
                <c:pt idx="90">
                  <c:v>60777000</c:v>
                </c:pt>
                <c:pt idx="91">
                  <c:v>60361000</c:v>
                </c:pt>
                <c:pt idx="92">
                  <c:v>36383000</c:v>
                </c:pt>
                <c:pt idx="93">
                  <c:v>35551000</c:v>
                </c:pt>
                <c:pt idx="94">
                  <c:v>58905000</c:v>
                </c:pt>
                <c:pt idx="95">
                  <c:v>71657000</c:v>
                </c:pt>
                <c:pt idx="96">
                  <c:v>64519000</c:v>
                </c:pt>
                <c:pt idx="97">
                  <c:v>62994000</c:v>
                </c:pt>
                <c:pt idx="98">
                  <c:v>35482000</c:v>
                </c:pt>
                <c:pt idx="99">
                  <c:v>48788000</c:v>
                </c:pt>
                <c:pt idx="100">
                  <c:v>40818000</c:v>
                </c:pt>
                <c:pt idx="101">
                  <c:v>29106000</c:v>
                </c:pt>
                <c:pt idx="102">
                  <c:v>35828000</c:v>
                </c:pt>
              </c:numCache>
            </c:numRef>
          </c:xVal>
          <c:yVal>
            <c:numRef>
              <c:f>Sheet1!$B$1:$B$103</c:f>
              <c:numCache>
                <c:formatCode>General</c:formatCode>
                <c:ptCount val="103"/>
                <c:pt idx="0">
                  <c:v>461.47699999999998</c:v>
                </c:pt>
                <c:pt idx="1">
                  <c:v>556.89700000000005</c:v>
                </c:pt>
                <c:pt idx="2">
                  <c:v>526.005</c:v>
                </c:pt>
                <c:pt idx="3">
                  <c:v>525.92100000000005</c:v>
                </c:pt>
                <c:pt idx="4">
                  <c:v>662.26900000000001</c:v>
                </c:pt>
                <c:pt idx="5">
                  <c:v>613.41700000000003</c:v>
                </c:pt>
                <c:pt idx="6">
                  <c:v>581.04399999999998</c:v>
                </c:pt>
                <c:pt idx="7">
                  <c:v>469.15499999999997</c:v>
                </c:pt>
                <c:pt idx="8">
                  <c:v>658.82299999999998</c:v>
                </c:pt>
                <c:pt idx="9">
                  <c:v>631.25</c:v>
                </c:pt>
                <c:pt idx="10">
                  <c:v>480.76900000000001</c:v>
                </c:pt>
                <c:pt idx="11">
                  <c:v>527.32100000000003</c:v>
                </c:pt>
                <c:pt idx="12">
                  <c:v>492.39</c:v>
                </c:pt>
                <c:pt idx="13">
                  <c:v>531.79300000000001</c:v>
                </c:pt>
                <c:pt idx="14">
                  <c:v>642.976</c:v>
                </c:pt>
                <c:pt idx="15">
                  <c:v>340.94200000000001</c:v>
                </c:pt>
                <c:pt idx="16">
                  <c:v>519.73900000000003</c:v>
                </c:pt>
                <c:pt idx="17">
                  <c:v>487.48</c:v>
                </c:pt>
                <c:pt idx="18">
                  <c:v>575.47199999999998</c:v>
                </c:pt>
                <c:pt idx="19">
                  <c:v>552.20000000000005</c:v>
                </c:pt>
                <c:pt idx="20">
                  <c:v>344.69400000000002</c:v>
                </c:pt>
                <c:pt idx="21">
                  <c:v>536.09100000000001</c:v>
                </c:pt>
                <c:pt idx="22">
                  <c:v>435.93900000000002</c:v>
                </c:pt>
                <c:pt idx="23">
                  <c:v>583.76199999999994</c:v>
                </c:pt>
                <c:pt idx="24">
                  <c:v>535.89499999999998</c:v>
                </c:pt>
                <c:pt idx="25">
                  <c:v>524.91600000000005</c:v>
                </c:pt>
                <c:pt idx="26">
                  <c:v>451.30900000000003</c:v>
                </c:pt>
                <c:pt idx="27">
                  <c:v>550.87900000000002</c:v>
                </c:pt>
                <c:pt idx="28">
                  <c:v>627.25599999999997</c:v>
                </c:pt>
                <c:pt idx="29">
                  <c:v>576.10799999999995</c:v>
                </c:pt>
                <c:pt idx="30">
                  <c:v>478.887</c:v>
                </c:pt>
                <c:pt idx="31">
                  <c:v>515.73199999999997</c:v>
                </c:pt>
                <c:pt idx="32">
                  <c:v>591.94899999999996</c:v>
                </c:pt>
                <c:pt idx="33">
                  <c:v>344.06400000000002</c:v>
                </c:pt>
                <c:pt idx="34">
                  <c:v>444.459</c:v>
                </c:pt>
                <c:pt idx="35">
                  <c:v>553.04399999999998</c:v>
                </c:pt>
                <c:pt idx="36">
                  <c:v>552.83900000000006</c:v>
                </c:pt>
                <c:pt idx="37">
                  <c:v>307.05399999999997</c:v>
                </c:pt>
                <c:pt idx="38">
                  <c:v>334.709</c:v>
                </c:pt>
                <c:pt idx="39">
                  <c:v>399.74400000000003</c:v>
                </c:pt>
                <c:pt idx="40">
                  <c:v>395.88900000000001</c:v>
                </c:pt>
                <c:pt idx="41">
                  <c:v>393.81299999999999</c:v>
                </c:pt>
                <c:pt idx="42">
                  <c:v>400.33699999999999</c:v>
                </c:pt>
                <c:pt idx="43">
                  <c:v>228.94300000000001</c:v>
                </c:pt>
                <c:pt idx="44">
                  <c:v>369.92599999999999</c:v>
                </c:pt>
                <c:pt idx="45">
                  <c:v>513.44399999999996</c:v>
                </c:pt>
                <c:pt idx="46">
                  <c:v>472.29300000000001</c:v>
                </c:pt>
                <c:pt idx="47">
                  <c:v>416.72300000000001</c:v>
                </c:pt>
                <c:pt idx="48">
                  <c:v>453.10500000000002</c:v>
                </c:pt>
                <c:pt idx="49">
                  <c:v>718.45299999999997</c:v>
                </c:pt>
                <c:pt idx="50">
                  <c:v>620.26</c:v>
                </c:pt>
                <c:pt idx="51">
                  <c:v>460.70499999999998</c:v>
                </c:pt>
                <c:pt idx="52">
                  <c:v>623.154</c:v>
                </c:pt>
                <c:pt idx="53">
                  <c:v>538.95100000000002</c:v>
                </c:pt>
                <c:pt idx="54">
                  <c:v>223.13499999999999</c:v>
                </c:pt>
                <c:pt idx="55">
                  <c:v>186.072</c:v>
                </c:pt>
                <c:pt idx="56">
                  <c:v>563.76400000000001</c:v>
                </c:pt>
                <c:pt idx="57">
                  <c:v>463.86599999999999</c:v>
                </c:pt>
                <c:pt idx="58">
                  <c:v>374.14100000000002</c:v>
                </c:pt>
                <c:pt idx="59">
                  <c:v>589.87900000000002</c:v>
                </c:pt>
                <c:pt idx="60">
                  <c:v>558.25199999999995</c:v>
                </c:pt>
                <c:pt idx="61">
                  <c:v>510.11599999999999</c:v>
                </c:pt>
                <c:pt idx="62">
                  <c:v>461.02800000000002</c:v>
                </c:pt>
                <c:pt idx="63">
                  <c:v>519.41800000000001</c:v>
                </c:pt>
                <c:pt idx="64">
                  <c:v>465.12400000000002</c:v>
                </c:pt>
                <c:pt idx="65">
                  <c:v>472.73399999999998</c:v>
                </c:pt>
                <c:pt idx="66">
                  <c:v>481.55099999999999</c:v>
                </c:pt>
                <c:pt idx="67">
                  <c:v>428.04</c:v>
                </c:pt>
                <c:pt idx="68">
                  <c:v>373.97699999999998</c:v>
                </c:pt>
                <c:pt idx="69">
                  <c:v>480.85700000000003</c:v>
                </c:pt>
                <c:pt idx="70">
                  <c:v>462.83600000000001</c:v>
                </c:pt>
                <c:pt idx="71">
                  <c:v>449.40899999999999</c:v>
                </c:pt>
                <c:pt idx="72">
                  <c:v>438.04399999999998</c:v>
                </c:pt>
                <c:pt idx="73">
                  <c:v>630.44399999999996</c:v>
                </c:pt>
                <c:pt idx="74">
                  <c:v>448.76400000000001</c:v>
                </c:pt>
                <c:pt idx="75">
                  <c:v>554.26900000000001</c:v>
                </c:pt>
                <c:pt idx="76">
                  <c:v>685.65599999999995</c:v>
                </c:pt>
                <c:pt idx="77">
                  <c:v>697.60500000000002</c:v>
                </c:pt>
                <c:pt idx="78">
                  <c:v>366.66699999999997</c:v>
                </c:pt>
                <c:pt idx="79">
                  <c:v>662.58</c:v>
                </c:pt>
                <c:pt idx="80">
                  <c:v>471.94600000000003</c:v>
                </c:pt>
                <c:pt idx="81">
                  <c:v>511.125</c:v>
                </c:pt>
                <c:pt idx="82">
                  <c:v>425.678</c:v>
                </c:pt>
                <c:pt idx="83">
                  <c:v>467.63200000000001</c:v>
                </c:pt>
                <c:pt idx="84">
                  <c:v>474.90199999999999</c:v>
                </c:pt>
                <c:pt idx="85">
                  <c:v>529.43100000000004</c:v>
                </c:pt>
                <c:pt idx="86">
                  <c:v>383.85700000000003</c:v>
                </c:pt>
                <c:pt idx="87">
                  <c:v>592.24099999999999</c:v>
                </c:pt>
                <c:pt idx="88">
                  <c:v>552.33100000000002</c:v>
                </c:pt>
                <c:pt idx="89">
                  <c:v>721.327</c:v>
                </c:pt>
                <c:pt idx="90">
                  <c:v>574.18700000000001</c:v>
                </c:pt>
                <c:pt idx="91">
                  <c:v>641.58399999999995</c:v>
                </c:pt>
                <c:pt idx="92">
                  <c:v>414.10300000000001</c:v>
                </c:pt>
                <c:pt idx="93">
                  <c:v>471.04500000000002</c:v>
                </c:pt>
                <c:pt idx="94">
                  <c:v>536.07500000000005</c:v>
                </c:pt>
                <c:pt idx="95">
                  <c:v>612.80700000000002</c:v>
                </c:pt>
                <c:pt idx="96">
                  <c:v>484.07400000000001</c:v>
                </c:pt>
                <c:pt idx="97">
                  <c:v>507.02300000000002</c:v>
                </c:pt>
                <c:pt idx="98">
                  <c:v>519.29600000000005</c:v>
                </c:pt>
                <c:pt idx="99">
                  <c:v>662.92499999999995</c:v>
                </c:pt>
                <c:pt idx="100">
                  <c:v>581.22799999999995</c:v>
                </c:pt>
                <c:pt idx="101">
                  <c:v>448.166</c:v>
                </c:pt>
                <c:pt idx="102">
                  <c:v>472.67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22B-421C-AD1F-D4E3BFF23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73920"/>
        <c:axId val="1"/>
      </c:scatterChart>
      <c:valAx>
        <c:axId val="7573920"/>
        <c:scaling>
          <c:orientation val="minMax"/>
          <c:max val="180000000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latin typeface="+mn-lt"/>
                <a:ea typeface="+mn-ea"/>
                <a:cs typeface="+mn-cs"/>
              </a:defRPr>
            </a:pPr>
            <a:endParaRPr lang="is-IS"/>
          </a:p>
        </c:txPr>
        <c:crossAx val="1"/>
        <c:crosses val="min"/>
        <c:crossBetween val="midCat"/>
        <c:majorUnit val="20000000"/>
      </c:valAx>
      <c:valAx>
        <c:axId val="1"/>
        <c:scaling>
          <c:orientation val="minMax"/>
          <c:max val="7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573920"/>
        <c:crosses val="min"/>
        <c:crossBetween val="midCat"/>
        <c:majorUnit val="50"/>
      </c:valAx>
      <c:spPr>
        <a:noFill/>
        <a:ln w="9525" cmpd="sng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06382978723406E-3"/>
          <c:y val="2.7154046997389034E-2"/>
          <c:w val="0.98297872340425529"/>
          <c:h val="0.9456919060052219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587D8A"/>
            </a:solid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dPt>
            <c:idx val="14"/>
            <c:invertIfNegative val="0"/>
            <c:bubble3D val="0"/>
            <c:spPr>
              <a:solidFill>
                <a:srgbClr val="87DE4E"/>
              </a:solidFill>
              <a:ln w="9525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FFE-499E-A41E-332454181622}"/>
              </c:ext>
            </c:extLst>
          </c:dPt>
          <c:dPt>
            <c:idx val="15"/>
            <c:invertIfNegative val="0"/>
            <c:bubble3D val="0"/>
            <c:spPr>
              <a:solidFill>
                <a:srgbClr val="87DE4E"/>
              </a:solidFill>
              <a:ln w="9525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FFE-499E-A41E-332454181622}"/>
              </c:ext>
            </c:extLst>
          </c:dPt>
          <c:dPt>
            <c:idx val="16"/>
            <c:invertIfNegative val="0"/>
            <c:bubble3D val="0"/>
            <c:spPr>
              <a:solidFill>
                <a:srgbClr val="87DE4E"/>
              </a:solidFill>
              <a:ln w="9525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FFE-499E-A41E-332454181622}"/>
              </c:ext>
            </c:extLst>
          </c:dPt>
          <c:dPt>
            <c:idx val="21"/>
            <c:invertIfNegative val="0"/>
            <c:bubble3D val="0"/>
            <c:spPr>
              <a:solidFill>
                <a:srgbClr val="87DE4E"/>
              </a:solidFill>
              <a:ln w="9525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FFE-499E-A41E-332454181622}"/>
              </c:ext>
            </c:extLst>
          </c:dPt>
          <c:val>
            <c:numRef>
              <c:f>Sheet1!$A$1:$AK$1</c:f>
              <c:numCache>
                <c:formatCode>General</c:formatCode>
                <c:ptCount val="37"/>
                <c:pt idx="0">
                  <c:v>1.1767492871243692</c:v>
                </c:pt>
                <c:pt idx="1">
                  <c:v>0.85987514535773313</c:v>
                </c:pt>
                <c:pt idx="2">
                  <c:v>0.72111861848040215</c:v>
                </c:pt>
                <c:pt idx="3">
                  <c:v>0.71872748523031116</c:v>
                </c:pt>
                <c:pt idx="4">
                  <c:v>0.70007260566324181</c:v>
                </c:pt>
                <c:pt idx="5">
                  <c:v>0.68520842046563502</c:v>
                </c:pt>
                <c:pt idx="6">
                  <c:v>0.6726223881181399</c:v>
                </c:pt>
                <c:pt idx="7">
                  <c:v>0.66140177690029622</c:v>
                </c:pt>
                <c:pt idx="8">
                  <c:v>0.63770920552197197</c:v>
                </c:pt>
                <c:pt idx="9">
                  <c:v>0.62258997903687741</c:v>
                </c:pt>
                <c:pt idx="10">
                  <c:v>0.6145478374836173</c:v>
                </c:pt>
                <c:pt idx="11">
                  <c:v>0.61334401754459966</c:v>
                </c:pt>
                <c:pt idx="12">
                  <c:v>0.59540547145670697</c:v>
                </c:pt>
                <c:pt idx="13">
                  <c:v>0.5912370638116573</c:v>
                </c:pt>
                <c:pt idx="14">
                  <c:v>0.58996412733384185</c:v>
                </c:pt>
                <c:pt idx="15">
                  <c:v>0.58910718518621796</c:v>
                </c:pt>
                <c:pt idx="16">
                  <c:v>0.57360217202552399</c:v>
                </c:pt>
                <c:pt idx="17">
                  <c:v>0.57250023359184166</c:v>
                </c:pt>
                <c:pt idx="18">
                  <c:v>0.57028044259557964</c:v>
                </c:pt>
                <c:pt idx="19">
                  <c:v>0.5674247040031617</c:v>
                </c:pt>
                <c:pt idx="20">
                  <c:v>0.56582837067820568</c:v>
                </c:pt>
                <c:pt idx="21">
                  <c:v>0.5638870631668742</c:v>
                </c:pt>
                <c:pt idx="22">
                  <c:v>0.55094714329361438</c:v>
                </c:pt>
                <c:pt idx="23">
                  <c:v>0.54859915965083639</c:v>
                </c:pt>
                <c:pt idx="24">
                  <c:v>0.54670183419638962</c:v>
                </c:pt>
                <c:pt idx="25">
                  <c:v>0.52617144879242717</c:v>
                </c:pt>
                <c:pt idx="26">
                  <c:v>0.52001376512352393</c:v>
                </c:pt>
                <c:pt idx="27">
                  <c:v>0.5197880364730032</c:v>
                </c:pt>
                <c:pt idx="28">
                  <c:v>0.51054593497853062</c:v>
                </c:pt>
                <c:pt idx="29">
                  <c:v>0.50832472155241715</c:v>
                </c:pt>
                <c:pt idx="30">
                  <c:v>0.50320436743413244</c:v>
                </c:pt>
                <c:pt idx="31">
                  <c:v>0.47477905798032571</c:v>
                </c:pt>
                <c:pt idx="32">
                  <c:v>0.46523624685488874</c:v>
                </c:pt>
                <c:pt idx="33">
                  <c:v>0.45222789065494973</c:v>
                </c:pt>
                <c:pt idx="34">
                  <c:v>0.42728348966396501</c:v>
                </c:pt>
                <c:pt idx="35">
                  <c:v>0.4268618198838694</c:v>
                </c:pt>
                <c:pt idx="36">
                  <c:v>0.37497032711389644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FE-499E-A41E-332454181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61572560"/>
        <c:axId val="1"/>
      </c:barChart>
      <c:lineChart>
        <c:grouping val="standard"/>
        <c:varyColors val="0"/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Sheet1!$A$2:$AK$2</c:f>
              <c:numCache>
                <c:formatCode>General</c:formatCode>
                <c:ptCount val="37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FFE-499E-A41E-332454181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572560"/>
        <c:axId val="1"/>
      </c:lineChart>
      <c:catAx>
        <c:axId val="20615725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.200000000000000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IBM Plex Sans"/>
                <a:ea typeface="+mn-ea"/>
                <a:cs typeface="+mn-cs"/>
              </a:defRPr>
            </a:pPr>
            <a:endParaRPr lang="is-IS"/>
          </a:p>
        </c:txPr>
        <c:crossAx val="2061572560"/>
        <c:crosses val="min"/>
        <c:crossBetween val="between"/>
        <c:majorUnit val="0.2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371860121490721E-3"/>
          <c:y val="2.8260869565217391E-2"/>
          <c:w val="0.98292562797570182"/>
          <c:h val="0.9434782608695652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587D8A"/>
            </a:solid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dPt>
            <c:idx val="33"/>
            <c:invertIfNegative val="0"/>
            <c:bubble3D val="0"/>
            <c:spPr>
              <a:solidFill>
                <a:srgbClr val="87DE4E"/>
              </a:solidFill>
              <a:ln w="9525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A46-434F-A274-A6281321A0A6}"/>
              </c:ext>
            </c:extLst>
          </c:dPt>
          <c:dPt>
            <c:idx val="34"/>
            <c:invertIfNegative val="0"/>
            <c:bubble3D val="0"/>
            <c:spPr>
              <a:solidFill>
                <a:srgbClr val="87DE4E"/>
              </a:solidFill>
              <a:ln w="9525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A46-434F-A274-A6281321A0A6}"/>
              </c:ext>
            </c:extLst>
          </c:dPt>
          <c:dPt>
            <c:idx val="35"/>
            <c:invertIfNegative val="0"/>
            <c:bubble3D val="0"/>
            <c:spPr>
              <a:solidFill>
                <a:srgbClr val="87DE4E"/>
              </a:solidFill>
              <a:ln w="9525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A46-434F-A274-A6281321A0A6}"/>
              </c:ext>
            </c:extLst>
          </c:dPt>
          <c:dPt>
            <c:idx val="36"/>
            <c:invertIfNegative val="0"/>
            <c:bubble3D val="0"/>
            <c:spPr>
              <a:solidFill>
                <a:srgbClr val="87DE4E"/>
              </a:solidFill>
              <a:ln w="9525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A46-434F-A274-A6281321A0A6}"/>
              </c:ext>
            </c:extLst>
          </c:dPt>
          <c:val>
            <c:numRef>
              <c:f>Sheet1!$A$1:$AK$1</c:f>
              <c:numCache>
                <c:formatCode>General</c:formatCode>
                <c:ptCount val="37"/>
                <c:pt idx="0">
                  <c:v>0.73140327653325543</c:v>
                </c:pt>
                <c:pt idx="1">
                  <c:v>0.70740845533204366</c:v>
                </c:pt>
                <c:pt idx="2">
                  <c:v>0.62642360289061005</c:v>
                </c:pt>
                <c:pt idx="3">
                  <c:v>0.60483961603522651</c:v>
                </c:pt>
                <c:pt idx="4">
                  <c:v>0.58317933097764918</c:v>
                </c:pt>
                <c:pt idx="5">
                  <c:v>0.57735397514871645</c:v>
                </c:pt>
                <c:pt idx="6">
                  <c:v>0.56233728857852672</c:v>
                </c:pt>
                <c:pt idx="7">
                  <c:v>0.52009047523181318</c:v>
                </c:pt>
                <c:pt idx="8">
                  <c:v>0.50872006263219594</c:v>
                </c:pt>
                <c:pt idx="9">
                  <c:v>0.48320148906468141</c:v>
                </c:pt>
                <c:pt idx="10">
                  <c:v>0.44682231885602852</c:v>
                </c:pt>
                <c:pt idx="11">
                  <c:v>0.44182557506620856</c:v>
                </c:pt>
                <c:pt idx="12">
                  <c:v>0.41731565888802158</c:v>
                </c:pt>
                <c:pt idx="13">
                  <c:v>0.41626686815102865</c:v>
                </c:pt>
                <c:pt idx="14">
                  <c:v>0.41476110707035874</c:v>
                </c:pt>
                <c:pt idx="15">
                  <c:v>0.40457776344987972</c:v>
                </c:pt>
                <c:pt idx="16">
                  <c:v>0.40281071172098271</c:v>
                </c:pt>
                <c:pt idx="17">
                  <c:v>0.37653581910850109</c:v>
                </c:pt>
                <c:pt idx="18">
                  <c:v>0.37169997790877485</c:v>
                </c:pt>
                <c:pt idx="19">
                  <c:v>0.36710864832772616</c:v>
                </c:pt>
                <c:pt idx="20">
                  <c:v>0.36705775115567429</c:v>
                </c:pt>
                <c:pt idx="21">
                  <c:v>0.36513249413755311</c:v>
                </c:pt>
                <c:pt idx="22">
                  <c:v>0.35823249077232178</c:v>
                </c:pt>
                <c:pt idx="23">
                  <c:v>0.34956882328640049</c:v>
                </c:pt>
                <c:pt idx="24">
                  <c:v>0.33911724964385503</c:v>
                </c:pt>
                <c:pt idx="25">
                  <c:v>0.33109112837971955</c:v>
                </c:pt>
                <c:pt idx="26">
                  <c:v>0.32115596517165712</c:v>
                </c:pt>
                <c:pt idx="27">
                  <c:v>0.320051974111629</c:v>
                </c:pt>
                <c:pt idx="28">
                  <c:v>0.31468799457051166</c:v>
                </c:pt>
                <c:pt idx="29">
                  <c:v>0.31384576469472281</c:v>
                </c:pt>
                <c:pt idx="30">
                  <c:v>0.30095356037151699</c:v>
                </c:pt>
                <c:pt idx="31">
                  <c:v>0.29627268001114437</c:v>
                </c:pt>
                <c:pt idx="32">
                  <c:v>0.29087093829184685</c:v>
                </c:pt>
                <c:pt idx="33">
                  <c:v>0.24308497109645089</c:v>
                </c:pt>
                <c:pt idx="34">
                  <c:v>0.24215079424267305</c:v>
                </c:pt>
                <c:pt idx="35">
                  <c:v>0.23216253316343805</c:v>
                </c:pt>
                <c:pt idx="36">
                  <c:v>0.22662924813037089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46-434F-A274-A6281321A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39292223"/>
        <c:axId val="1"/>
      </c:barChart>
      <c:lineChart>
        <c:grouping val="standard"/>
        <c:varyColors val="0"/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Sheet1!$A$2:$AK$2</c:f>
              <c:numCache>
                <c:formatCode>General</c:formatCode>
                <c:ptCount val="37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A46-434F-A274-A6281321A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9292223"/>
        <c:axId val="1"/>
      </c:lineChart>
      <c:catAx>
        <c:axId val="203929222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0.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IBM Plex Sans"/>
                <a:ea typeface="+mn-ea"/>
                <a:cs typeface="+mn-cs"/>
              </a:defRPr>
            </a:pPr>
            <a:endParaRPr lang="is-IS"/>
          </a:p>
        </c:txPr>
        <c:crossAx val="2039292223"/>
        <c:crosses val="min"/>
        <c:crossBetween val="between"/>
        <c:majorUnit val="0.1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175898781052305E-2"/>
          <c:y val="6.3507572056668293E-2"/>
          <c:w val="0.93180064804814067"/>
          <c:h val="0.8729848558866634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587D8A"/>
            </a:solid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87DE4E"/>
              </a:solidFill>
              <a:ln w="9525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57C4-444D-BE74-9475A039AF11}"/>
              </c:ext>
            </c:extLst>
          </c:dPt>
          <c:dPt>
            <c:idx val="9"/>
            <c:invertIfNegative val="0"/>
            <c:bubble3D val="0"/>
            <c:spPr>
              <a:solidFill>
                <a:srgbClr val="87DE4E"/>
              </a:solidFill>
              <a:ln w="9525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7C4-444D-BE74-9475A039AF11}"/>
              </c:ext>
            </c:extLst>
          </c:dPt>
          <c:dPt>
            <c:idx val="10"/>
            <c:invertIfNegative val="0"/>
            <c:bubble3D val="0"/>
            <c:spPr>
              <a:solidFill>
                <a:srgbClr val="87DE4E"/>
              </a:solidFill>
              <a:ln w="9525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7C4-444D-BE74-9475A039AF11}"/>
              </c:ext>
            </c:extLst>
          </c:dPt>
          <c:dPt>
            <c:idx val="11"/>
            <c:invertIfNegative val="0"/>
            <c:bubble3D val="0"/>
            <c:spPr>
              <a:solidFill>
                <a:srgbClr val="87DE4E"/>
              </a:solidFill>
              <a:ln w="9525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7C4-444D-BE74-9475A039AF11}"/>
              </c:ext>
            </c:extLst>
          </c:dPt>
          <c:val>
            <c:numRef>
              <c:f>Sheet1!$A$1:$AK$1</c:f>
              <c:numCache>
                <c:formatCode>General</c:formatCode>
                <c:ptCount val="37"/>
                <c:pt idx="0">
                  <c:v>461.47699999999998</c:v>
                </c:pt>
                <c:pt idx="1">
                  <c:v>556.89700000000005</c:v>
                </c:pt>
                <c:pt idx="2">
                  <c:v>526.005</c:v>
                </c:pt>
                <c:pt idx="3">
                  <c:v>525.92100000000005</c:v>
                </c:pt>
                <c:pt idx="4">
                  <c:v>536.09100000000001</c:v>
                </c:pt>
                <c:pt idx="5">
                  <c:v>435.93900000000002</c:v>
                </c:pt>
                <c:pt idx="6">
                  <c:v>524.91600000000005</c:v>
                </c:pt>
                <c:pt idx="7">
                  <c:v>451.30900000000003</c:v>
                </c:pt>
                <c:pt idx="8">
                  <c:v>399.74400000000003</c:v>
                </c:pt>
                <c:pt idx="9">
                  <c:v>395.88900000000001</c:v>
                </c:pt>
                <c:pt idx="10">
                  <c:v>393.81299999999999</c:v>
                </c:pt>
                <c:pt idx="11">
                  <c:v>400.33699999999999</c:v>
                </c:pt>
                <c:pt idx="12">
                  <c:v>513.44399999999996</c:v>
                </c:pt>
                <c:pt idx="13">
                  <c:v>472.29300000000001</c:v>
                </c:pt>
                <c:pt idx="14">
                  <c:v>374.14100000000002</c:v>
                </c:pt>
                <c:pt idx="15">
                  <c:v>589.87900000000002</c:v>
                </c:pt>
                <c:pt idx="16">
                  <c:v>558.25199999999995</c:v>
                </c:pt>
                <c:pt idx="17">
                  <c:v>510.11599999999999</c:v>
                </c:pt>
                <c:pt idx="18">
                  <c:v>461.02800000000002</c:v>
                </c:pt>
                <c:pt idx="19">
                  <c:v>519.41800000000001</c:v>
                </c:pt>
                <c:pt idx="20">
                  <c:v>465.12400000000002</c:v>
                </c:pt>
                <c:pt idx="21">
                  <c:v>472.73399999999998</c:v>
                </c:pt>
                <c:pt idx="22">
                  <c:v>481.55099999999999</c:v>
                </c:pt>
                <c:pt idx="23">
                  <c:v>428.04</c:v>
                </c:pt>
                <c:pt idx="24">
                  <c:v>373.97699999999998</c:v>
                </c:pt>
                <c:pt idx="25">
                  <c:v>480.85700000000003</c:v>
                </c:pt>
                <c:pt idx="26">
                  <c:v>462.83600000000001</c:v>
                </c:pt>
                <c:pt idx="27">
                  <c:v>449.40899999999999</c:v>
                </c:pt>
                <c:pt idx="28">
                  <c:v>438.04399999999998</c:v>
                </c:pt>
                <c:pt idx="29">
                  <c:v>630.44399999999996</c:v>
                </c:pt>
                <c:pt idx="30">
                  <c:v>448.76400000000001</c:v>
                </c:pt>
                <c:pt idx="31">
                  <c:v>554.26900000000001</c:v>
                </c:pt>
                <c:pt idx="32">
                  <c:v>685.65599999999995</c:v>
                </c:pt>
                <c:pt idx="33">
                  <c:v>697.60500000000002</c:v>
                </c:pt>
                <c:pt idx="34">
                  <c:v>552.33100000000002</c:v>
                </c:pt>
                <c:pt idx="35">
                  <c:v>721.327</c:v>
                </c:pt>
                <c:pt idx="36">
                  <c:v>574.18700000000001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C4-444D-BE74-9475A039A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14855695"/>
        <c:axId val="1"/>
      </c:barChart>
      <c:catAx>
        <c:axId val="20148556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pPr>
            <a:endParaRPr lang="is-IS"/>
          </a:p>
        </c:txPr>
        <c:crossAx val="2014855695"/>
        <c:crosses val="min"/>
        <c:crossBetween val="between"/>
        <c:majorUnit val="100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DDBE7-93B3-AD46-A14A-8DF785A59E5E}" type="datetimeFigureOut">
              <a:rPr lang="is-IS" smtClean="0"/>
              <a:t>28.5.2025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89214-2F0C-0649-9C6A-CAB9A023AD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0279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BA561-1554-4316-B7CA-072C7E320438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0419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2921-8B1A-249C-3C65-153A1C217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708AD0-5EC4-0068-7C34-C2072DABE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DB45B9-DA59-C6A9-A700-5907A10CB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8F2BF-D2EF-4837-691C-E17F13358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89214-2F0C-0649-9C6A-CAB9A023AD90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57757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F1D77-720F-691E-0521-D27F1E655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BB42D1-A55A-2029-A829-0407DAB0F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871E9-94CE-6BD4-5BCB-217D100DD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07A56-EB58-E9E7-B8D7-909E6F97C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89214-2F0C-0649-9C6A-CAB9A023AD90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16105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6FC7E-B6E0-C18D-1AD3-2949E3117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DAAFC7-7EFD-A9BE-F49E-D9ED80EA5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172C99-4D13-91C1-2D4D-E7D4467D3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083CB-0B09-D202-797C-3B343A471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89214-2F0C-0649-9C6A-CAB9A023AD90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71883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4580B-E429-B46D-3C29-2C70A6C63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4FF4BD-89C7-F7C2-194F-1DC106138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B3DEEB-77AE-FC6D-2BD1-47DD3A6BE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4E7F2-5BEB-5311-6EAA-B89A25F66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89214-2F0C-0649-9C6A-CAB9A023AD90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94837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E9E1D-B1A3-D61D-C53B-58B844DBE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30D500-950E-780D-1CB5-2566C9DF4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F1C8BE-1634-050E-F976-142CE7503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35F07-8E44-B810-2264-2398796F81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89214-2F0C-0649-9C6A-CAB9A023AD90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81287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97F28-775E-2024-9074-8EEB135E4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863021-250C-2724-D1BF-E89987283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C8D705-EF01-5DF5-8023-E7BDFF329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A90E2-C233-B8BE-E231-0B434EFC4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89214-2F0C-0649-9C6A-CAB9A023AD90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81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527A9-4CC8-BCA0-B30F-741892231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F618E-24B8-EDAF-B352-D03639BC87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3340DD-7CCC-F1B0-6F24-4F9D2D73B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1A3BC-C5F1-AE52-BE7A-80B5CC1E8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89214-2F0C-0649-9C6A-CAB9A023AD90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1421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9C682-7243-6A14-952C-10D1A775A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7C949D-B98B-A186-2F5C-19279C0E1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E43929-0D0B-D360-210A-74A693356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
---
This slide references information from the following file: https://kopavogure3-my.sharepoint.com/personal/ak893_kopavogur_is/_layouts/15/Doc.aspx?sourcedoc=%7B9950EA29-526D-462B-BB09-E187267B4A81%7D&amp;file=HMS_kynning_export_clean.docx&amp;action=default&amp;mobileredirect=true
Hidden Taxation by Municipalities, Sources of Municipal Revenue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29527-F96F-679D-4219-B4E315BB3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BA561-1554-4316-B7CA-072C7E320438}" type="slidenum">
              <a:rPr lang="is-IS" smtClean="0"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1587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7D9BA-FB99-6228-0942-4644F3F76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CE12D6-9A2F-A93B-35A9-87041342D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B4BC44-F446-B865-9C8D-182EC8F48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98F1F-EA13-74B0-2B75-F6C4132CFA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89214-2F0C-0649-9C6A-CAB9A023AD90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0648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89214-2F0C-0649-9C6A-CAB9A023AD90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0112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CFD01-67EA-79D6-50F9-D3719A86B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6DC99-AD60-FC19-7EF3-6D4632AE8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3FA1A4-82EF-8256-885C-E360DDFB0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C83C6-8FDB-7C34-C448-42D9426DF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89214-2F0C-0649-9C6A-CAB9A023AD90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095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CE8D7-8ACA-4DCA-1B2D-46364D8D9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6FF2E-1DAD-2F86-F0B2-B12EA4DFA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9FBD27-500B-8F36-C38A-35F0D8683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D2778-7EB7-EC07-382E-91C407232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EDFD-316F-4422-90BF-9C6B085FE374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6442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8831A-FED8-760D-0108-5B433EDF4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EE5C63-179C-9623-40B9-506E8DB07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632F0-211F-CEB4-070A-8FA02D9EC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BEE72-985C-149A-6F0E-14BAAD5CA5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89214-2F0C-0649-9C6A-CAB9A023AD90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6640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87585-9CF2-5631-8E77-830264E85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60683-9CAB-A6C3-0246-D5CD009291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BFDF28-22E2-7993-657C-3C8F20279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7C1B0-A651-B784-F868-B699ECC73C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89214-2F0C-0649-9C6A-CAB9A023AD90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0747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A220C-8335-1CA0-4D99-CCCC4283D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04FADD-D83F-7C7B-D1CD-6C3676D729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377DD5-3F7E-508C-27D2-CE9069C36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27815-FAE8-4B17-3547-786309AFB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89214-2F0C-0649-9C6A-CAB9A023AD90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62359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BE5E5-6C69-E2C7-F71A-9C85D6BDB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0570B1-86E6-2969-71D7-6C9E422CE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EB3FA-CE8E-6661-8519-63849E01C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620E1-FB69-5D9E-4B2A-B6C5C7E67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89214-2F0C-0649-9C6A-CAB9A023AD90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7532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DA14-3E01-8F73-FD5A-58ECFFE1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AF400-0EEC-50C5-9B41-017E9F17D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09DF1-1571-C231-FACE-5A4C59DE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Viðskiptaráð Íslands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0F34-3392-77D6-124F-60EF8EFB3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8D3A3-CB0E-3251-3495-A87BF3AF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ADDB-DF40-D945-9946-73A45980A6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0433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4A65F-2889-407A-1525-322F1415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9FEC3-4833-0638-C359-4A0335029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705E7-8445-D4EC-9CC6-99E64286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Viðskiptaráð Íslands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2BDF2-8A27-2F8B-F76D-DC12275E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FB3A9-1315-0A38-A589-A092B17A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ADDB-DF40-D945-9946-73A45980A6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262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BC6E6E-3AC1-D800-AEDB-226E4FF20A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EA1D3-CA11-293A-8302-521D81680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700E6-BF94-4E81-BE43-EB65E2E0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Viðskiptaráð Íslands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BBC94-6B55-EE40-5FCC-1D6629990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1B088-B579-E3B0-3B8C-94509ABA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ADDB-DF40-D945-9946-73A45980A6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1120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F903-2A0E-9C00-CDA0-8DB81D4A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EFB23-138A-9366-9B08-732062410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36600">
              <a:lnSpc>
                <a:spcPct val="100000"/>
              </a:lnSpc>
              <a:buClr>
                <a:srgbClr val="253559"/>
              </a:buClr>
              <a:defRPr/>
            </a:lvl1pPr>
            <a:lvl2pPr>
              <a:lnSpc>
                <a:spcPct val="100000"/>
              </a:lnSpc>
              <a:buClr>
                <a:srgbClr val="253559"/>
              </a:buClr>
              <a:defRPr/>
            </a:lvl2pPr>
            <a:lvl3pPr>
              <a:lnSpc>
                <a:spcPct val="100000"/>
              </a:lnSpc>
              <a:buClr>
                <a:srgbClr val="253559"/>
              </a:buClr>
              <a:defRPr/>
            </a:lvl3pPr>
            <a:lvl4pPr>
              <a:lnSpc>
                <a:spcPct val="100000"/>
              </a:lnSpc>
              <a:buClr>
                <a:srgbClr val="253559"/>
              </a:buClr>
              <a:defRPr/>
            </a:lvl4pPr>
            <a:lvl5pPr>
              <a:lnSpc>
                <a:spcPct val="100000"/>
              </a:lnSpc>
              <a:buClr>
                <a:srgbClr val="253559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3F020-070C-49EE-9A60-34BD2B52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Viðskiptaráð Íslands</a:t>
            </a:r>
            <a:endParaRPr 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6C0CE-AE92-61EB-D5D9-AEB20C44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B5CA2-25B4-D79C-DEB3-3E86EB13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s-IS" dirty="0"/>
              <a:t>bls. </a:t>
            </a:r>
            <a:fld id="{65AAADDB-DF40-D945-9946-73A45980A6FE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03670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11B8-0A0C-5ECD-1900-81D2DB92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BAC71-21BD-91AD-DD24-FA3B1FDF9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5FD35-FF6D-B780-EDD0-897399CB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Viðskiptaráð Íslands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CCB06-865B-E24A-A466-B37A1F1E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AB394-A4D9-23F1-4E96-7656C38E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ADDB-DF40-D945-9946-73A45980A6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3152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B4CA-E04B-7645-7D37-931C0A1AC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A996E-7868-E63F-B92E-059C7E19B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045E4-8289-F7AB-D1ED-1C2D445A3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3885D-ADBE-0C62-1A94-1CE8BE19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Viðskiptaráð Íslands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7121E-1BDA-89A8-576B-1067A7F7B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F5B41-231E-603B-00DE-780314FC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ADDB-DF40-D945-9946-73A45980A6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9744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5C25-CF5F-6D29-D68F-D273A7C8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D1625-4E87-B707-9154-7695C5E7C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FE945-5CF8-964A-964F-692CF3985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BB5F7-9E71-984D-C3C8-724F3F787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20D58-A5BD-3989-FDF4-02A511AAA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93966E-7663-85D8-3A13-F95B3176D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Viðskiptaráð Íslands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6B3D3F-5221-401B-D913-B5DCDE9A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CAE12F-AD7D-D21B-8BA8-93FB068C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ADDB-DF40-D945-9946-73A45980A6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5614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E630-29C9-DAAD-7D86-7E610CDF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44ED9D-2392-F4E9-96E4-0121C707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Viðskiptaráð Íslands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FD2CD-1240-FBE4-3742-33682279C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98549-8729-F7AC-B377-B535A778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ADDB-DF40-D945-9946-73A45980A6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3752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1CBDA-3990-B04C-B979-80204771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Viðskiptaráð Íslands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87323A-9769-55B2-ABE2-403E5BB6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730CF-DF4D-ABDB-866D-8257840F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ADDB-DF40-D945-9946-73A45980A6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248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0302-FAE0-466F-BB1C-D3800C14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DD46C-B4A1-A50D-6C21-065138A67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1FDDA-0585-4448-3164-DDB5E0A92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36332-8129-E762-B4EF-E33289EC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Viðskiptaráð Íslands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A44EB-68DA-ED1F-326C-F9512D78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F3249-22BA-0B65-1A4F-36660440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ADDB-DF40-D945-9946-73A45980A6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3223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CCB53-C491-058D-CC98-5354CDFD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E5737-CD06-7FA5-7F16-2808C8F26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E1B1F-0872-92AE-AE2A-214B5F2F2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61FDB-D988-64A4-00F0-F5DC2049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/>
              <a:t>Viðskiptaráð Íslands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A2486-967C-9B26-44B9-4FB4EB7B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5252A-F83A-3D8D-7457-924BD69E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ADDB-DF40-D945-9946-73A45980A6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534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75D9651-7045-B28C-2846-280256BDB6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2972236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7772400" imgH="10058400" progId="TCLayout.ActiveDocument.1">
                  <p:embed/>
                </p:oleObj>
              </mc:Choice>
              <mc:Fallback>
                <p:oleObj name="think-cell Slide" r:id="rId14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5D9651-7045-B28C-2846-280256BDB6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01F91D-83D5-55AC-2986-274FA5CE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000"/>
            <a:ext cx="10515600" cy="1133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2CB68-73F6-05EF-FEC8-6172673F6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is-IS"/>
              <a:t>Viðskiptaráð Íslands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68F54-0CE2-8D2E-5113-B141BB979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71475-D6E7-A6A6-D8D5-23DFC6CDD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is-IS" dirty="0"/>
              <a:t>bls. </a:t>
            </a:r>
            <a:fld id="{65AAADDB-DF40-D945-9946-73A45980A6FE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3214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72146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chart" Target="../charts/chart6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image" Target="../media/image4.emf"/><Relationship Id="rId2" Type="http://schemas.openxmlformats.org/officeDocument/2006/relationships/tags" Target="../tags/tag71.xml"/><Relationship Id="rId16" Type="http://schemas.openxmlformats.org/officeDocument/2006/relationships/oleObject" Target="../embeddings/oleObject11.bin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oleObject" Target="../embeddings/oleObject12.bin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notesSlide" Target="../notesSlides/notesSlide11.xml"/><Relationship Id="rId2" Type="http://schemas.openxmlformats.org/officeDocument/2006/relationships/tags" Target="../tags/tag84.xml"/><Relationship Id="rId16" Type="http://schemas.openxmlformats.org/officeDocument/2006/relationships/slideLayout" Target="../slideLayouts/slideLayout2.xml"/><Relationship Id="rId20" Type="http://schemas.openxmlformats.org/officeDocument/2006/relationships/chart" Target="../charts/chart7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10" Type="http://schemas.openxmlformats.org/officeDocument/2006/relationships/tags" Target="../tags/tag92.xml"/><Relationship Id="rId19" Type="http://schemas.openxmlformats.org/officeDocument/2006/relationships/image" Target="../media/image4.emf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chart" Target="../charts/chart8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image" Target="../media/image4.emf"/><Relationship Id="rId2" Type="http://schemas.openxmlformats.org/officeDocument/2006/relationships/tags" Target="../tags/tag99.xml"/><Relationship Id="rId16" Type="http://schemas.openxmlformats.org/officeDocument/2006/relationships/oleObject" Target="../embeddings/oleObject13.bin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notesSlide" Target="../notesSlides/notesSlide12.xml"/><Relationship Id="rId10" Type="http://schemas.openxmlformats.org/officeDocument/2006/relationships/tags" Target="../tags/tag107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6" Type="http://schemas.openxmlformats.org/officeDocument/2006/relationships/image" Target="../media/image29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6" Type="http://schemas.openxmlformats.org/officeDocument/2006/relationships/image" Target="../media/image32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6" Type="http://schemas.openxmlformats.org/officeDocument/2006/relationships/image" Target="../media/image3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notesSlide" Target="../notesSlides/notesSlide2.xml"/><Relationship Id="rId26" Type="http://schemas.openxmlformats.org/officeDocument/2006/relationships/image" Target="../media/image10.png"/><Relationship Id="rId3" Type="http://schemas.openxmlformats.org/officeDocument/2006/relationships/tags" Target="../tags/tag6.xml"/><Relationship Id="rId21" Type="http://schemas.openxmlformats.org/officeDocument/2006/relationships/image" Target="../media/image5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image" Target="../media/image4.emf"/><Relationship Id="rId29" Type="http://schemas.openxmlformats.org/officeDocument/2006/relationships/image" Target="../media/image1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8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7.png"/><Relationship Id="rId28" Type="http://schemas.openxmlformats.org/officeDocument/2006/relationships/image" Target="../media/image12.svg"/><Relationship Id="rId10" Type="http://schemas.openxmlformats.org/officeDocument/2006/relationships/tags" Target="../tags/tag13.xml"/><Relationship Id="rId19" Type="http://schemas.openxmlformats.org/officeDocument/2006/relationships/oleObject" Target="../embeddings/oleObject3.bin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5.sv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tags" Target="../tags/tag21.xml"/><Relationship Id="rId16" Type="http://schemas.openxmlformats.org/officeDocument/2006/relationships/image" Target="../media/image18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chart" Target="../charts/chart2.xml"/><Relationship Id="rId5" Type="http://schemas.openxmlformats.org/officeDocument/2006/relationships/tags" Target="../tags/tag24.xml"/><Relationship Id="rId15" Type="http://schemas.openxmlformats.org/officeDocument/2006/relationships/image" Target="../media/image17.svg"/><Relationship Id="rId10" Type="http://schemas.openxmlformats.org/officeDocument/2006/relationships/image" Target="../media/image4.emf"/><Relationship Id="rId4" Type="http://schemas.openxmlformats.org/officeDocument/2006/relationships/tags" Target="../tags/tag23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chart" Target="../charts/chart3.xml"/><Relationship Id="rId5" Type="http://schemas.openxmlformats.org/officeDocument/2006/relationships/tags" Target="../tags/tag31.xml"/><Relationship Id="rId10" Type="http://schemas.openxmlformats.org/officeDocument/2006/relationships/image" Target="../media/image24.emf"/><Relationship Id="rId4" Type="http://schemas.openxmlformats.org/officeDocument/2006/relationships/tags" Target="../tags/tag30.xml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chart" Target="../charts/chart4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image" Target="../media/image4.emf"/><Relationship Id="rId2" Type="http://schemas.openxmlformats.org/officeDocument/2006/relationships/tags" Target="../tags/tag34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27.sv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42.xml"/><Relationship Id="rId19" Type="http://schemas.openxmlformats.org/officeDocument/2006/relationships/image" Target="../media/image26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2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image" Target="../media/image4.emf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oleObject" Target="../embeddings/oleObject10.bin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notesSlide" Target="../notesSlides/notesSlide9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D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C531EAF-448D-977F-20A7-6FBFBEEBBB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82127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C531EAF-448D-977F-20A7-6FBFBEEBBB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itle 34">
            <a:extLst>
              <a:ext uri="{FF2B5EF4-FFF2-40B4-BE49-F238E27FC236}">
                <a16:creationId xmlns:a16="http://schemas.microsoft.com/office/drawing/2014/main" id="{6A8825D2-171B-AF5D-B290-E1AD1BC5C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148" y="3002534"/>
            <a:ext cx="6520665" cy="2387600"/>
          </a:xfrm>
        </p:spPr>
        <p:txBody>
          <a:bodyPr vert="horz"/>
          <a:lstStyle/>
          <a:p>
            <a:pPr algn="l">
              <a:spcAft>
                <a:spcPts val="600"/>
              </a:spcAft>
            </a:pPr>
            <a:r>
              <a:rPr lang="is-IS" sz="5000" dirty="0">
                <a:solidFill>
                  <a:schemeClr val="bg1"/>
                </a:solidFill>
              </a:rPr>
              <a:t>Eru fasteignagjöld dulin skattheimta?</a:t>
            </a:r>
            <a:br>
              <a:rPr lang="is-IS" sz="5400" dirty="0">
                <a:solidFill>
                  <a:schemeClr val="bg1"/>
                </a:solidFill>
              </a:rPr>
            </a:br>
            <a:br>
              <a:rPr lang="is-IS" sz="5400" dirty="0">
                <a:solidFill>
                  <a:schemeClr val="bg1"/>
                </a:solidFill>
              </a:rPr>
            </a:br>
            <a:r>
              <a:rPr lang="is-IS" sz="3000" dirty="0">
                <a:solidFill>
                  <a:schemeClr val="bg1"/>
                </a:solidFill>
              </a:rPr>
              <a:t>Ásdís Kristjánsdóttir</a:t>
            </a:r>
            <a:br>
              <a:rPr lang="is-IS" sz="3000" dirty="0">
                <a:solidFill>
                  <a:schemeClr val="bg1"/>
                </a:solidFill>
              </a:rPr>
            </a:br>
            <a:r>
              <a:rPr lang="is-IS" sz="3000" dirty="0">
                <a:solidFill>
                  <a:schemeClr val="bg1"/>
                </a:solidFill>
              </a:rPr>
              <a:t>bæjarstjóri Kópavogs</a:t>
            </a:r>
            <a:br>
              <a:rPr lang="is-IS" sz="6000" dirty="0">
                <a:solidFill>
                  <a:schemeClr val="bg1"/>
                </a:solidFill>
              </a:rPr>
            </a:br>
            <a:endParaRPr lang="is-IS" dirty="0"/>
          </a:p>
        </p:txBody>
      </p:sp>
      <p:pic>
        <p:nvPicPr>
          <p:cNvPr id="45" name="Content Placeholder 36" descr="A house with stacks of coins and a building&#10;&#10;AI-generated content may be incorrect.">
            <a:extLst>
              <a:ext uri="{FF2B5EF4-FFF2-40B4-BE49-F238E27FC236}">
                <a16:creationId xmlns:a16="http://schemas.microsoft.com/office/drawing/2014/main" id="{7DD1C118-4C49-88BC-1EAE-69F93E393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293" y="-1"/>
            <a:ext cx="4686708" cy="703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3857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7EBE6-1C97-5113-8625-EFE9E5E92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553ED2C-5963-A103-F5D5-86AF145226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63240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26" imgH="526" progId="TCLayout.ActiveDocument.1">
                  <p:embed/>
                </p:oleObj>
              </mc:Choice>
              <mc:Fallback>
                <p:oleObj name="think-cell Slide" r:id="rId16" imgW="526" imgH="5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553ED2C-5963-A103-F5D5-86AF145226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B84DDB-76E4-A506-28C5-DC38EB7FC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/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10 </a:t>
            </a:r>
            <a:r>
              <a:rPr lang="en-US" dirty="0" err="1">
                <a:solidFill>
                  <a:schemeClr val="accent2"/>
                </a:solidFill>
                <a:latin typeface="+mj-lt"/>
              </a:rPr>
              <a:t>stærstu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j-lt"/>
              </a:rPr>
              <a:t>sveitarfélögin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:</a:t>
            </a:r>
            <a:br>
              <a:rPr lang="en-US" dirty="0">
                <a:solidFill>
                  <a:schemeClr val="accent2"/>
                </a:solidFill>
                <a:latin typeface="+mj-lt"/>
              </a:rPr>
            </a:br>
            <a:r>
              <a:rPr lang="en-US" dirty="0" err="1">
                <a:solidFill>
                  <a:srgbClr val="587D8A"/>
                </a:solidFill>
                <a:latin typeface="+mj-lt"/>
              </a:rPr>
              <a:t>Fasteignamat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hækkað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talsvert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umfram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verðlag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síðustu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ár</a:t>
            </a:r>
            <a:endParaRPr lang="is-IS" dirty="0">
              <a:solidFill>
                <a:srgbClr val="587D8A"/>
              </a:solidFill>
              <a:latin typeface="+mj-lt"/>
            </a:endParaRPr>
          </a:p>
        </p:txBody>
      </p:sp>
      <p:sp>
        <p:nvSpPr>
          <p:cNvPr id="2054" name="Rectangle 2053">
            <a:extLst>
              <a:ext uri="{FF2B5EF4-FFF2-40B4-BE49-F238E27FC236}">
                <a16:creationId xmlns:a16="http://schemas.microsoft.com/office/drawing/2014/main" id="{506D260A-F0AF-74EE-730F-907BD3B4CF08}"/>
              </a:ext>
            </a:extLst>
          </p:cNvPr>
          <p:cNvSpPr/>
          <p:nvPr/>
        </p:nvSpPr>
        <p:spPr>
          <a:xfrm>
            <a:off x="2055213" y="1718667"/>
            <a:ext cx="7926987" cy="37782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72000" tIns="0" rIns="0" bIns="0" rtlCol="0" anchor="t" anchorCtr="0"/>
          <a:lstStyle/>
          <a:p>
            <a:pPr algn="ctr">
              <a:defRPr/>
            </a:pPr>
            <a:r>
              <a:rPr lang="en-US" sz="1600" b="1" dirty="0" err="1"/>
              <a:t>Hækkun</a:t>
            </a:r>
            <a:r>
              <a:rPr lang="en-US" sz="1600" b="1" dirty="0"/>
              <a:t> á </a:t>
            </a:r>
            <a:r>
              <a:rPr lang="en-US" sz="1600" b="1" dirty="0" err="1"/>
              <a:t>fasteignamati</a:t>
            </a:r>
            <a:r>
              <a:rPr lang="en-US" sz="1600" b="1" dirty="0"/>
              <a:t> 2021-2025</a:t>
            </a:r>
          </a:p>
          <a:p>
            <a:pPr algn="ctr">
              <a:defRPr/>
            </a:pPr>
            <a:r>
              <a:rPr lang="en-US" sz="1600" dirty="0"/>
              <a:t>- </a:t>
            </a:r>
            <a:r>
              <a:rPr lang="en-US" sz="1600" dirty="0" err="1"/>
              <a:t>meðal</a:t>
            </a:r>
            <a:r>
              <a:rPr lang="en-US" sz="1600" dirty="0"/>
              <a:t> 10 </a:t>
            </a:r>
            <a:r>
              <a:rPr lang="en-US" sz="1600" dirty="0" err="1"/>
              <a:t>stærstu</a:t>
            </a:r>
            <a:r>
              <a:rPr lang="en-US" sz="1600" dirty="0"/>
              <a:t> </a:t>
            </a:r>
            <a:r>
              <a:rPr lang="en-US" sz="1600" dirty="0" err="1"/>
              <a:t>sveitarfélaga</a:t>
            </a:r>
            <a:r>
              <a:rPr lang="en-US" sz="1600" dirty="0"/>
              <a:t> í </a:t>
            </a:r>
            <a:r>
              <a:rPr lang="en-US" sz="1600" dirty="0" err="1"/>
              <a:t>ólíkum</a:t>
            </a:r>
            <a:r>
              <a:rPr lang="en-US" sz="1600" dirty="0"/>
              <a:t> </a:t>
            </a:r>
            <a:r>
              <a:rPr lang="en-US" sz="1600" dirty="0" err="1"/>
              <a:t>hverfum</a:t>
            </a:r>
            <a:endParaRPr lang="is-IS" sz="1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/>
          </a:p>
        </p:txBody>
      </p:sp>
      <p:graphicFrame>
        <p:nvGraphicFramePr>
          <p:cNvPr id="2105" name="Chart 2104">
            <a:extLst>
              <a:ext uri="{FF2B5EF4-FFF2-40B4-BE49-F238E27FC236}">
                <a16:creationId xmlns:a16="http://schemas.microsoft.com/office/drawing/2014/main" id="{76C90A7C-031D-C1BE-BF50-106002F7120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736023"/>
              </p:ext>
            </p:extLst>
          </p:nvPr>
        </p:nvGraphicFramePr>
        <p:xfrm>
          <a:off x="1377950" y="2178050"/>
          <a:ext cx="9699625" cy="304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1012825" y="5045075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D4D69E3-E6FF-481B-A0AD-5EDFFA394B32}" type="datetime'''''''''''0''''''''''''''''''%'''''">
              <a:rPr lang="is-IS" altLang="en-US" sz="1400" smtClean="0"/>
              <a:pPr/>
              <a:t>0%</a:t>
            </a:fld>
            <a:endParaRPr lang="is-IS" sz="1400" dirty="0"/>
          </a:p>
        </p:txBody>
      </p:sp>
      <p:sp>
        <p:nvSpPr>
          <p:cNvPr id="2301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06463" y="4565650"/>
            <a:ext cx="377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731A062-A852-4412-9714-B91540A47EE3}" type="datetime'''''''''''''''''''''''''''''''''''2''''''''0''''''''''''%'''">
              <a:rPr lang="is-IS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20%</a:t>
            </a:fld>
            <a:endParaRPr lang="is-IS" sz="1400" dirty="0"/>
          </a:p>
        </p:txBody>
      </p:sp>
      <p:sp>
        <p:nvSpPr>
          <p:cNvPr id="2302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906463" y="4086225"/>
            <a:ext cx="377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B98B20C-4293-4420-AC52-BFF7A0DE0E5A}" type="datetime'''''4''''''''''''''''''''''''''''''0''''''''%'''''''''''">
              <a:rPr lang="is-IS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40%</a:t>
            </a:fld>
            <a:endParaRPr lang="is-IS" sz="1400" dirty="0"/>
          </a:p>
        </p:txBody>
      </p:sp>
      <p:sp>
        <p:nvSpPr>
          <p:cNvPr id="2303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906463" y="3608388"/>
            <a:ext cx="377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C78562C-FEF5-4DA4-9C3D-8C0E3D8CC84F}" type="datetime'''''''''''6''''''''''''''''''0''''''''''''%'''''''''">
              <a:rPr lang="is-IS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60%</a:t>
            </a:fld>
            <a:endParaRPr lang="is-IS" sz="1400" dirty="0"/>
          </a:p>
        </p:txBody>
      </p:sp>
      <p:sp>
        <p:nvSpPr>
          <p:cNvPr id="2048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906463" y="3128963"/>
            <a:ext cx="377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10404D2-FAE5-4B73-8FE1-11435D6C547A}" type="datetime'''''8''''''''0''''''''''''''''''''''''%'''''''''">
              <a:rPr lang="is-IS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80%</a:t>
            </a:fld>
            <a:endParaRPr lang="is-IS" sz="1400" dirty="0"/>
          </a:p>
        </p:txBody>
      </p:sp>
      <p:sp>
        <p:nvSpPr>
          <p:cNvPr id="2049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800100" y="2649538"/>
            <a:ext cx="4841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4066532-5F02-4513-968B-FF240CE445C2}" type="datetime'''''1''0''''0''''''''''''''''''''''%'''''''''''''">
              <a:rPr lang="is-IS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100%</a:t>
            </a:fld>
            <a:endParaRPr lang="is-IS" sz="1400" dirty="0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00100" y="2170113"/>
            <a:ext cx="4841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950E56E-ED6A-442A-8CE6-9BCE8E44B32A}" type="datetime'''''''''''''''''''1''''''''''2''''''''''0%'''''''''''''''''''">
              <a:rPr lang="is-IS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120%</a:t>
            </a:fld>
            <a:endParaRPr lang="is-IS" sz="1400" dirty="0"/>
          </a:p>
        </p:txBody>
      </p:sp>
      <p:sp>
        <p:nvSpPr>
          <p:cNvPr id="2061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114925" y="5186363"/>
            <a:ext cx="16510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C01D346-FC4B-485F-91BE-733641D233D3}" type="datetime'K''óp''. ''''''Hv''ö''''''''''rf'''''''', ''''Þ''i''ng'''''''">
              <a:rPr lang="is-IS" altLang="en-US" sz="1200" smtClean="0">
                <a:latin typeface="+mn-lt"/>
              </a:rPr>
              <a:pPr/>
              <a:t>Kóp. Hvörf, Þing</a:t>
            </a:fld>
            <a:endParaRPr lang="is-IS" sz="1200" dirty="0">
              <a:latin typeface="+mn-lt"/>
            </a:endParaRPr>
          </a:p>
        </p:txBody>
      </p:sp>
      <p:sp>
        <p:nvSpPr>
          <p:cNvPr id="2062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372100" y="5186363"/>
            <a:ext cx="1651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A14F815-38C1-4F04-BA3F-E68A54D4758D}" type="datetime'''Kóp''.'' H''j''''''all''a''''''r, ''S''''már''''''''ar'''''">
              <a:rPr lang="is-IS" altLang="en-US" sz="1200" smtClean="0">
                <a:latin typeface="+mn-lt"/>
              </a:rPr>
              <a:pPr/>
              <a:t>Kóp. Hjallar, Smárar</a:t>
            </a:fld>
            <a:endParaRPr lang="is-IS" sz="1200" dirty="0">
              <a:latin typeface="+mn-lt"/>
            </a:endParaRPr>
          </a:p>
        </p:txBody>
      </p:sp>
      <p:sp>
        <p:nvSpPr>
          <p:cNvPr id="2063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629275" y="5186363"/>
            <a:ext cx="16510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425F813-B307-4E92-948E-76FFEE685AE2}" type="datetime'''''''''K''óp''''. ''Ve''''''stu''r''''''''''b''ær'">
              <a:rPr lang="is-IS" altLang="en-US" sz="1200" smtClean="0">
                <a:latin typeface="+mn-lt"/>
              </a:rPr>
              <a:pPr/>
              <a:t>Kóp. Vesturbær</a:t>
            </a:fld>
            <a:endParaRPr lang="is-IS" sz="1200" dirty="0">
              <a:latin typeface="+mn-lt"/>
            </a:endParaRPr>
          </a:p>
        </p:txBody>
      </p:sp>
      <p:sp>
        <p:nvSpPr>
          <p:cNvPr id="2070" name="Text Placeholder 2">
            <a:extLst>
              <a:ext uri="{FF2B5EF4-FFF2-40B4-BE49-F238E27FC236}">
                <a16:creationId xmlns:a16="http://schemas.microsoft.com/office/drawing/2014/main" id="{31216E80-DFF6-7B25-C6EA-0F639A1FA64F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918325" y="5186363"/>
            <a:ext cx="1651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AB54F11-426F-449C-B3FB-AE7EEBCD9303}" type="datetime'''''K''''óp''''''''''''''.'' Kó''r''''''''''''a''''''''''''r'">
              <a:rPr lang="is-IS" altLang="en-US" sz="1200" smtClean="0">
                <a:latin typeface="+mn-lt"/>
              </a:rPr>
              <a:pPr/>
              <a:t>Kóp. Kórar</a:t>
            </a:fld>
            <a:endParaRPr lang="is-IS" sz="1200" dirty="0">
              <a:latin typeface="+mn-lt"/>
            </a:endParaRPr>
          </a:p>
        </p:txBody>
      </p:sp>
      <p:sp>
        <p:nvSpPr>
          <p:cNvPr id="2066" name="TextBox 2065">
            <a:extLst>
              <a:ext uri="{FF2B5EF4-FFF2-40B4-BE49-F238E27FC236}">
                <a16:creationId xmlns:a16="http://schemas.microsoft.com/office/drawing/2014/main" id="{47636B19-74D8-36D9-121E-16E40CDD7781}"/>
              </a:ext>
            </a:extLst>
          </p:cNvPr>
          <p:cNvSpPr txBox="1"/>
          <p:nvPr/>
        </p:nvSpPr>
        <p:spPr>
          <a:xfrm>
            <a:off x="8523972" y="3442790"/>
            <a:ext cx="401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s-IS" sz="1400" b="1" dirty="0">
                <a:solidFill>
                  <a:schemeClr val="accent2"/>
                </a:solidFill>
                <a:latin typeface="IBM Plex Sans" panose="020B0503050203000203" pitchFamily="34" charset="0"/>
              </a:rPr>
              <a:t>Hækkun á vísitölu neysluverðs</a:t>
            </a:r>
          </a:p>
        </p:txBody>
      </p:sp>
      <p:cxnSp>
        <p:nvCxnSpPr>
          <p:cNvPr id="2068" name="Straight Arrow Connector 2067">
            <a:extLst>
              <a:ext uri="{FF2B5EF4-FFF2-40B4-BE49-F238E27FC236}">
                <a16:creationId xmlns:a16="http://schemas.microsoft.com/office/drawing/2014/main" id="{870A5717-FC6B-406C-A7B6-89317BC27668}"/>
              </a:ext>
            </a:extLst>
          </p:cNvPr>
          <p:cNvCxnSpPr/>
          <p:nvPr/>
        </p:nvCxnSpPr>
        <p:spPr>
          <a:xfrm>
            <a:off x="10388972" y="3783858"/>
            <a:ext cx="0" cy="671511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1" name="TextBox 2120">
            <a:extLst>
              <a:ext uri="{FF2B5EF4-FFF2-40B4-BE49-F238E27FC236}">
                <a16:creationId xmlns:a16="http://schemas.microsoft.com/office/drawing/2014/main" id="{509F7710-C4E8-6765-5716-F6D10C405D62}"/>
              </a:ext>
            </a:extLst>
          </p:cNvPr>
          <p:cNvSpPr txBox="1"/>
          <p:nvPr/>
        </p:nvSpPr>
        <p:spPr>
          <a:xfrm>
            <a:off x="359596" y="6483611"/>
            <a:ext cx="433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s-IS" sz="1000" dirty="0">
                <a:solidFill>
                  <a:srgbClr val="002547"/>
                </a:solidFill>
                <a:latin typeface="IBM Plex Sans" panose="020B0503050203000203" pitchFamily="34" charset="0"/>
              </a:rPr>
              <a:t>Heimild: Byggðarstofnun</a:t>
            </a:r>
          </a:p>
        </p:txBody>
      </p:sp>
    </p:spTree>
    <p:extLst>
      <p:ext uri="{BB962C8B-B14F-4D97-AF65-F5344CB8AC3E}">
        <p14:creationId xmlns:p14="http://schemas.microsoft.com/office/powerpoint/2010/main" val="2958108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0D125-24EA-BEE3-D5A9-21A3A810A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FC2426E-151B-ED3C-3588-9EF62AFF44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00468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26" imgH="526" progId="TCLayout.ActiveDocument.1">
                  <p:embed/>
                </p:oleObj>
              </mc:Choice>
              <mc:Fallback>
                <p:oleObj name="think-cell Slide" r:id="rId18" imgW="526" imgH="5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C2426E-151B-ED3C-3588-9EF62AFF44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5E6520-1DF2-360B-2349-8C469746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2000"/>
            <a:ext cx="10983651" cy="1133474"/>
          </a:xfrm>
        </p:spPr>
        <p:txBody>
          <a:bodyPr vert="horz" lIns="0" tIns="0" rIns="0" bIns="0"/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10 </a:t>
            </a:r>
            <a:r>
              <a:rPr lang="en-US" dirty="0" err="1">
                <a:solidFill>
                  <a:schemeClr val="accent2"/>
                </a:solidFill>
                <a:latin typeface="+mj-lt"/>
              </a:rPr>
              <a:t>stærstu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j-lt"/>
              </a:rPr>
              <a:t>sveitarfélögin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:</a:t>
            </a:r>
            <a:br>
              <a:rPr lang="en-US" dirty="0">
                <a:solidFill>
                  <a:schemeClr val="accent2"/>
                </a:solidFill>
                <a:latin typeface="+mj-lt"/>
              </a:rPr>
            </a:br>
            <a:r>
              <a:rPr lang="en-US" dirty="0" err="1">
                <a:solidFill>
                  <a:srgbClr val="587D8A"/>
                </a:solidFill>
                <a:latin typeface="+mj-lt"/>
              </a:rPr>
              <a:t>Einungis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Kópavogur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lækkað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fasteignagjöld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að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raunvirði</a:t>
            </a:r>
            <a:endParaRPr lang="is-IS" dirty="0">
              <a:solidFill>
                <a:srgbClr val="587D8A"/>
              </a:solidFill>
              <a:latin typeface="+mj-lt"/>
            </a:endParaRPr>
          </a:p>
        </p:txBody>
      </p:sp>
      <p:sp>
        <p:nvSpPr>
          <p:cNvPr id="2054" name="Rectangle 2053">
            <a:extLst>
              <a:ext uri="{FF2B5EF4-FFF2-40B4-BE49-F238E27FC236}">
                <a16:creationId xmlns:a16="http://schemas.microsoft.com/office/drawing/2014/main" id="{CF932D71-3A67-A459-FE7B-30F272443E0A}"/>
              </a:ext>
            </a:extLst>
          </p:cNvPr>
          <p:cNvSpPr/>
          <p:nvPr/>
        </p:nvSpPr>
        <p:spPr>
          <a:xfrm>
            <a:off x="1907514" y="1738705"/>
            <a:ext cx="7926987" cy="37782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7200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/>
              <a:t>Hækkun</a:t>
            </a:r>
            <a:r>
              <a:rPr lang="en-US" sz="1600" b="1" dirty="0"/>
              <a:t> á </a:t>
            </a:r>
            <a:r>
              <a:rPr lang="en-US" sz="1600" b="1" dirty="0" err="1"/>
              <a:t>fasteignagjöldum</a:t>
            </a:r>
            <a:r>
              <a:rPr lang="en-US" sz="1600" b="1" dirty="0"/>
              <a:t> 2021-2025</a:t>
            </a:r>
          </a:p>
          <a:p>
            <a:pPr algn="ctr">
              <a:defRPr/>
            </a:pPr>
            <a:r>
              <a:rPr lang="en-US" sz="1600" dirty="0"/>
              <a:t>- </a:t>
            </a:r>
            <a:r>
              <a:rPr lang="en-US" sz="1600" dirty="0" err="1"/>
              <a:t>meðal</a:t>
            </a:r>
            <a:r>
              <a:rPr lang="en-US" sz="1600" dirty="0"/>
              <a:t> 10 </a:t>
            </a:r>
            <a:r>
              <a:rPr lang="en-US" sz="1600" dirty="0" err="1"/>
              <a:t>stærstu</a:t>
            </a:r>
            <a:r>
              <a:rPr lang="en-US" sz="1600" dirty="0"/>
              <a:t> </a:t>
            </a:r>
            <a:r>
              <a:rPr lang="en-US" sz="1600" dirty="0" err="1"/>
              <a:t>sveitarfélaga</a:t>
            </a:r>
            <a:r>
              <a:rPr lang="en-US" sz="1600" dirty="0"/>
              <a:t> í </a:t>
            </a:r>
            <a:r>
              <a:rPr lang="en-US" sz="1600" dirty="0" err="1"/>
              <a:t>ólíkum</a:t>
            </a:r>
            <a:r>
              <a:rPr lang="en-US" sz="1600" dirty="0"/>
              <a:t> </a:t>
            </a:r>
            <a:r>
              <a:rPr lang="en-US" sz="1600" dirty="0" err="1"/>
              <a:t>hverfum</a:t>
            </a:r>
            <a:endParaRPr lang="is-IS" sz="1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600" b="1" dirty="0"/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D2AEFF68-63CE-2B86-6125-F185514D4AC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0202665"/>
              </p:ext>
            </p:extLst>
          </p:nvPr>
        </p:nvGraphicFramePr>
        <p:xfrm>
          <a:off x="1335088" y="2374900"/>
          <a:ext cx="9669462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6D0F8AC-B652-8339-AEDE-A6518245BEBC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969963" y="5122863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D4D69E3-E6FF-481B-A0AD-5EDFFA394B32}" type="datetime'''''''''''0''''''''''''''''''%'''''">
              <a:rPr lang="is-IS" altLang="en-US" sz="1400" smtClean="0"/>
              <a:pPr/>
              <a:t>0%</a:t>
            </a:fld>
            <a:endParaRPr lang="is-IS" sz="14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D80E706-BE4F-7CC6-91FB-999FECAED507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863600" y="4778375"/>
            <a:ext cx="377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1BE4C6D-CD1C-4F5B-B08B-072DD572C24E}" type="datetime'''''''''''''''1''''''''0''''''''''%'''''">
              <a:rPr lang="is-IS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10%</a:t>
            </a:fld>
            <a:endParaRPr lang="is-IS" sz="1400" dirty="0"/>
          </a:p>
        </p:txBody>
      </p:sp>
      <p:sp>
        <p:nvSpPr>
          <p:cNvPr id="2301" name="Text Placeholder 2">
            <a:extLst>
              <a:ext uri="{FF2B5EF4-FFF2-40B4-BE49-F238E27FC236}">
                <a16:creationId xmlns:a16="http://schemas.microsoft.com/office/drawing/2014/main" id="{0D4B41C7-A940-B808-8628-2349B00B3A39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863600" y="4433888"/>
            <a:ext cx="377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731A062-A852-4412-9714-B91540A47EE3}" type="datetime'''''''''''''''''''''''''''''''''''2''''''''0''''''''''''%'''">
              <a:rPr lang="is-IS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20%</a:t>
            </a:fld>
            <a:endParaRPr lang="is-IS" sz="14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FD058A-D43A-A55B-3D97-2C22EA80092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863600" y="4089400"/>
            <a:ext cx="377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051FD12-0765-42C5-AE9E-DB57721B3705}" type="datetime'''''''''''''''''''''''''''''''''''''3''''''''''''''0%'">
              <a:rPr lang="is-IS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30%</a:t>
            </a:fld>
            <a:endParaRPr lang="is-IS" sz="1400" dirty="0"/>
          </a:p>
        </p:txBody>
      </p:sp>
      <p:sp>
        <p:nvSpPr>
          <p:cNvPr id="2302" name="Text Placeholder 2">
            <a:extLst>
              <a:ext uri="{FF2B5EF4-FFF2-40B4-BE49-F238E27FC236}">
                <a16:creationId xmlns:a16="http://schemas.microsoft.com/office/drawing/2014/main" id="{2D1AC535-B2E5-ED9C-B5BE-58B8AAF2AD2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63600" y="3744913"/>
            <a:ext cx="377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B98B20C-4293-4420-AC52-BFF7A0DE0E5A}" type="datetime'''''4''''''''''''''''''''''''''''''0''''''''%'''''''''''">
              <a:rPr lang="is-IS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40%</a:t>
            </a:fld>
            <a:endParaRPr lang="is-IS" sz="14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4FA81BC-A0E4-B501-9AA2-DA1A841DAFC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863600" y="3400425"/>
            <a:ext cx="377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9E40A2E-DD2F-4764-B1A2-78D5ACBB75A8}" type="datetime'''''''''''''''''''''5''''''''''''''''''''0''''%'''''''">
              <a:rPr lang="is-IS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50%</a:t>
            </a:fld>
            <a:endParaRPr lang="is-IS" sz="1400" dirty="0"/>
          </a:p>
        </p:txBody>
      </p:sp>
      <p:sp>
        <p:nvSpPr>
          <p:cNvPr id="2303" name="Text Placeholder 2">
            <a:extLst>
              <a:ext uri="{FF2B5EF4-FFF2-40B4-BE49-F238E27FC236}">
                <a16:creationId xmlns:a16="http://schemas.microsoft.com/office/drawing/2014/main" id="{F802BBE3-8B19-F92E-F11E-C17BEC25939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63600" y="3055938"/>
            <a:ext cx="377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C78562C-FEF5-4DA4-9C3D-8C0E3D8CC84F}" type="datetime'''''''''''6''''''''''''''''''0''''''''''''%'''''''''">
              <a:rPr lang="is-IS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60%</a:t>
            </a:fld>
            <a:endParaRPr lang="is-IS" sz="14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22CF2B5-6846-7CB2-161D-078B5381B9C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63600" y="2711450"/>
            <a:ext cx="377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439D1CA-E126-4402-99AA-87DA08DA3C76}" type="datetime'7''0''''''''''%'''''''''''''''''''''''''''''''">
              <a:rPr lang="is-IS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70%</a:t>
            </a:fld>
            <a:endParaRPr lang="is-IS" sz="1400" dirty="0"/>
          </a:p>
        </p:txBody>
      </p:sp>
      <p:sp>
        <p:nvSpPr>
          <p:cNvPr id="2048" name="Text Placeholder 2">
            <a:extLst>
              <a:ext uri="{FF2B5EF4-FFF2-40B4-BE49-F238E27FC236}">
                <a16:creationId xmlns:a16="http://schemas.microsoft.com/office/drawing/2014/main" id="{9BB25BBD-285E-4E00-0542-BF97FE82EB7F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863600" y="2366963"/>
            <a:ext cx="377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10404D2-FAE5-4B73-8FE1-11435D6C547A}" type="datetime'''''8''''''''0''''''''''''''''''''''''%'''''''''">
              <a:rPr lang="is-IS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80%</a:t>
            </a:fld>
            <a:endParaRPr lang="is-IS" sz="1400" dirty="0"/>
          </a:p>
        </p:txBody>
      </p:sp>
      <p:sp>
        <p:nvSpPr>
          <p:cNvPr id="2159" name="Text Placeholder 2">
            <a:extLst>
              <a:ext uri="{FF2B5EF4-FFF2-40B4-BE49-F238E27FC236}">
                <a16:creationId xmlns:a16="http://schemas.microsoft.com/office/drawing/2014/main" id="{6A911D52-0F91-3885-B734-CFE27225E879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940925" y="5264150"/>
            <a:ext cx="16510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AFC1CC1-AB5D-4742-93D4-B485F6F8C628}" type="datetime'K''óp''. ''''H''''v''''''ör''f, ''''Þin''''''''''''g'''">
              <a:rPr lang="is-IS" altLang="en-US" sz="1200" smtClean="0">
                <a:latin typeface="+mn-lt"/>
              </a:rPr>
              <a:pPr/>
              <a:t>Kóp. Hvörf, Þing</a:t>
            </a:fld>
            <a:endParaRPr lang="is-IS" sz="1200" dirty="0">
              <a:latin typeface="+mn-lt"/>
            </a:endParaRPr>
          </a:p>
        </p:txBody>
      </p:sp>
      <p:sp>
        <p:nvSpPr>
          <p:cNvPr id="2160" name="Text Placeholder 2">
            <a:extLst>
              <a:ext uri="{FF2B5EF4-FFF2-40B4-BE49-F238E27FC236}">
                <a16:creationId xmlns:a16="http://schemas.microsoft.com/office/drawing/2014/main" id="{E755F27A-5E7E-41D3-6DDB-CE427409F2D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0196513" y="5264150"/>
            <a:ext cx="1651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DB6545E-2674-4BB3-B8B2-678FF58B834B}" type="datetime'Kóp''''''. H''j''''a''l''''''l''a''r, Sm''''''''á''r''''''ar'">
              <a:rPr lang="is-IS" altLang="en-US" sz="1200" smtClean="0">
                <a:latin typeface="+mn-lt"/>
              </a:rPr>
              <a:pPr/>
              <a:t>Kóp. Hjallar, Smárar</a:t>
            </a:fld>
            <a:endParaRPr lang="is-IS" sz="1200" dirty="0">
              <a:latin typeface="+mn-lt"/>
            </a:endParaRPr>
          </a:p>
        </p:txBody>
      </p:sp>
      <p:sp>
        <p:nvSpPr>
          <p:cNvPr id="2161" name="Text Placeholder 2">
            <a:extLst>
              <a:ext uri="{FF2B5EF4-FFF2-40B4-BE49-F238E27FC236}">
                <a16:creationId xmlns:a16="http://schemas.microsoft.com/office/drawing/2014/main" id="{E10D96D6-6BFC-63BC-1BA7-89E84DA9EEF2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0453688" y="5264150"/>
            <a:ext cx="16510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0925B08-681B-41C6-9FB7-AAF0B81248CE}" type="datetime'''''''''K''''''''''''ó''''''p.'' ''Ve''''''s''''t''ur''b''ær'">
              <a:rPr lang="is-IS" altLang="en-US" sz="1200" smtClean="0">
                <a:latin typeface="+mn-lt"/>
              </a:rPr>
              <a:pPr/>
              <a:t>Kóp. Vesturbær</a:t>
            </a:fld>
            <a:endParaRPr lang="is-IS" sz="1200" dirty="0">
              <a:latin typeface="+mn-lt"/>
            </a:endParaRPr>
          </a:p>
        </p:txBody>
      </p:sp>
      <p:sp>
        <p:nvSpPr>
          <p:cNvPr id="2162" name="Text Placeholder 2">
            <a:extLst>
              <a:ext uri="{FF2B5EF4-FFF2-40B4-BE49-F238E27FC236}">
                <a16:creationId xmlns:a16="http://schemas.microsoft.com/office/drawing/2014/main" id="{35F4B9E7-079D-41B3-B239-3B9ED601F49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0710863" y="5264150"/>
            <a:ext cx="1651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6CD38A8-5A60-412F-BDD8-C54B324E62EC}" type="datetime'K''''ó''''''''''''p''. ''''''Kór''''''a''''r'''''''''''''">
              <a:rPr lang="is-IS" altLang="en-US" sz="1200" smtClean="0">
                <a:latin typeface="+mn-lt"/>
              </a:rPr>
              <a:pPr/>
              <a:t>Kóp. Kórar</a:t>
            </a:fld>
            <a:endParaRPr lang="is-IS" sz="1200" dirty="0">
              <a:latin typeface="+mn-lt"/>
            </a:endParaRPr>
          </a:p>
        </p:txBody>
      </p:sp>
      <p:sp>
        <p:nvSpPr>
          <p:cNvPr id="2066" name="TextBox 2065">
            <a:extLst>
              <a:ext uri="{FF2B5EF4-FFF2-40B4-BE49-F238E27FC236}">
                <a16:creationId xmlns:a16="http://schemas.microsoft.com/office/drawing/2014/main" id="{BC5C4862-58B1-D2D0-01D2-220857CC4E9D}"/>
              </a:ext>
            </a:extLst>
          </p:cNvPr>
          <p:cNvSpPr txBox="1"/>
          <p:nvPr/>
        </p:nvSpPr>
        <p:spPr>
          <a:xfrm>
            <a:off x="7808651" y="3047459"/>
            <a:ext cx="401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s-IS" sz="1400" b="1" dirty="0">
                <a:solidFill>
                  <a:schemeClr val="accent2"/>
                </a:solidFill>
                <a:latin typeface="IBM Plex Sans" panose="020B0503050203000203" pitchFamily="34" charset="0"/>
              </a:rPr>
              <a:t>Hækkun á vísitölu neysluverðs</a:t>
            </a:r>
          </a:p>
        </p:txBody>
      </p:sp>
      <p:cxnSp>
        <p:nvCxnSpPr>
          <p:cNvPr id="2068" name="Straight Arrow Connector 2067">
            <a:extLst>
              <a:ext uri="{FF2B5EF4-FFF2-40B4-BE49-F238E27FC236}">
                <a16:creationId xmlns:a16="http://schemas.microsoft.com/office/drawing/2014/main" id="{E5539F73-79B7-1469-B98F-5455E29DEC9C}"/>
              </a:ext>
            </a:extLst>
          </p:cNvPr>
          <p:cNvCxnSpPr/>
          <p:nvPr/>
        </p:nvCxnSpPr>
        <p:spPr>
          <a:xfrm>
            <a:off x="9424543" y="3302794"/>
            <a:ext cx="0" cy="67151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2" name="TextBox 2251">
            <a:extLst>
              <a:ext uri="{FF2B5EF4-FFF2-40B4-BE49-F238E27FC236}">
                <a16:creationId xmlns:a16="http://schemas.microsoft.com/office/drawing/2014/main" id="{7388B7DB-FB31-CF38-C150-A1BFCA6E3350}"/>
              </a:ext>
            </a:extLst>
          </p:cNvPr>
          <p:cNvSpPr txBox="1"/>
          <p:nvPr/>
        </p:nvSpPr>
        <p:spPr>
          <a:xfrm>
            <a:off x="359596" y="6483611"/>
            <a:ext cx="433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s-IS" sz="1000" dirty="0">
                <a:solidFill>
                  <a:srgbClr val="002547"/>
                </a:solidFill>
                <a:latin typeface="IBM Plex Sans" panose="020B0503050203000203" pitchFamily="34" charset="0"/>
              </a:rPr>
              <a:t>Heimild: Byggðarstofnun</a:t>
            </a:r>
          </a:p>
        </p:txBody>
      </p:sp>
    </p:spTree>
    <p:extLst>
      <p:ext uri="{BB962C8B-B14F-4D97-AF65-F5344CB8AC3E}">
        <p14:creationId xmlns:p14="http://schemas.microsoft.com/office/powerpoint/2010/main" val="139574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70EBF-C014-5337-229D-72DFF7E29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4A48563-C420-38B8-E699-3144CDAF27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0207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26" imgH="526" progId="TCLayout.ActiveDocument.1">
                  <p:embed/>
                </p:oleObj>
              </mc:Choice>
              <mc:Fallback>
                <p:oleObj name="think-cell Slide" r:id="rId16" imgW="526" imgH="5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A48563-C420-38B8-E699-3144CDAF27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555AB60-0304-1F5B-9173-A3F5EB8F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000"/>
            <a:ext cx="11252200" cy="1133474"/>
          </a:xfrm>
        </p:spPr>
        <p:txBody>
          <a:bodyPr vert="horz" lIns="0" tIns="0" rIns="0" bIns="0"/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10 </a:t>
            </a:r>
            <a:r>
              <a:rPr lang="en-US" dirty="0" err="1">
                <a:solidFill>
                  <a:schemeClr val="accent2"/>
                </a:solidFill>
                <a:latin typeface="+mj-lt"/>
              </a:rPr>
              <a:t>stærstu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j-lt"/>
              </a:rPr>
              <a:t>sveitarfélögin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:</a:t>
            </a:r>
            <a:br>
              <a:rPr lang="en-US" dirty="0">
                <a:solidFill>
                  <a:schemeClr val="accent2"/>
                </a:solidFill>
                <a:latin typeface="+mj-lt"/>
              </a:rPr>
            </a:br>
            <a:r>
              <a:rPr lang="en-US" dirty="0" err="1">
                <a:solidFill>
                  <a:srgbClr val="587D8A"/>
                </a:solidFill>
                <a:latin typeface="+mj-lt"/>
              </a:rPr>
              <a:t>Fasteignagjöld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með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þeim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lægstu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í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Kópavogi</a:t>
            </a:r>
            <a:endParaRPr lang="is-IS" dirty="0">
              <a:solidFill>
                <a:srgbClr val="587D8A"/>
              </a:solidFill>
              <a:latin typeface="+mj-lt"/>
            </a:endParaRPr>
          </a:p>
        </p:txBody>
      </p:sp>
      <p:sp>
        <p:nvSpPr>
          <p:cNvPr id="2054" name="Rectangle 2053">
            <a:extLst>
              <a:ext uri="{FF2B5EF4-FFF2-40B4-BE49-F238E27FC236}">
                <a16:creationId xmlns:a16="http://schemas.microsoft.com/office/drawing/2014/main" id="{22611061-5D58-5747-9C8A-B4CEB3C8DEBC}"/>
              </a:ext>
            </a:extLst>
          </p:cNvPr>
          <p:cNvSpPr/>
          <p:nvPr/>
        </p:nvSpPr>
        <p:spPr>
          <a:xfrm>
            <a:off x="2055213" y="1624765"/>
            <a:ext cx="7926987" cy="558882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7200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/>
              <a:t>Fasteignagjöld</a:t>
            </a:r>
            <a:r>
              <a:rPr lang="en-US" sz="1600" b="1" dirty="0"/>
              <a:t> á </a:t>
            </a:r>
            <a:r>
              <a:rPr lang="en-US" sz="1600" b="1" dirty="0" err="1"/>
              <a:t>árinu</a:t>
            </a:r>
            <a:r>
              <a:rPr lang="en-US" sz="1600" b="1" dirty="0"/>
              <a:t> 2025 (þús.kr)</a:t>
            </a:r>
          </a:p>
          <a:p>
            <a:pPr algn="ctr">
              <a:defRPr/>
            </a:pPr>
            <a:r>
              <a:rPr lang="en-US" sz="1600" dirty="0"/>
              <a:t>- </a:t>
            </a:r>
            <a:r>
              <a:rPr lang="en-US" sz="1600" dirty="0" err="1"/>
              <a:t>meðal</a:t>
            </a:r>
            <a:r>
              <a:rPr lang="en-US" sz="1600" dirty="0"/>
              <a:t> 10 </a:t>
            </a:r>
            <a:r>
              <a:rPr lang="en-US" sz="1600" dirty="0" err="1"/>
              <a:t>stærstu</a:t>
            </a:r>
            <a:r>
              <a:rPr lang="en-US" sz="1600" dirty="0"/>
              <a:t> </a:t>
            </a:r>
            <a:r>
              <a:rPr lang="en-US" sz="1600" dirty="0" err="1"/>
              <a:t>sveitarfélaga</a:t>
            </a:r>
            <a:r>
              <a:rPr lang="en-US" sz="1600" dirty="0"/>
              <a:t> í </a:t>
            </a:r>
            <a:r>
              <a:rPr lang="en-US" sz="1600" dirty="0" err="1"/>
              <a:t>ólíkum</a:t>
            </a:r>
            <a:r>
              <a:rPr lang="en-US" sz="1600" dirty="0"/>
              <a:t> </a:t>
            </a:r>
            <a:r>
              <a:rPr lang="en-US" sz="1600" dirty="0" err="1"/>
              <a:t>hverfum</a:t>
            </a:r>
            <a:endParaRPr lang="is-IS" sz="1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600" b="1" dirty="0"/>
          </a:p>
        </p:txBody>
      </p:sp>
      <p:graphicFrame>
        <p:nvGraphicFramePr>
          <p:cNvPr id="2369" name="Chart 2368">
            <a:extLst>
              <a:ext uri="{FF2B5EF4-FFF2-40B4-BE49-F238E27FC236}">
                <a16:creationId xmlns:a16="http://schemas.microsoft.com/office/drawing/2014/main" id="{8660E28B-56C2-1055-06F1-BCB152C5BDA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9889524"/>
              </p:ext>
            </p:extLst>
          </p:nvPr>
        </p:nvGraphicFramePr>
        <p:xfrm>
          <a:off x="781050" y="2155825"/>
          <a:ext cx="10288588" cy="32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cxnSp>
        <p:nvCxnSpPr>
          <p:cNvPr id="2348" name="Straight Connector 2347">
            <a:extLst>
              <a:ext uri="{FF2B5EF4-FFF2-40B4-BE49-F238E27FC236}">
                <a16:creationId xmlns:a16="http://schemas.microsoft.com/office/drawing/2014/main" id="{4869BDA2-7A0F-62F3-72E4-994A1576A98A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4121150" y="2451100"/>
            <a:ext cx="0" cy="13128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9" name="Straight Connector 2348">
            <a:extLst>
              <a:ext uri="{FF2B5EF4-FFF2-40B4-BE49-F238E27FC236}">
                <a16:creationId xmlns:a16="http://schemas.microsoft.com/office/drawing/2014/main" id="{E6C68FFA-89E5-8C94-948F-E3FA78AF95E5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4121150" y="2451100"/>
            <a:ext cx="64785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0" name="Straight Connector 2349">
            <a:extLst>
              <a:ext uri="{FF2B5EF4-FFF2-40B4-BE49-F238E27FC236}">
                <a16:creationId xmlns:a16="http://schemas.microsoft.com/office/drawing/2014/main" id="{DB38AD10-C26E-0CEB-53E3-E4C40705A70B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0599738" y="245110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14A71BDB-8A7E-2D38-5E3D-471F583794FE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 rot="10800000">
            <a:off x="11037888" y="3348038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D5E0F46-2CF9-F27D-EEEA-9AB7478B2DFF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1400176" y="3424238"/>
            <a:ext cx="958691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7E66B48-BB24-DB66-6407-37BDA361239E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519488" y="5249863"/>
            <a:ext cx="1651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3230E43-690B-4FF4-A024-5474B9A9B759}" type="datetime'Kóp''''''. ''''Hjalla''r,'''' S''''''m''á''ra''''''''''r'''">
              <a:rPr lang="is-IS" altLang="en-US" sz="1200" smtClean="0">
                <a:latin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Kóp. Hjallar, Smárar</a:t>
            </a:fld>
            <a:endParaRPr lang="is-IS" sz="1200" dirty="0">
              <a:latin typeface="+mn-lt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C3B295B-D576-E30A-C83D-F53F97A06DE9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778250" y="5249863"/>
            <a:ext cx="16510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53BA99B-3432-4327-BF36-15EA07E7F208}" type="datetime'''Kó''''''''p''.'' H''''v''''ör''''''f'''''''', Þ''''ing'">
              <a:rPr lang="is-IS" altLang="en-US" sz="1200" smtClean="0">
                <a:latin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Kóp. Hvörf, Þing</a:t>
            </a:fld>
            <a:endParaRPr lang="is-IS" sz="1200" dirty="0">
              <a:latin typeface="+mn-lt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7B561D3-581D-C012-A2FB-FF903D3A97B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037013" y="5249863"/>
            <a:ext cx="1651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412FCD9-DDE7-4B3B-9635-8ACCB4631430}" type="datetime'Kó''p''''. ''''''''''''''Kór''''''''''a''''''''''''''r'''''">
              <a:rPr lang="is-IS" altLang="en-US" sz="1200" smtClean="0">
                <a:latin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Kóp. Kórar</a:t>
            </a:fld>
            <a:endParaRPr lang="is-IS" sz="1200" dirty="0">
              <a:latin typeface="+mn-lt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49B0B58-6489-45FD-26A3-266F4426494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297363" y="5249863"/>
            <a:ext cx="16510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77BA72E-EE74-410C-BB84-73F97EC4D84F}" type="datetime'''''''''''Kó''p''''''.'''' Ves''''''''''t''''u''r''bæ''''r'">
              <a:rPr lang="is-IS" altLang="en-US" sz="1200" smtClean="0">
                <a:latin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Kóp. Vesturbær</a:t>
            </a:fld>
            <a:endParaRPr lang="is-IS" sz="1200" dirty="0">
              <a:latin typeface="+mn-lt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1217275" y="3327400"/>
            <a:ext cx="4857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is-IS" altLang="en-US" sz="1400">
                <a:effectLst/>
              </a:rPr>
              <a:t>Ø </a:t>
            </a:r>
            <a:fld id="{CCFF5F5D-91C8-4849-B659-080E2E03C064}" type="datetime'''''''''''''5''01'''''''''''''''''''''''''''''''''''''''''">
              <a:rPr lang="is-IS" altLang="en-US" sz="14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501</a:t>
            </a:fld>
            <a:endParaRPr lang="is-IS" sz="1400" dirty="0"/>
          </a:p>
        </p:txBody>
      </p:sp>
      <p:sp>
        <p:nvSpPr>
          <p:cNvPr id="2347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011988" y="2314575"/>
            <a:ext cx="696913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BFEDBFD-2E04-4B37-93BE-44EE5A37E647}" type="datetime'''''''''+8''''''3''''%'''''''''''''''''''''''">
              <a:rPr lang="is-IS" altLang="en-US" sz="1400" b="1" smtClean="0">
                <a:effectLst/>
              </a:rPr>
              <a:pPr/>
              <a:t>+83%</a:t>
            </a:fld>
            <a:endParaRPr lang="is-IS" sz="1400" b="1" dirty="0"/>
          </a:p>
        </p:txBody>
      </p:sp>
      <p:sp>
        <p:nvSpPr>
          <p:cNvPr id="2103" name="TextBox 2102">
            <a:extLst>
              <a:ext uri="{FF2B5EF4-FFF2-40B4-BE49-F238E27FC236}">
                <a16:creationId xmlns:a16="http://schemas.microsoft.com/office/drawing/2014/main" id="{C1975DDD-CFE3-E564-8B64-892FF306B7FA}"/>
              </a:ext>
            </a:extLst>
          </p:cNvPr>
          <p:cNvSpPr txBox="1"/>
          <p:nvPr/>
        </p:nvSpPr>
        <p:spPr>
          <a:xfrm>
            <a:off x="359596" y="6483611"/>
            <a:ext cx="433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s-IS" sz="1000" dirty="0">
                <a:solidFill>
                  <a:srgbClr val="002547"/>
                </a:solidFill>
                <a:latin typeface="IBM Plex Sans" panose="020B0503050203000203" pitchFamily="34" charset="0"/>
              </a:rPr>
              <a:t>Heimild: Byggðarstofnun</a:t>
            </a:r>
          </a:p>
        </p:txBody>
      </p:sp>
    </p:spTree>
    <p:extLst>
      <p:ext uri="{BB962C8B-B14F-4D97-AF65-F5344CB8AC3E}">
        <p14:creationId xmlns:p14="http://schemas.microsoft.com/office/powerpoint/2010/main" val="268569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99729-D6AD-5650-47C3-2FA6E6208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3D89026-8D98-76BD-E968-6B837A7C48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4073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D89026-8D98-76BD-E968-6B837A7C48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2839EE5-FCDA-962C-D04E-1DEAC5B1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918" y="2309374"/>
            <a:ext cx="4648200" cy="1133474"/>
          </a:xfrm>
        </p:spPr>
        <p:txBody>
          <a:bodyPr vert="horz" lIns="0" tIns="0" rIns="0" bIns="0"/>
          <a:lstStyle/>
          <a:p>
            <a:r>
              <a:rPr lang="en-US" dirty="0" err="1">
                <a:solidFill>
                  <a:srgbClr val="587D8A"/>
                </a:solidFill>
                <a:latin typeface="+mj-lt"/>
              </a:rPr>
              <a:t>Hlutverk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Jöfnunarsjóðs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í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skattastefnu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sveitarfélaga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?</a:t>
            </a:r>
            <a:endParaRPr lang="is-IS" dirty="0">
              <a:solidFill>
                <a:srgbClr val="587D8A"/>
              </a:solidFill>
              <a:latin typeface="+mj-lt"/>
            </a:endParaRP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806CDE42-AF53-22E1-9948-06CEE8B5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2644"/>
            <a:ext cx="2743200" cy="365125"/>
          </a:xfrm>
        </p:spPr>
        <p:txBody>
          <a:bodyPr/>
          <a:lstStyle/>
          <a:p>
            <a:r>
              <a:rPr lang="is-IS" dirty="0"/>
              <a:t>Síða </a:t>
            </a:r>
            <a:fld id="{65AAADDB-DF40-D945-9946-73A45980A6FE}" type="slidenum">
              <a:rPr lang="is-IS" smtClean="0"/>
              <a:t>13</a:t>
            </a:fld>
            <a:endParaRPr lang="is-IS" dirty="0"/>
          </a:p>
        </p:txBody>
      </p:sp>
      <p:pic>
        <p:nvPicPr>
          <p:cNvPr id="10" name="Content Placeholder 10" descr="A scale with a house and money on it&#10;&#10;AI-generated content may be incorrect.">
            <a:extLst>
              <a:ext uri="{FF2B5EF4-FFF2-40B4-BE49-F238E27FC236}">
                <a16:creationId xmlns:a16="http://schemas.microsoft.com/office/drawing/2014/main" id="{5D5A0923-A79C-A920-A2FD-F3DDF15C05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0"/>
            <a:ext cx="4856480" cy="7284722"/>
          </a:xfrm>
        </p:spPr>
      </p:pic>
    </p:spTree>
    <p:extLst>
      <p:ext uri="{BB962C8B-B14F-4D97-AF65-F5344CB8AC3E}">
        <p14:creationId xmlns:p14="http://schemas.microsoft.com/office/powerpoint/2010/main" val="449311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B7399-E324-AA40-D22D-BF4FFB789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2FD07D5-4194-34D5-86C2-82F5D41156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9661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04" imgH="205" progId="TCLayout.ActiveDocument.1">
                  <p:embed/>
                </p:oleObj>
              </mc:Choice>
              <mc:Fallback>
                <p:oleObj name="think-cell Slide" r:id="rId4" imgW="204" imgH="2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FD07D5-4194-34D5-86C2-82F5D41156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1AFB9DF5-F3BA-7BF2-DAF4-D8F53203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000"/>
            <a:ext cx="9836887" cy="1133474"/>
          </a:xfrm>
        </p:spPr>
        <p:txBody>
          <a:bodyPr vert="horz" lIns="0" tIns="0" rIns="0" bIns="0"/>
          <a:lstStyle/>
          <a:p>
            <a:r>
              <a:rPr lang="en-US" dirty="0" err="1">
                <a:solidFill>
                  <a:srgbClr val="587D8A"/>
                </a:solidFill>
                <a:latin typeface="+mj-lt"/>
              </a:rPr>
              <a:t>Skakkir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hvatar</a:t>
            </a:r>
            <a:endParaRPr lang="is-IS" dirty="0">
              <a:solidFill>
                <a:srgbClr val="587D8A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38081D-A7B7-8104-489A-4F651B067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3353" y="1565474"/>
            <a:ext cx="7106580" cy="484861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5F3415A-433A-8C3E-55BF-1CE0A4FE7859}"/>
              </a:ext>
            </a:extLst>
          </p:cNvPr>
          <p:cNvSpPr/>
          <p:nvPr/>
        </p:nvSpPr>
        <p:spPr>
          <a:xfrm>
            <a:off x="2349910" y="4159045"/>
            <a:ext cx="3529780" cy="2949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0314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0090A-4C38-0E06-892A-17392C400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54F6E49-5B0B-E73C-9B72-FC80FD3A84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5088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04" imgH="205" progId="TCLayout.ActiveDocument.1">
                  <p:embed/>
                </p:oleObj>
              </mc:Choice>
              <mc:Fallback>
                <p:oleObj name="think-cell Slide" r:id="rId4" imgW="204" imgH="2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54F6E49-5B0B-E73C-9B72-FC80FD3A84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9DC06F64-893B-BF02-CD2F-8256840D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000"/>
            <a:ext cx="9836887" cy="1133474"/>
          </a:xfrm>
        </p:spPr>
        <p:txBody>
          <a:bodyPr vert="horz" lIns="0" tIns="0" rIns="0" bIns="0"/>
          <a:lstStyle/>
          <a:p>
            <a:r>
              <a:rPr lang="en-US" dirty="0" err="1">
                <a:solidFill>
                  <a:srgbClr val="587D8A"/>
                </a:solidFill>
                <a:latin typeface="+mj-lt"/>
              </a:rPr>
              <a:t>Verður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sveitarfélögum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einnig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refsað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fyrir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að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fullnýta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ekki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útsvarið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?</a:t>
            </a:r>
            <a:endParaRPr lang="is-IS" dirty="0">
              <a:solidFill>
                <a:srgbClr val="587D8A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0670C-A319-3A2F-E0A7-80D28C203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500887"/>
            <a:ext cx="2178590" cy="1637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A0F0D0-1DED-6123-0013-BBFB78E0D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5807" y="2719948"/>
            <a:ext cx="7873591" cy="11334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34075-326E-5C32-A42B-950E473CB4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5807" y="4138052"/>
            <a:ext cx="8014266" cy="18455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EA65B6B-5CFE-644E-EE49-817557434650}"/>
              </a:ext>
            </a:extLst>
          </p:cNvPr>
          <p:cNvSpPr txBox="1"/>
          <p:nvPr/>
        </p:nvSpPr>
        <p:spPr>
          <a:xfrm>
            <a:off x="4292867" y="1989241"/>
            <a:ext cx="6044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b="1" dirty="0">
                <a:solidFill>
                  <a:srgbClr val="587D8A"/>
                </a:solidFill>
                <a:latin typeface="IBM Plex Sans" panose="020B0503050203000203" pitchFamily="34" charset="0"/>
              </a:rPr>
              <a:t>Klippt úr lagafrumvarpi um Jöfnunarsjóð sveitarfélaga</a:t>
            </a:r>
          </a:p>
        </p:txBody>
      </p:sp>
    </p:spTree>
    <p:extLst>
      <p:ext uri="{BB962C8B-B14F-4D97-AF65-F5344CB8AC3E}">
        <p14:creationId xmlns:p14="http://schemas.microsoft.com/office/powerpoint/2010/main" val="609510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6D1CC-7A7B-2E99-1769-8EC17D16D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16529C3-3B05-1682-7B9C-10B2914C45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6366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6529C3-3B05-1682-7B9C-10B2914C45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" name="Title 292">
            <a:extLst>
              <a:ext uri="{FF2B5EF4-FFF2-40B4-BE49-F238E27FC236}">
                <a16:creationId xmlns:a16="http://schemas.microsoft.com/office/drawing/2014/main" id="{20661E24-56AD-81AB-27E2-299514711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s-IS" dirty="0">
                <a:solidFill>
                  <a:srgbClr val="587D8A"/>
                </a:solidFill>
                <a:latin typeface="+mj-lt"/>
              </a:rPr>
              <a:t>Úr vasa heimila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F36DF3-DAAD-6731-5160-248D096280E6}"/>
              </a:ext>
            </a:extLst>
          </p:cNvPr>
          <p:cNvSpPr txBox="1"/>
          <p:nvPr/>
        </p:nvSpPr>
        <p:spPr>
          <a:xfrm>
            <a:off x="960815" y="1397674"/>
            <a:ext cx="71147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is-IS" sz="1600" dirty="0">
                <a:solidFill>
                  <a:srgbClr val="587D8A"/>
                </a:solidFill>
                <a:latin typeface="+mj-lt"/>
                <a:cs typeface="Segoe UI Historic" panose="020B0502040204020203" pitchFamily="34" charset="0"/>
              </a:rPr>
              <a:t>Eitt stærsta hags­muna­mál heim­ila er að til sé hús­næði sem mæt­ir þeirra þörfum </a:t>
            </a:r>
          </a:p>
          <a:p>
            <a:pPr marL="285750" indent="-285750" algn="l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is-IS" sz="1600" dirty="0">
                <a:solidFill>
                  <a:srgbClr val="587D8A"/>
                </a:solidFill>
                <a:latin typeface="+mj-lt"/>
                <a:cs typeface="Segoe UI Historic" panose="020B0502040204020203" pitchFamily="34" charset="0"/>
              </a:rPr>
              <a:t>Sá fram­boðsskort­ur sem ríkt hef­ur á höfuðborg­ar­svæðinu kem­ur fram í hækk­andi hús­næðis­verði, auk­inni verðbólgu og hærri vöxt­um </a:t>
            </a:r>
            <a:br>
              <a:rPr lang="is-IS" sz="1600" dirty="0">
                <a:solidFill>
                  <a:srgbClr val="587D8A"/>
                </a:solidFill>
                <a:latin typeface="+mj-lt"/>
                <a:cs typeface="Segoe UI Historic" panose="020B0502040204020203" pitchFamily="34" charset="0"/>
              </a:rPr>
            </a:br>
            <a:r>
              <a:rPr lang="is-IS" sz="1600" dirty="0">
                <a:solidFill>
                  <a:srgbClr val="587D8A"/>
                </a:solidFill>
                <a:latin typeface="+mj-lt"/>
                <a:cs typeface="Segoe UI Historic" panose="020B0502040204020203" pitchFamily="34" charset="0"/>
              </a:rPr>
              <a:t>– allt á kostnað heim­ilanna</a:t>
            </a:r>
          </a:p>
          <a:p>
            <a:pPr marL="285750" indent="-285750" algn="l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is-IS" sz="1600" dirty="0">
                <a:solidFill>
                  <a:srgbClr val="587D8A"/>
                </a:solidFill>
                <a:latin typeface="+mj-lt"/>
                <a:cs typeface="Segoe UI Historic" panose="020B0502040204020203" pitchFamily="34" charset="0"/>
              </a:rPr>
              <a:t>Hækk­andi hús­næðis­verð fel­ur alla jafna einnig í sér hærri fast­eigna­gjöld</a:t>
            </a:r>
          </a:p>
          <a:p>
            <a:pPr marL="285750" indent="-285750" algn="l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is-IS" sz="1600" dirty="0">
                <a:solidFill>
                  <a:srgbClr val="587D8A"/>
                </a:solidFill>
                <a:latin typeface="+mj-lt"/>
                <a:cs typeface="Segoe UI Historic" panose="020B0502040204020203" pitchFamily="34" charset="0"/>
              </a:rPr>
              <a:t>Með ein­föld­um hætti má segja að mörg sveit­ar­fé­lög hafi í gegn­um hækk­andi hús­næðis­verð fengið nokkuð frítt spil í skatta­hækk­un­um á liðnum árum</a:t>
            </a:r>
          </a:p>
          <a:p>
            <a:pPr marL="285750" indent="-285750" algn="l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is-IS" sz="1600" dirty="0">
                <a:solidFill>
                  <a:srgbClr val="587D8A"/>
                </a:solidFill>
                <a:latin typeface="+mj-lt"/>
                <a:cs typeface="Segoe UI Historic" panose="020B0502040204020203" pitchFamily="34" charset="0"/>
              </a:rPr>
              <a:t>Fast­eigna­gjöld hafa hækkað sam­hliða hækk­andi fast­eigna­verði og fært mörg­um sveit­ar­fé­lög­um um­tals­verðar tekj­ur</a:t>
            </a:r>
          </a:p>
          <a:p>
            <a:pPr marL="285750" indent="-285750" algn="l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is-IS" sz="1600" dirty="0">
                <a:solidFill>
                  <a:srgbClr val="587D8A"/>
                </a:solidFill>
                <a:latin typeface="+mj-lt"/>
                <a:cs typeface="Segoe UI Historic" panose="020B0502040204020203" pitchFamily="34" charset="0"/>
              </a:rPr>
              <a:t>Kópavogsbær hefur eitt fárra sveitarfélaga lækka fasteignagjöld að raunvirði á undanförnum árum </a:t>
            </a:r>
          </a:p>
          <a:p>
            <a:pPr marL="285750" indent="-285750" algn="l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is-IS" sz="1600" dirty="0">
                <a:solidFill>
                  <a:srgbClr val="587D8A"/>
                </a:solidFill>
                <a:latin typeface="+mj-lt"/>
                <a:cs typeface="Segoe UI Historic" panose="020B0502040204020203" pitchFamily="34" charset="0"/>
              </a:rPr>
              <a:t>Mikilvægt er að regluverk Jöfnunarsjóðs skapi rétta hvata –  í stað þess að refsa sveitarfélögum fyrir að fullnýta ekki skattstofna sína</a:t>
            </a:r>
          </a:p>
        </p:txBody>
      </p:sp>
      <p:pic>
        <p:nvPicPr>
          <p:cNvPr id="7" name="Graphic 6" descr="House with solid fill">
            <a:extLst>
              <a:ext uri="{FF2B5EF4-FFF2-40B4-BE49-F238E27FC236}">
                <a16:creationId xmlns:a16="http://schemas.microsoft.com/office/drawing/2014/main" id="{239D599D-842A-9EF7-FFCA-CD335F2052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9435" y="2297129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44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D8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B0D156-F819-70DB-F7BF-21C7407D2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66BDB60-B1E2-E13B-CB3A-7DEE4AA92C9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38535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66BDB60-B1E2-E13B-CB3A-7DEE4AA92C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83794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9391D-4142-46A4-9B65-92B6915F3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5874007-83FD-7EF0-1F53-E4A4C973B0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53013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526" imgH="526" progId="TCLayout.ActiveDocument.1">
                  <p:embed/>
                </p:oleObj>
              </mc:Choice>
              <mc:Fallback>
                <p:oleObj name="think-cell Slide" r:id="rId19" imgW="526" imgH="5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874007-83FD-7EF0-1F53-E4A4C973B0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F4CBD3B-81E4-E772-9B74-F55D5033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000"/>
            <a:ext cx="9474838" cy="1133474"/>
          </a:xfrm>
        </p:spPr>
        <p:txBody>
          <a:bodyPr vert="horz" lIns="0" tIns="0" rIns="0" bIns="0"/>
          <a:lstStyle/>
          <a:p>
            <a:r>
              <a:rPr lang="en-US" dirty="0" err="1">
                <a:solidFill>
                  <a:srgbClr val="587D8A"/>
                </a:solidFill>
                <a:latin typeface="+mj-lt"/>
              </a:rPr>
              <a:t>Fjölbreytt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starfsemi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Kópavogsbæjar</a:t>
            </a:r>
            <a:endParaRPr lang="is-IS" dirty="0">
              <a:solidFill>
                <a:srgbClr val="587D8A"/>
              </a:solidFill>
              <a:latin typeface="+mj-lt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251166D-F28E-7B72-1550-4E5625FA538F}"/>
              </a:ext>
            </a:extLst>
          </p:cNvPr>
          <p:cNvCxnSpPr>
            <a:cxnSpLocks/>
          </p:cNvCxnSpPr>
          <p:nvPr/>
        </p:nvCxnSpPr>
        <p:spPr>
          <a:xfrm>
            <a:off x="5211695" y="1938270"/>
            <a:ext cx="0" cy="3628499"/>
          </a:xfrm>
          <a:prstGeom prst="line">
            <a:avLst/>
          </a:prstGeom>
          <a:ln>
            <a:solidFill>
              <a:srgbClr val="BEDCC9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2">
            <a:extLst>
              <a:ext uri="{FF2B5EF4-FFF2-40B4-BE49-F238E27FC236}">
                <a16:creationId xmlns:a16="http://schemas.microsoft.com/office/drawing/2014/main" id="{00ECE762-1A9B-26B0-4D0A-30C95D60E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842" y="261660"/>
            <a:ext cx="657095" cy="9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4F01F4-13E7-B1D5-5EEB-80AED1C94DF8}"/>
              </a:ext>
            </a:extLst>
          </p:cNvPr>
          <p:cNvCxnSpPr>
            <a:cxnSpLocks/>
          </p:cNvCxnSpPr>
          <p:nvPr/>
        </p:nvCxnSpPr>
        <p:spPr>
          <a:xfrm flipH="1">
            <a:off x="7783925" y="4081010"/>
            <a:ext cx="241699" cy="2495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CF688A-2133-8534-11D5-30CD61826D8F}"/>
              </a:ext>
            </a:extLst>
          </p:cNvPr>
          <p:cNvCxnSpPr>
            <a:cxnSpLocks/>
          </p:cNvCxnSpPr>
          <p:nvPr/>
        </p:nvCxnSpPr>
        <p:spPr>
          <a:xfrm flipH="1" flipV="1">
            <a:off x="7519420" y="3183310"/>
            <a:ext cx="638959" cy="57720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F8BC0A-469B-45D6-B3F7-FA5F98C69CAA}"/>
              </a:ext>
            </a:extLst>
          </p:cNvPr>
          <p:cNvCxnSpPr>
            <a:cxnSpLocks/>
          </p:cNvCxnSpPr>
          <p:nvPr/>
        </p:nvCxnSpPr>
        <p:spPr>
          <a:xfrm flipV="1">
            <a:off x="8762657" y="3215115"/>
            <a:ext cx="545806" cy="602014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A95C01-EC09-0B6D-F0BE-F6C2EEED5BE7}"/>
              </a:ext>
            </a:extLst>
          </p:cNvPr>
          <p:cNvCxnSpPr>
            <a:cxnSpLocks/>
          </p:cNvCxnSpPr>
          <p:nvPr/>
        </p:nvCxnSpPr>
        <p:spPr>
          <a:xfrm>
            <a:off x="8932134" y="4081010"/>
            <a:ext cx="883225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0ED213-7399-39C3-C4F7-C88D1571416D}"/>
              </a:ext>
            </a:extLst>
          </p:cNvPr>
          <p:cNvCxnSpPr>
            <a:cxnSpLocks/>
          </p:cNvCxnSpPr>
          <p:nvPr/>
        </p:nvCxnSpPr>
        <p:spPr>
          <a:xfrm>
            <a:off x="8799379" y="4401510"/>
            <a:ext cx="612451" cy="618551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E344BD-A7C7-9209-B861-46D18A9D7994}"/>
              </a:ext>
            </a:extLst>
          </p:cNvPr>
          <p:cNvCxnSpPr>
            <a:cxnSpLocks/>
          </p:cNvCxnSpPr>
          <p:nvPr/>
        </p:nvCxnSpPr>
        <p:spPr>
          <a:xfrm flipH="1">
            <a:off x="7598933" y="4401510"/>
            <a:ext cx="559446" cy="67421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10F906E-92B6-7486-45ED-DE22A0B7460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51759" y="3662382"/>
            <a:ext cx="850726" cy="85072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347E799-2173-F65F-E806-4AFF1B9B89D0}"/>
              </a:ext>
            </a:extLst>
          </p:cNvPr>
          <p:cNvGrpSpPr/>
          <p:nvPr/>
        </p:nvGrpSpPr>
        <p:grpSpPr>
          <a:xfrm>
            <a:off x="8949437" y="2535279"/>
            <a:ext cx="2307098" cy="687788"/>
            <a:chOff x="-6028307" y="6858001"/>
            <a:chExt cx="2307098" cy="6877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7E2952-F455-B705-666C-53827A264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-6028307" y="6954690"/>
              <a:ext cx="399232" cy="39923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DBC10F-416E-D171-44E3-41938C34EBE6}"/>
                </a:ext>
              </a:extLst>
            </p:cNvPr>
            <p:cNvSpPr/>
            <p:nvPr/>
          </p:nvSpPr>
          <p:spPr>
            <a:xfrm>
              <a:off x="-5720041" y="6858001"/>
              <a:ext cx="1998832" cy="68778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r>
                <a:rPr lang="en-US" b="1" dirty="0">
                  <a:solidFill>
                    <a:schemeClr val="tx1"/>
                  </a:solidFill>
                  <a:latin typeface="Lato ExtraBold" panose="020F0502020204030203" pitchFamily="34" charset="0"/>
                  <a:ea typeface="Lato ExtraBold" panose="020F0502020204030203" pitchFamily="34" charset="0"/>
                  <a:cs typeface="Lato ExtraBold" panose="020F0502020204030203" pitchFamily="34" charset="0"/>
                </a:rPr>
                <a:t>10 </a:t>
              </a:r>
              <a:r>
                <a:rPr lang="en-US" b="1" dirty="0" err="1">
                  <a:solidFill>
                    <a:schemeClr val="tx1"/>
                  </a:solidFill>
                  <a:latin typeface="Lato ExtraBold" panose="020F0502020204030203" pitchFamily="34" charset="0"/>
                  <a:ea typeface="Lato ExtraBold" panose="020F0502020204030203" pitchFamily="34" charset="0"/>
                  <a:cs typeface="Lato ExtraBold" panose="020F0502020204030203" pitchFamily="34" charset="0"/>
                </a:rPr>
                <a:t>grunnskólar</a:t>
              </a:r>
              <a:endParaRPr lang="is-IS" b="1" dirty="0">
                <a:solidFill>
                  <a:schemeClr val="tx1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A71ED2-B8E2-6CAA-40A4-3A9C2ABDBA94}"/>
              </a:ext>
            </a:extLst>
          </p:cNvPr>
          <p:cNvGrpSpPr/>
          <p:nvPr/>
        </p:nvGrpSpPr>
        <p:grpSpPr>
          <a:xfrm>
            <a:off x="6524289" y="2593066"/>
            <a:ext cx="1973142" cy="590244"/>
            <a:chOff x="-6004453" y="6915788"/>
            <a:chExt cx="1973142" cy="59024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60AB252-D5E5-053B-E90D-20675168A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rcRect/>
            <a:stretch/>
          </p:blipFill>
          <p:spPr>
            <a:xfrm>
              <a:off x="-6004453" y="7011294"/>
              <a:ext cx="399232" cy="399232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07A88CF-AABE-A83B-42EB-9750A565991E}"/>
                </a:ext>
              </a:extLst>
            </p:cNvPr>
            <p:cNvSpPr/>
            <p:nvPr/>
          </p:nvSpPr>
          <p:spPr>
            <a:xfrm>
              <a:off x="-5720042" y="6915788"/>
              <a:ext cx="1688731" cy="59024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r>
                <a:rPr lang="en-US" b="1" dirty="0">
                  <a:solidFill>
                    <a:schemeClr val="tx1"/>
                  </a:solidFill>
                  <a:latin typeface="Lato ExtraBold" panose="020F0502020204030203" pitchFamily="34" charset="0"/>
                  <a:ea typeface="Lato ExtraBold" panose="020F0502020204030203" pitchFamily="34" charset="0"/>
                  <a:cs typeface="Lato ExtraBold" panose="020F0502020204030203" pitchFamily="34" charset="0"/>
                </a:rPr>
                <a:t>22 </a:t>
              </a:r>
              <a:r>
                <a:rPr lang="en-US" b="1" dirty="0" err="1">
                  <a:solidFill>
                    <a:schemeClr val="tx1"/>
                  </a:solidFill>
                  <a:latin typeface="Lato ExtraBold" panose="020F0502020204030203" pitchFamily="34" charset="0"/>
                  <a:ea typeface="Lato ExtraBold" panose="020F0502020204030203" pitchFamily="34" charset="0"/>
                  <a:cs typeface="Lato ExtraBold" panose="020F0502020204030203" pitchFamily="34" charset="0"/>
                </a:rPr>
                <a:t>leikskólar</a:t>
              </a:r>
              <a:endParaRPr lang="is-IS" b="1" dirty="0">
                <a:solidFill>
                  <a:schemeClr val="tx1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69280C4-6D67-0AAB-E330-C1EAAB96212F}"/>
              </a:ext>
            </a:extLst>
          </p:cNvPr>
          <p:cNvSpPr/>
          <p:nvPr/>
        </p:nvSpPr>
        <p:spPr>
          <a:xfrm>
            <a:off x="6792798" y="4912719"/>
            <a:ext cx="2062442" cy="5844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2.700 </a:t>
            </a:r>
            <a:r>
              <a:rPr lang="en-US" b="1" dirty="0" err="1">
                <a:solidFill>
                  <a:schemeClr val="tx1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stöðugildi</a:t>
            </a:r>
            <a:endParaRPr lang="is-IS" b="1" dirty="0">
              <a:solidFill>
                <a:schemeClr val="tx1"/>
              </a:solidFill>
              <a:latin typeface="Lato ExtraBold" panose="020F0502020204030203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DC6F67-9366-655A-2DF7-5D7A1A99F82C}"/>
              </a:ext>
            </a:extLst>
          </p:cNvPr>
          <p:cNvSpPr/>
          <p:nvPr/>
        </p:nvSpPr>
        <p:spPr>
          <a:xfrm>
            <a:off x="9389948" y="4912719"/>
            <a:ext cx="2062442" cy="5844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3 </a:t>
            </a:r>
            <a:r>
              <a:rPr lang="en-US" b="1" dirty="0" err="1">
                <a:solidFill>
                  <a:schemeClr val="tx1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sundlaugar</a:t>
            </a:r>
            <a:endParaRPr lang="is-IS" b="1" dirty="0">
              <a:solidFill>
                <a:schemeClr val="tx1"/>
              </a:solidFill>
              <a:latin typeface="Lato ExtraBold" panose="020F0502020204030203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D61DA2F-B5B8-EEDC-F966-D2002A4DBD12}"/>
              </a:ext>
            </a:extLst>
          </p:cNvPr>
          <p:cNvGrpSpPr/>
          <p:nvPr/>
        </p:nvGrpSpPr>
        <p:grpSpPr>
          <a:xfrm>
            <a:off x="9811549" y="3739239"/>
            <a:ext cx="2305051" cy="584421"/>
            <a:chOff x="6290310" y="5397832"/>
            <a:chExt cx="2305051" cy="58442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6E336D0-ECEB-CD84-A36D-FB68B48B4E86}"/>
                </a:ext>
              </a:extLst>
            </p:cNvPr>
            <p:cNvSpPr/>
            <p:nvPr/>
          </p:nvSpPr>
          <p:spPr>
            <a:xfrm>
              <a:off x="6532919" y="5397832"/>
              <a:ext cx="2062442" cy="58442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r>
                <a:rPr lang="en-US" b="1" dirty="0">
                  <a:solidFill>
                    <a:schemeClr val="tx1"/>
                  </a:solidFill>
                  <a:latin typeface="Lato ExtraBold" panose="020F0502020204030203" pitchFamily="34" charset="0"/>
                  <a:ea typeface="Lato ExtraBold" panose="020F0502020204030203" pitchFamily="34" charset="0"/>
                  <a:cs typeface="Lato ExtraBold" panose="020F0502020204030203" pitchFamily="34" charset="0"/>
                </a:rPr>
                <a:t>35.000 </a:t>
              </a:r>
              <a:r>
                <a:rPr lang="en-US" b="1" dirty="0" err="1">
                  <a:solidFill>
                    <a:schemeClr val="tx1"/>
                  </a:solidFill>
                  <a:latin typeface="Lato ExtraBold" panose="020F0502020204030203" pitchFamily="34" charset="0"/>
                  <a:ea typeface="Lato ExtraBold" panose="020F0502020204030203" pitchFamily="34" charset="0"/>
                  <a:cs typeface="Lato ExtraBold" panose="020F0502020204030203" pitchFamily="34" charset="0"/>
                </a:rPr>
                <a:t>blóm</a:t>
              </a:r>
              <a:endParaRPr lang="is-IS" b="1" dirty="0">
                <a:solidFill>
                  <a:schemeClr val="tx1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D0A7DC0-1C24-2DDF-E7B7-302FEF5E4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290310" y="5523230"/>
              <a:ext cx="349250" cy="349250"/>
            </a:xfrm>
            <a:prstGeom prst="rect">
              <a:avLst/>
            </a:prstGeom>
          </p:spPr>
        </p:pic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5711EFA8-DE9C-125B-3F6A-D9C76D9E8F4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080029" y="5021607"/>
            <a:ext cx="361950" cy="36195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6CDE44C-EC3A-4050-6BF2-A600B8A7E070}"/>
              </a:ext>
            </a:extLst>
          </p:cNvPr>
          <p:cNvSpPr/>
          <p:nvPr/>
        </p:nvSpPr>
        <p:spPr>
          <a:xfrm>
            <a:off x="6176210" y="3967507"/>
            <a:ext cx="2062441" cy="317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700 </a:t>
            </a:r>
            <a:r>
              <a:rPr lang="en-US" b="1" dirty="0" err="1">
                <a:solidFill>
                  <a:schemeClr val="tx1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fasteignir</a:t>
            </a:r>
            <a:endParaRPr lang="is-IS" b="1" dirty="0">
              <a:solidFill>
                <a:schemeClr val="tx1"/>
              </a:solidFill>
              <a:latin typeface="Lato ExtraBold" panose="020F0502020204030203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D449F09-1249-D9C4-8D80-8513DB773C6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486555" y="3813241"/>
            <a:ext cx="490909" cy="4909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FB9D1A-4DA1-1954-1772-B443C20D905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151798" y="4991806"/>
            <a:ext cx="490909" cy="49090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1BB13D-62FC-73F4-D5E6-92C7C58E5025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2016125" y="2517775"/>
            <a:ext cx="0" cy="272256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9" name="Chart 108">
            <a:extLst>
              <a:ext uri="{FF2B5EF4-FFF2-40B4-BE49-F238E27FC236}">
                <a16:creationId xmlns:a16="http://schemas.microsoft.com/office/drawing/2014/main" id="{36238453-BBBB-11AF-8EE2-943BC277AA27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7091703"/>
              </p:ext>
            </p:extLst>
          </p:nvPr>
        </p:nvGraphicFramePr>
        <p:xfrm>
          <a:off x="1933575" y="2170113"/>
          <a:ext cx="2744788" cy="341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88D7AE8-F392-1C37-B9D6-CD717AD2C91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957388" y="5327650"/>
            <a:ext cx="1174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719BBB4-80D6-4FCE-9FCF-7183D8CDD036}" type="datetime'''''''''''''''0'''''''''''''''''''''''''''''''''">
              <a:rPr lang="is-IS" altLang="en-US" smtClean="0">
                <a:latin typeface="+mn-lt"/>
              </a:rPr>
              <a:pPr/>
              <a:t>0</a:t>
            </a:fld>
            <a:endParaRPr lang="is-IS">
              <a:latin typeface="+mn-lt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62DAB33-8B18-08FD-FD26-016BCEB9A8AB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633663" y="5327650"/>
            <a:ext cx="352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4478327-7B1F-40CA-9545-EAAF8FC036C8}" type="datetime'''''''''''''''''''2''''''''0''''''''''''''''''''''0'''">
              <a:rPr lang="is-IS" altLang="en-US" smtClean="0">
                <a:latin typeface="+mn-lt"/>
              </a:rPr>
              <a:pPr/>
              <a:t>200</a:t>
            </a:fld>
            <a:endParaRPr lang="is-IS">
              <a:latin typeface="+mn-lt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05A3399-4975-D324-3E78-2A18AFBDD7D6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427413" y="5327650"/>
            <a:ext cx="352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B2BD8AA-D4AB-4F1C-9103-315E2A064F28}" type="datetime'''''''''''40''''''''''''''''''''''''''''''''''''''''''0'''">
              <a:rPr lang="is-IS" altLang="en-US" smtClean="0">
                <a:latin typeface="+mn-lt"/>
              </a:rPr>
              <a:pPr/>
              <a:t>400</a:t>
            </a:fld>
            <a:endParaRPr lang="is-IS">
              <a:latin typeface="+mn-lt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6D46A0F-97BF-0856-15FA-5C518D0E01CF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221163" y="5327650"/>
            <a:ext cx="352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A5C6303-8EFC-4F2A-BC78-B7C6C0A6A7EE}" type="datetime'''''''''''6''''''''0''''''''''''''''''''''0'''''''''''''''''">
              <a:rPr lang="is-IS" altLang="en-US" smtClean="0">
                <a:latin typeface="+mn-lt"/>
              </a:rPr>
              <a:pPr/>
              <a:t>600</a:t>
            </a:fld>
            <a:endParaRPr lang="is-IS">
              <a:latin typeface="+mn-lt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6F66D4D-F2F1-7CD1-8006-B2BAAB3F5C97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H="1">
            <a:off x="2068513" y="4559300"/>
            <a:ext cx="762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C83323D-3612-9D21-7734-B61B80535220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H="1">
            <a:off x="2054225" y="5013325"/>
            <a:ext cx="635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C2479FF2-E848-618D-342F-9EA1C1D94A66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73075" y="2635250"/>
            <a:ext cx="7937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is-IS" altLang="en-US" dirty="0">
                <a:effectLst/>
                <a:latin typeface="+mn-lt"/>
              </a:rPr>
              <a:t>Skólamál</a:t>
            </a:r>
            <a:endParaRPr lang="is-IS" dirty="0">
              <a:latin typeface="+mn-lt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AEFCFA2C-0436-F85A-FF92-EB9591BB8161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73075" y="3089275"/>
            <a:ext cx="11541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53CA97C-09E3-4BC2-A047-CE6FCDA2B3DB}" type="datetime'''''Ve''l''''''''''f''''e''r''''''''ða''''r''''mál'">
              <a:rPr lang="is-IS" altLang="en-US" smtClean="0">
                <a:latin typeface="+mn-lt"/>
              </a:rPr>
              <a:pPr/>
              <a:t>Velferðarmál</a:t>
            </a:fld>
            <a:endParaRPr lang="is-IS">
              <a:latin typeface="+mn-lt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BE07B2AA-D45B-1BEF-A107-DE71616BE1CA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73075" y="3543300"/>
            <a:ext cx="9255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7237F99-60E6-4CCD-A00E-37D779AA1415}" type="datetime'Í''''''þr''''''''''ó''t''t''am''á''''l'''''''''''''">
              <a:rPr lang="is-IS" altLang="en-US" smtClean="0">
                <a:latin typeface="+mn-lt"/>
              </a:rPr>
              <a:pPr/>
              <a:t>Íþróttamál</a:t>
            </a:fld>
            <a:endParaRPr lang="is-IS">
              <a:latin typeface="+mn-lt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1E173E69-55EF-16AC-F5D3-6037408C4F90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73075" y="3995738"/>
            <a:ext cx="12477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9309A51-9809-484F-9F49-1B536C5C503E}" type="datetime'S''''a''''''''''''m''g''ö''n''''g''''''u''má''''''''l'''">
              <a:rPr lang="is-IS" altLang="en-US" smtClean="0">
                <a:latin typeface="+mn-lt"/>
              </a:rPr>
              <a:pPr/>
              <a:t>Samgöngumál</a:t>
            </a:fld>
            <a:endParaRPr lang="is-IS">
              <a:latin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DCD05F8-B5DF-E14D-E60D-90905407BD90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73075" y="4340225"/>
            <a:ext cx="13271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is-IS" altLang="en-US" dirty="0">
                <a:effectLst/>
                <a:latin typeface="+mn-lt"/>
              </a:rPr>
              <a:t>Umhverfis- og </a:t>
            </a:r>
            <a:br>
              <a:rPr lang="is-IS" altLang="en-US" dirty="0">
                <a:effectLst/>
                <a:latin typeface="+mn-lt"/>
              </a:rPr>
            </a:br>
            <a:r>
              <a:rPr lang="is-IS" altLang="en-US" dirty="0">
                <a:effectLst/>
                <a:latin typeface="+mn-lt"/>
              </a:rPr>
              <a:t>skipulagsmál</a:t>
            </a:r>
            <a:endParaRPr lang="is-IS" dirty="0">
              <a:latin typeface="+mn-lt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AC3043C0-27B9-83E1-3FE1-C85F2949DF3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73075" y="4903788"/>
            <a:ext cx="1282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49D8F76-4BE8-490E-B805-F9E48D98C2CD}" type="datetime'''Me''nn''i''ng''''''''''''''''''a''r''''m''''á''''''''l'">
              <a:rPr lang="is-IS" altLang="en-US" smtClean="0">
                <a:latin typeface="+mn-lt"/>
              </a:rPr>
              <a:pPr/>
              <a:t>Menningarmál</a:t>
            </a:fld>
            <a:endParaRPr lang="is-IS">
              <a:latin typeface="+mn-lt"/>
            </a:endParaRP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955800" y="3995739"/>
            <a:ext cx="292100" cy="219075"/>
          </a:xfrm>
          <a:prstGeom prst="rect">
            <a:avLst/>
          </a:prstGeom>
          <a:solidFill>
            <a:srgbClr val="587D8A"/>
          </a:solidFill>
          <a:ln>
            <a:noFill/>
          </a:ln>
          <a:effectLst/>
        </p:spPr>
        <p:txBody>
          <a:bodyPr vert="horz" wrap="none" lIns="28575" tIns="0" rIns="2857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AE462EF-0B9A-4BE2-A8A1-A0F07ED94F14}" type="datetime'''''4''''''''''''3'''''''''''''''">
              <a:rPr lang="is-IS" altLang="en-US" smtClean="0">
                <a:solidFill>
                  <a:schemeClr val="bg1"/>
                </a:solidFill>
                <a:effectLst/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</a:t>
            </a:fld>
            <a:endParaRPr lang="is-I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354FF24-67E7-180F-28D4-30E6B3DCC77A}"/>
              </a:ext>
            </a:extLst>
          </p:cNvPr>
          <p:cNvSpPr/>
          <p:nvPr/>
        </p:nvSpPr>
        <p:spPr>
          <a:xfrm>
            <a:off x="1962943" y="1926491"/>
            <a:ext cx="3281363" cy="338138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72000" tIns="0" r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/>
              <a:t>Útgjöld</a:t>
            </a:r>
            <a:r>
              <a:rPr lang="en-US" sz="1600" b="1" dirty="0"/>
              <a:t> á </a:t>
            </a:r>
            <a:r>
              <a:rPr lang="en-US" sz="1600" b="1" dirty="0" err="1"/>
              <a:t>íbúa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þús</a:t>
            </a:r>
            <a:r>
              <a:rPr lang="en-US" sz="1600" dirty="0"/>
              <a:t>. kr.)</a:t>
            </a:r>
            <a:endParaRPr lang="is-IS" sz="16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9BCD3D4-DDEC-45FF-4E8F-F6A16EBBE908}"/>
              </a:ext>
            </a:extLst>
          </p:cNvPr>
          <p:cNvSpPr/>
          <p:nvPr/>
        </p:nvSpPr>
        <p:spPr>
          <a:xfrm>
            <a:off x="6986695" y="1890750"/>
            <a:ext cx="3281363" cy="338138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7200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Lato ExtraBold" panose="020F0502020204030203" pitchFamily="34" charset="0"/>
                <a:cs typeface="Lato ExtraBold" panose="020F0502020204030203" pitchFamily="34" charset="0"/>
              </a:rPr>
              <a:t>Kópavogsbær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Lato ExtraBold" panose="020F0502020204030203" pitchFamily="34" charset="0"/>
                <a:cs typeface="Lato ExtraBold" panose="020F0502020204030203" pitchFamily="34" charset="0"/>
              </a:rPr>
              <a:t> í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Lato ExtraBold" panose="020F0502020204030203" pitchFamily="34" charset="0"/>
                <a:cs typeface="Lato ExtraBold" panose="020F0502020204030203" pitchFamily="34" charset="0"/>
              </a:rPr>
              <a:t>tölum</a:t>
            </a:r>
            <a:endParaRPr kumimoji="0" lang="is-I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Lato ExtraBold" panose="020F0502020204030203" pitchFamily="34" charset="0"/>
              <a:cs typeface="Lato Extra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5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7B12FE7-C5BC-416E-B735-4C42DCCFEF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4520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26" imgH="526" progId="TCLayout.ActiveDocument.1">
                  <p:embed/>
                </p:oleObj>
              </mc:Choice>
              <mc:Fallback>
                <p:oleObj name="think-cell Slide" r:id="rId9" imgW="526" imgH="5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B12FE7-C5BC-416E-B735-4C42DCCFE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983E438-7195-AC2E-D953-EFE85B20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/>
          <a:lstStyle/>
          <a:p>
            <a:r>
              <a:rPr lang="en-US" dirty="0" err="1">
                <a:solidFill>
                  <a:srgbClr val="587D8A"/>
                </a:solidFill>
                <a:latin typeface="+mj-lt"/>
              </a:rPr>
              <a:t>Tveir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megin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skattstofnar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sveitarfélaga</a:t>
            </a:r>
            <a:endParaRPr lang="is-IS" dirty="0">
              <a:solidFill>
                <a:srgbClr val="587D8A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7F902-072A-1DCE-E73D-1DE357D30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066" y="1487489"/>
            <a:ext cx="7460934" cy="4063744"/>
          </a:xfrm>
        </p:spPr>
        <p:txBody>
          <a:bodyPr lIns="0" tIns="0" rIns="0" bIns="0"/>
          <a:lstStyle/>
          <a:p>
            <a:pPr marL="0" indent="0" algn="l">
              <a:spcBef>
                <a:spcPts val="1200"/>
              </a:spcBef>
              <a:buNone/>
            </a:pPr>
            <a:endParaRPr lang="is-IS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0" indent="0" algn="l">
              <a:spcBef>
                <a:spcPts val="1200"/>
              </a:spcBef>
              <a:buNone/>
            </a:pPr>
            <a:endParaRPr lang="is-IS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0" indent="0" algn="l">
              <a:spcBef>
                <a:spcPts val="1200"/>
              </a:spcBef>
              <a:buNone/>
            </a:pPr>
            <a:endParaRPr lang="is-IS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5724E6A1-86F8-9CEF-B02E-9E03F60BFC51}"/>
              </a:ext>
            </a:extLst>
          </p:cNvPr>
          <p:cNvSpPr txBox="1">
            <a:spLocks/>
          </p:cNvSpPr>
          <p:nvPr/>
        </p:nvSpPr>
        <p:spPr>
          <a:xfrm>
            <a:off x="4124237" y="1487489"/>
            <a:ext cx="7460934" cy="40637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336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53559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53559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53559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53559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53559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br>
              <a:rPr lang="is-IS" b="1" dirty="0">
                <a:solidFill>
                  <a:srgbClr val="000000"/>
                </a:solidFill>
                <a:latin typeface="Lato" panose="020F0502020204030203" pitchFamily="34" charset="0"/>
              </a:rPr>
            </a:br>
            <a:br>
              <a:rPr lang="is-IS" b="1" dirty="0">
                <a:solidFill>
                  <a:srgbClr val="000000"/>
                </a:solidFill>
                <a:latin typeface="Lato" panose="020F0502020204030203" pitchFamily="34" charset="0"/>
              </a:rPr>
            </a:br>
            <a:br>
              <a:rPr lang="is-IS" b="1" dirty="0">
                <a:solidFill>
                  <a:srgbClr val="000000"/>
                </a:solidFill>
                <a:latin typeface="Lato" panose="020F0502020204030203" pitchFamily="34" charset="0"/>
              </a:rPr>
            </a:br>
            <a:br>
              <a:rPr lang="is-IS" b="1" dirty="0">
                <a:solidFill>
                  <a:srgbClr val="000000"/>
                </a:solidFill>
                <a:latin typeface="Lato" panose="020F0502020204030203" pitchFamily="34" charset="0"/>
              </a:rPr>
            </a:br>
            <a:br>
              <a:rPr lang="is-IS" b="1" dirty="0">
                <a:solidFill>
                  <a:srgbClr val="000000"/>
                </a:solidFill>
                <a:latin typeface="Lato" panose="020F0502020204030203" pitchFamily="34" charset="0"/>
              </a:rPr>
            </a:br>
            <a:br>
              <a:rPr lang="is-IS" b="1" dirty="0">
                <a:solidFill>
                  <a:srgbClr val="000000"/>
                </a:solidFill>
                <a:latin typeface="Lato" panose="020F0502020204030203" pitchFamily="34" charset="0"/>
              </a:rPr>
            </a:br>
            <a:endParaRPr lang="is-IS" b="1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endParaRPr lang="is-IS" b="1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endParaRPr lang="is-IS" b="1" dirty="0">
              <a:solidFill>
                <a:srgbClr val="000000"/>
              </a:solidFill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55FD4-26F0-6EF1-DBEC-10A3867194A0}"/>
              </a:ext>
            </a:extLst>
          </p:cNvPr>
          <p:cNvSpPr txBox="1"/>
          <p:nvPr/>
        </p:nvSpPr>
        <p:spPr>
          <a:xfrm>
            <a:off x="5631207" y="1954191"/>
            <a:ext cx="54794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b="0" i="0" dirty="0">
                <a:solidFill>
                  <a:srgbClr val="1F293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 tekjustofna sveitarfélaga gilda ákvæði laga nr. 4/1995, tekjustofnalögin. </a:t>
            </a:r>
            <a:endParaRPr lang="is-IS" dirty="0">
              <a:solidFill>
                <a:srgbClr val="1F293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s-IS" b="0" i="0" dirty="0">
              <a:solidFill>
                <a:srgbClr val="1F293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s-IS" b="0" i="0" dirty="0">
                <a:solidFill>
                  <a:srgbClr val="1F293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Samkvæmt þeim eru tveir megin tekjustofnar sveitarfélaga útsvar</a:t>
            </a:r>
            <a:r>
              <a:rPr lang="is-IS" dirty="0">
                <a:solidFill>
                  <a:srgbClr val="1F29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og </a:t>
            </a:r>
            <a:r>
              <a:rPr lang="is-IS" b="0" i="0" dirty="0">
                <a:solidFill>
                  <a:srgbClr val="1F293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fasteigna</a:t>
            </a:r>
            <a:r>
              <a:rPr lang="is-IS" dirty="0">
                <a:solidFill>
                  <a:srgbClr val="1F29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skattur</a:t>
            </a:r>
            <a:endParaRPr lang="is-IS" b="0" i="0" dirty="0">
              <a:solidFill>
                <a:srgbClr val="1F293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s-IS" dirty="0">
              <a:solidFill>
                <a:srgbClr val="1F293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s-IS" b="0" i="0" dirty="0">
                <a:solidFill>
                  <a:srgbClr val="1F293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Framlög úr Jöfnunarsjóði sveitarfélaga</a:t>
            </a:r>
            <a:r>
              <a:rPr lang="is-IS" dirty="0">
                <a:solidFill>
                  <a:srgbClr val="1F29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 skilgreind tekjustofn en á móti greiða sveitarfélög til Jöfnunarsjóðs – reyndar mismikið.</a:t>
            </a:r>
          </a:p>
          <a:p>
            <a:endParaRPr lang="is-IS" dirty="0">
              <a:solidFill>
                <a:srgbClr val="1F293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s-IS" b="0" i="0" dirty="0">
                <a:solidFill>
                  <a:srgbClr val="1F293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Þá innheimta sveitarfélög gjöld fyrir veitta þjónustu skv. gjaldskrá, s.s. leikskólagjöld, holræsagjöld, vatnsgjald.</a:t>
            </a:r>
            <a:endParaRPr lang="is-I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6D623E-0EC5-7F0F-8760-F521F6DC2B64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8734029"/>
              </p:ext>
            </p:extLst>
          </p:nvPr>
        </p:nvGraphicFramePr>
        <p:xfrm>
          <a:off x="1200150" y="1597025"/>
          <a:ext cx="3173413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075" name="Rectangle 2074">
            <a:extLst>
              <a:ext uri="{FF2B5EF4-FFF2-40B4-BE49-F238E27FC236}">
                <a16:creationId xmlns:a16="http://schemas.microsoft.com/office/drawing/2014/main" id="{A7709BF7-EDAC-636F-DF29-04D203FD3C4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450975" y="5495925"/>
            <a:ext cx="250825" cy="187325"/>
          </a:xfrm>
          <a:prstGeom prst="rect">
            <a:avLst/>
          </a:prstGeom>
          <a:solidFill>
            <a:srgbClr val="87DE4E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CFF06332-DBD4-1782-D4AA-70A115558E8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2370138" y="5495925"/>
            <a:ext cx="250825" cy="187325"/>
          </a:xfrm>
          <a:prstGeom prst="rect">
            <a:avLst/>
          </a:prstGeom>
          <a:solidFill>
            <a:srgbClr val="587D8A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752600" y="5507038"/>
            <a:ext cx="5159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is-IS" altLang="en-US" sz="1400" dirty="0">
                <a:latin typeface="+mn-lt"/>
              </a:rPr>
              <a:t>Útsvar</a:t>
            </a:r>
            <a:endParaRPr lang="is-IS" sz="1400" dirty="0">
              <a:latin typeface="+mn-lt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671764" y="5507038"/>
            <a:ext cx="12811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AC3C6C9-048E-44A2-BC40-26CA7F27FFE1}" type="datetime'F''a''ste''ign''''''a''sk''''a''''''''''''''''''ttar'''''''">
              <a:rPr lang="is-IS" altLang="en-US" sz="1400" smtClean="0"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Fasteignaskattar</a:t>
            </a:fld>
            <a:endParaRPr lang="is-IS" sz="1400" dirty="0">
              <a:latin typeface="+mn-lt"/>
            </a:endParaRPr>
          </a:p>
        </p:txBody>
      </p:sp>
      <p:pic>
        <p:nvPicPr>
          <p:cNvPr id="2101" name="Graphic 2100" descr="Coins outline">
            <a:extLst>
              <a:ext uri="{FF2B5EF4-FFF2-40B4-BE49-F238E27FC236}">
                <a16:creationId xmlns:a16="http://schemas.microsoft.com/office/drawing/2014/main" id="{C033679B-AAB0-C3FD-6901-6D7AF2B29A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22446" y="2059956"/>
            <a:ext cx="406800" cy="406800"/>
          </a:xfrm>
          <a:prstGeom prst="rect">
            <a:avLst/>
          </a:prstGeom>
        </p:spPr>
      </p:pic>
      <p:pic>
        <p:nvPicPr>
          <p:cNvPr id="2102" name="Graphic 2101">
            <a:extLst>
              <a:ext uri="{FF2B5EF4-FFF2-40B4-BE49-F238E27FC236}">
                <a16:creationId xmlns:a16="http://schemas.microsoft.com/office/drawing/2014/main" id="{13640303-7707-0C00-74AA-1A020CCB3A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80392" y="2929389"/>
            <a:ext cx="490909" cy="490909"/>
          </a:xfrm>
          <a:prstGeom prst="rect">
            <a:avLst/>
          </a:prstGeom>
        </p:spPr>
      </p:pic>
      <p:pic>
        <p:nvPicPr>
          <p:cNvPr id="2103" name="Picture 2102">
            <a:extLst>
              <a:ext uri="{FF2B5EF4-FFF2-40B4-BE49-F238E27FC236}">
                <a16:creationId xmlns:a16="http://schemas.microsoft.com/office/drawing/2014/main" id="{3F661813-96C6-31F6-C392-09DA6791AA6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23281" y="3798118"/>
            <a:ext cx="405130" cy="405130"/>
          </a:xfrm>
          <a:prstGeom prst="rect">
            <a:avLst/>
          </a:prstGeom>
        </p:spPr>
      </p:pic>
      <p:pic>
        <p:nvPicPr>
          <p:cNvPr id="2104" name="Picture 2103">
            <a:extLst>
              <a:ext uri="{FF2B5EF4-FFF2-40B4-BE49-F238E27FC236}">
                <a16:creationId xmlns:a16="http://schemas.microsoft.com/office/drawing/2014/main" id="{8D08166B-E942-C7FB-1C3F-57F870D42A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21611" y="4743008"/>
            <a:ext cx="406800" cy="406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737654-0537-4EFB-7C92-E09325AB95DC}"/>
              </a:ext>
            </a:extLst>
          </p:cNvPr>
          <p:cNvSpPr txBox="1"/>
          <p:nvPr/>
        </p:nvSpPr>
        <p:spPr>
          <a:xfrm>
            <a:off x="359596" y="6483611"/>
            <a:ext cx="433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s-IS" sz="1000" dirty="0">
                <a:solidFill>
                  <a:srgbClr val="002547"/>
                </a:solidFill>
                <a:latin typeface="IBM Plex Sans" panose="020B0503050203000203" pitchFamily="34" charset="0"/>
              </a:rPr>
              <a:t>Heimild: Samband íslenskra sveitarfélaga</a:t>
            </a:r>
          </a:p>
        </p:txBody>
      </p:sp>
    </p:spTree>
    <p:extLst>
      <p:ext uri="{BB962C8B-B14F-4D97-AF65-F5344CB8AC3E}">
        <p14:creationId xmlns:p14="http://schemas.microsoft.com/office/powerpoint/2010/main" val="355461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48262-EB32-E30E-210A-A00F88B6A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5E83DB-8C09-469C-389B-068560BEE5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68877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5E83DB-8C09-469C-389B-068560BEE5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825886-1D6A-F61A-999E-8D2FCCC5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000"/>
            <a:ext cx="11049000" cy="1133474"/>
          </a:xfrm>
        </p:spPr>
        <p:txBody>
          <a:bodyPr vert="horz" lIns="0" tIns="0" rIns="0" bIns="0"/>
          <a:lstStyle/>
          <a:p>
            <a:r>
              <a:rPr lang="en-US" dirty="0" err="1">
                <a:solidFill>
                  <a:srgbClr val="587D8A"/>
                </a:solidFill>
                <a:latin typeface="+mj-lt"/>
              </a:rPr>
              <a:t>Ríkjandi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húsnæðisskortur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er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helsta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áskorun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sveitarfélaga</a:t>
            </a:r>
            <a:endParaRPr lang="is-IS" dirty="0">
              <a:solidFill>
                <a:srgbClr val="587D8A"/>
              </a:solidFill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A73A9D-2416-34A0-4978-7A0DD6CD9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638" y="1565474"/>
            <a:ext cx="3462941" cy="32744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70E3EB-8364-89C6-B150-27A257C704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774270"/>
            <a:ext cx="4730993" cy="7683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14B3D1-BCD4-FF66-F783-9FEA6F1B59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518" y="3247363"/>
            <a:ext cx="5332435" cy="7683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DCAD820-7D05-3D79-98FB-9AA635EAC2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7056" y="5048722"/>
            <a:ext cx="8484274" cy="7394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23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72049-A3CC-A0F8-7722-83D50B2E3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B131CA71-F605-211E-8788-13511205D24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6075631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B131CA71-F605-211E-8788-13511205D2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53FA804-550C-2AA5-D180-C148B370FA6A}"/>
              </a:ext>
            </a:extLst>
          </p:cNvPr>
          <p:cNvSpPr txBox="1"/>
          <p:nvPr/>
        </p:nvSpPr>
        <p:spPr>
          <a:xfrm>
            <a:off x="662614" y="404714"/>
            <a:ext cx="10928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Heimatilbúinn vandi. </a:t>
            </a:r>
            <a:r>
              <a:rPr lang="is-IS" sz="3200" b="1" dirty="0">
                <a:solidFill>
                  <a:srgbClr val="587D8A"/>
                </a:solidFill>
                <a:latin typeface="+mj-lt"/>
                <a:ea typeface="+mj-ea"/>
                <a:cs typeface="+mj-cs"/>
              </a:rPr>
              <a:t>Vaxtamörkum voru sett 2015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446B425-8222-02EE-D5D2-C3D0A52C70FB}"/>
              </a:ext>
            </a:extLst>
          </p:cNvPr>
          <p:cNvSpPr txBox="1"/>
          <p:nvPr/>
        </p:nvSpPr>
        <p:spPr>
          <a:xfrm>
            <a:off x="4716780" y="1367437"/>
            <a:ext cx="846366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b="1" dirty="0"/>
              <a:t>Íbúaþróun á höfuðborgarsvæðinu</a:t>
            </a:r>
          </a:p>
          <a:p>
            <a:pPr algn="ctr"/>
            <a:r>
              <a:rPr lang="is-IS" sz="1333" dirty="0"/>
              <a:t>- </a:t>
            </a:r>
            <a:r>
              <a:rPr lang="is-IS" sz="1333" dirty="0" err="1"/>
              <a:t>mv</a:t>
            </a:r>
            <a:r>
              <a:rPr lang="is-IS" sz="1333" dirty="0"/>
              <a:t> forsendur vaxtamarka 2015 og línulegur vöxtur miðað við raunþróun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6946D04F-DE60-FFE8-396C-FDD015A28976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4204525"/>
              </p:ext>
            </p:extLst>
          </p:nvPr>
        </p:nvGraphicFramePr>
        <p:xfrm>
          <a:off x="6043613" y="1825625"/>
          <a:ext cx="4740275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6A8731-718F-ABCE-0C2A-CD8624290D98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6759575" y="6400800"/>
            <a:ext cx="222250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6ACB6B-5EF2-F99E-6BD8-F07D1919C201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8794750" y="6400800"/>
            <a:ext cx="222250" cy="0"/>
          </a:xfrm>
          <a:prstGeom prst="line">
            <a:avLst/>
          </a:prstGeom>
          <a:ln w="28575" cap="rnd" cmpd="sng" algn="ctr">
            <a:solidFill>
              <a:srgbClr val="61AB7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9C6D5BC-ADD7-DB86-F673-8CEEA668C26D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046913" y="6318250"/>
            <a:ext cx="16319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4E8DA33-9A39-4127-847E-12D48E96A2A4}" type="datetime'F''or''sen''''''''d''u''''r'''' á''rið'' ''''''2''01''5'''''''">
              <a:rPr lang="is-IS" altLang="en-US" sz="14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Forsendur árið 2015</a:t>
            </a:fld>
            <a:endParaRPr lang="is-IS" sz="140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C9F8A1A-F8D2-B363-C544-E3D4B828FA0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082088" y="6318250"/>
            <a:ext cx="12398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7F0C08E-7373-4A5F-B7B4-1E9FCC97F05A}" type="datetime'F''''or''send''ur'''''''''''' ''í'' ''d''''a''g'''''''''''">
              <a:rPr lang="is-IS" altLang="en-US" sz="14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Forsendur í dag</a:t>
            </a:fld>
            <a:endParaRPr lang="is-IS" sz="1400" dirty="0"/>
          </a:p>
        </p:txBody>
      </p:sp>
      <p:sp>
        <p:nvSpPr>
          <p:cNvPr id="83" name="Multiplication Sign 82">
            <a:extLst>
              <a:ext uri="{FF2B5EF4-FFF2-40B4-BE49-F238E27FC236}">
                <a16:creationId xmlns:a16="http://schemas.microsoft.com/office/drawing/2014/main" id="{3CCF4019-CBF2-6438-DFFD-DA6A8D9EEFE3}"/>
              </a:ext>
            </a:extLst>
          </p:cNvPr>
          <p:cNvSpPr/>
          <p:nvPr/>
        </p:nvSpPr>
        <p:spPr>
          <a:xfrm>
            <a:off x="10011266" y="3429000"/>
            <a:ext cx="796434" cy="718794"/>
          </a:xfrm>
          <a:prstGeom prst="mathMultiply">
            <a:avLst/>
          </a:prstGeom>
          <a:solidFill>
            <a:srgbClr val="FF0000">
              <a:alpha val="7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241AEFD-1BD3-BCB5-0B4E-A2D3ED0FBDAE}"/>
              </a:ext>
            </a:extLst>
          </p:cNvPr>
          <p:cNvSpPr txBox="1"/>
          <p:nvPr/>
        </p:nvSpPr>
        <p:spPr>
          <a:xfrm>
            <a:off x="10461199" y="2747248"/>
            <a:ext cx="1117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s-IS" sz="1400" b="1" dirty="0">
                <a:solidFill>
                  <a:srgbClr val="60AB7D"/>
                </a:solidFill>
                <a:latin typeface="IBM Plex Sans" panose="020B0503050203000203" pitchFamily="34" charset="0"/>
              </a:rPr>
              <a:t>350.000?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98CD8C0-8C6D-A969-A3A2-FECB70CB6095}"/>
              </a:ext>
            </a:extLst>
          </p:cNvPr>
          <p:cNvCxnSpPr/>
          <p:nvPr/>
        </p:nvCxnSpPr>
        <p:spPr>
          <a:xfrm flipV="1">
            <a:off x="8675551" y="2076015"/>
            <a:ext cx="0" cy="360103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D8D6AD10-641C-8A0F-2D42-EA03C34BC33A}"/>
              </a:ext>
            </a:extLst>
          </p:cNvPr>
          <p:cNvSpPr txBox="1"/>
          <p:nvPr/>
        </p:nvSpPr>
        <p:spPr>
          <a:xfrm>
            <a:off x="8934745" y="4878256"/>
            <a:ext cx="2774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1400" dirty="0">
                <a:solidFill>
                  <a:schemeClr val="accent2"/>
                </a:solidFill>
                <a:latin typeface="IBM Plex Sans" panose="020B0503050203000203" pitchFamily="34" charset="0"/>
              </a:rPr>
              <a:t>Líklega verða höfuðborgarbúar 280.000 árið 2029 en ekki 2040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ABD77DE-BC4D-2441-91F7-EAD252EC4F73}"/>
              </a:ext>
            </a:extLst>
          </p:cNvPr>
          <p:cNvCxnSpPr>
            <a:cxnSpLocks/>
          </p:cNvCxnSpPr>
          <p:nvPr/>
        </p:nvCxnSpPr>
        <p:spPr>
          <a:xfrm flipH="1">
            <a:off x="8750754" y="5068444"/>
            <a:ext cx="253319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0729AC-AE66-EA1C-5240-4956C114750A}"/>
              </a:ext>
            </a:extLst>
          </p:cNvPr>
          <p:cNvSpPr txBox="1"/>
          <p:nvPr/>
        </p:nvSpPr>
        <p:spPr>
          <a:xfrm>
            <a:off x="760447" y="2107674"/>
            <a:ext cx="515356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lang="is-IS" altLang="is-IS" sz="1600" dirty="0">
                <a:solidFill>
                  <a:srgbClr val="587D8A"/>
                </a:solidFill>
                <a:latin typeface="+mj-lt"/>
                <a:cs typeface="Segoe UI Historic" panose="020B0502040204020203" pitchFamily="34" charset="0"/>
              </a:rPr>
              <a:t>Árleg fólksfjölgun var áætluð 1,1% árið 2015 en raunin er 1,9% - fólksfjölgun á höfuðborgarsvæðinu sl. 10 ár er rúmlega 20 þúsund umfram spár.</a:t>
            </a:r>
          </a:p>
          <a:p>
            <a:pPr marL="285750" marR="0" lvl="0" indent="-2857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lang="is-IS" altLang="is-IS" sz="1600" dirty="0">
                <a:solidFill>
                  <a:srgbClr val="587D8A"/>
                </a:solidFill>
                <a:latin typeface="+mj-lt"/>
                <a:cs typeface="Segoe UI Historic" panose="020B0502040204020203" pitchFamily="34" charset="0"/>
              </a:rPr>
              <a:t>Þegar vaxtamörkin voru sett var ekki gert ráð fyrir öldrun þjóðar, hlutfall barnafjölskyldna hefur farið úr því að vera 39% í 27% frá árinu 2015. </a:t>
            </a:r>
          </a:p>
          <a:p>
            <a:pPr marL="285750" marR="0" lvl="0" indent="-2857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lang="is-IS" altLang="is-IS" sz="1600" dirty="0">
                <a:solidFill>
                  <a:srgbClr val="587D8A"/>
                </a:solidFill>
                <a:latin typeface="+mj-lt"/>
                <a:cs typeface="Segoe UI Historic" panose="020B0502040204020203" pitchFamily="34" charset="0"/>
              </a:rPr>
              <a:t>Meðalstærð heimilis hefur minnkað með öldrun þjóðar sem setur enn frekari þrýsting á húsnæðisþörfina. </a:t>
            </a:r>
          </a:p>
          <a:p>
            <a:pPr marL="285750" marR="0" lvl="0" indent="-2857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lang="is-IS" altLang="is-IS" sz="1600" dirty="0">
                <a:solidFill>
                  <a:srgbClr val="587D8A"/>
                </a:solidFill>
                <a:latin typeface="+mj-lt"/>
                <a:cs typeface="Segoe UI Historic" panose="020B0502040204020203" pitchFamily="34" charset="0"/>
              </a:rPr>
              <a:t>Viðvarandi húsnæðisskortur blasir við nema byggt verði á stærra svæði, bæði hraðar og hagkvæmara. Það verður ekki gert innan núverandi vaxtamarka.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altLang="is-IS" sz="1400" b="0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+mj-lt"/>
                <a:cs typeface="Segoe UI Historic" panose="020B0502040204020203" pitchFamily="34" charset="0"/>
              </a:rPr>
              <a:t>        </a:t>
            </a:r>
            <a:endParaRPr kumimoji="0" lang="is-IS" altLang="is-I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algn="l"/>
            <a:endParaRPr lang="is-IS" sz="1600" dirty="0">
              <a:solidFill>
                <a:srgbClr val="002547"/>
              </a:solidFill>
              <a:latin typeface="IBM Plex Sans" panose="020B050305020300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7E6AC-C2FF-5783-1CB4-57D3D58B4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s-IS" altLang="is-I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7" name="Picture 13" descr="⛔️">
            <a:extLst>
              <a:ext uri="{FF2B5EF4-FFF2-40B4-BE49-F238E27FC236}">
                <a16:creationId xmlns:a16="http://schemas.microsoft.com/office/drawing/2014/main" id="{FD8D8B31-A4A5-D010-BCD3-1722BB731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6699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⛔️">
            <a:extLst>
              <a:ext uri="{FF2B5EF4-FFF2-40B4-BE49-F238E27FC236}">
                <a16:creationId xmlns:a16="http://schemas.microsoft.com/office/drawing/2014/main" id="{3F72D320-C7A0-5F53-CD1B-E3D7F25EF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5032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⛔️">
            <a:extLst>
              <a:ext uri="{FF2B5EF4-FFF2-40B4-BE49-F238E27FC236}">
                <a16:creationId xmlns:a16="http://schemas.microsoft.com/office/drawing/2014/main" id="{CF8E85F8-EED7-25A4-E46B-415F07D82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3349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7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8CE08-E817-DF61-8F2E-05EC24DD2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C444DE8-C69E-6DB0-D669-094FE9E276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4259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26" imgH="526" progId="TCLayout.ActiveDocument.1">
                  <p:embed/>
                </p:oleObj>
              </mc:Choice>
              <mc:Fallback>
                <p:oleObj name="think-cell Slide" r:id="rId16" imgW="526" imgH="5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444DE8-C69E-6DB0-D669-094FE9E276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BA5F5F7-2E82-E8CD-B1B2-F2CC760E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/>
          <a:lstStyle/>
          <a:p>
            <a:r>
              <a:rPr lang="en-US" dirty="0" err="1">
                <a:solidFill>
                  <a:srgbClr val="587D8A"/>
                </a:solidFill>
                <a:latin typeface="+mj-lt"/>
              </a:rPr>
              <a:t>Vantar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8.500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íbúðir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á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höfuðborgarsvæðinu</a:t>
            </a:r>
            <a:endParaRPr lang="is-IS" dirty="0">
              <a:solidFill>
                <a:srgbClr val="587D8A"/>
              </a:solidFill>
              <a:latin typeface="+mj-lt"/>
            </a:endParaRPr>
          </a:p>
        </p:txBody>
      </p:sp>
      <p:graphicFrame>
        <p:nvGraphicFramePr>
          <p:cNvPr id="108" name="Chart 107">
            <a:extLst>
              <a:ext uri="{FF2B5EF4-FFF2-40B4-BE49-F238E27FC236}">
                <a16:creationId xmlns:a16="http://schemas.microsoft.com/office/drawing/2014/main" id="{0345440F-0706-29C6-CA2F-1E07A9351954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3030634"/>
              </p:ext>
            </p:extLst>
          </p:nvPr>
        </p:nvGraphicFramePr>
        <p:xfrm>
          <a:off x="873125" y="2038350"/>
          <a:ext cx="10029825" cy="430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184275" y="6099175"/>
            <a:ext cx="4381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8B4802-6CA8-49D7-9DFB-40044A4EDEC1}" type="datetime'''''''''2''''''''''''0''''''''''''''1''''''''5'''">
              <a:rPr lang="is-IS" altLang="en-US" sz="1400" smtClean="0"/>
              <a:pPr/>
              <a:t>2015</a:t>
            </a:fld>
            <a:endParaRPr lang="is-IS" sz="14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081213" y="6099175"/>
            <a:ext cx="4381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F7E981A-F77A-417E-A37B-EDFE04BB25B1}" type="datetime'''''2''0''''''''''''''1''''''''''''''''''''''''''''6'''''''">
              <a:rPr lang="is-IS" altLang="en-US" sz="1400" smtClean="0"/>
              <a:pPr/>
              <a:t>2016</a:t>
            </a:fld>
            <a:endParaRPr lang="is-IS" sz="14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978150" y="6099175"/>
            <a:ext cx="4381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5F4918B-C732-428C-802E-3EC31EC20F9F}" type="datetime'20''''''''''''''1''''''''''7'''''">
              <a:rPr lang="is-IS" altLang="en-US" sz="1400" smtClean="0"/>
              <a:pPr/>
              <a:t>2017</a:t>
            </a:fld>
            <a:endParaRPr lang="is-IS" sz="1400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19F067A-6B4B-FB4F-345C-56583FEA107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875088" y="6099175"/>
            <a:ext cx="4381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DA1CB43-8FD1-486B-A46F-82ABEC10DCFF}" type="datetime'''''''''2''''''''''''''''0''1''''''''8'''''''">
              <a:rPr lang="is-IS" altLang="en-US" sz="1400" smtClean="0"/>
              <a:pPr/>
              <a:t>2018</a:t>
            </a:fld>
            <a:endParaRPr lang="is-IS" sz="14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49F9CF6-1EDC-B263-D1FF-BDA70BB11A6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772025" y="6099175"/>
            <a:ext cx="4381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9A97B2C-3F0D-48AE-B602-E3CD24081D86}" type="datetime'''20''''''''''''''''''''''''''1''9'''''''''''''''''''''''''''">
              <a:rPr lang="is-IS" altLang="en-US" sz="1400" smtClean="0"/>
              <a:pPr/>
              <a:t>2019</a:t>
            </a:fld>
            <a:endParaRPr lang="is-IS" sz="14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BE30B1B-191A-0793-3545-D3A497BAD2A2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668963" y="6099175"/>
            <a:ext cx="4381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BBFD59D-AF7D-4B54-8CD3-C8B96FEF7A50}" type="datetime'''''''''''''''''''2''0''''''2''''''''''0'''''''''''''''">
              <a:rPr lang="is-IS" altLang="en-US" sz="1400" smtClean="0"/>
              <a:pPr/>
              <a:t>2020</a:t>
            </a:fld>
            <a:endParaRPr lang="is-IS" sz="14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FF0A5B8-709D-B540-32D6-11E5326C6B67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564313" y="6099175"/>
            <a:ext cx="4381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E59CCF8-4A55-4527-AC7B-9F10876FAD53}" type="datetime'2''0''''''''''''''''''''''''''''2''''1'''''''''''''''''''''''">
              <a:rPr lang="is-IS" altLang="en-US" sz="1400" smtClean="0"/>
              <a:pPr/>
              <a:t>2021</a:t>
            </a:fld>
            <a:endParaRPr lang="is-IS" sz="14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C93A036-D970-986E-92F3-3F9131982FF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461250" y="6099175"/>
            <a:ext cx="4381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74DE499-F896-47E7-941B-4F4D33683EFD}" type="datetime'''''''''''''''2''''''''''''''0''''''''''''''2''''''2'''''''''">
              <a:rPr lang="is-IS" altLang="en-US" sz="1400" smtClean="0"/>
              <a:pPr/>
              <a:t>2022</a:t>
            </a:fld>
            <a:endParaRPr lang="is-IS" sz="1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838A285-14A9-F3DE-2222-8884CB40AEE9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358188" y="6099175"/>
            <a:ext cx="4381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129627B-C3A3-4943-8881-D5E3EFAA31EF}" type="datetime'''''''''''''''''''''2''''0''''''''''23'''''''''">
              <a:rPr lang="is-IS" altLang="en-US" sz="1400" smtClean="0"/>
              <a:pPr/>
              <a:t>2023</a:t>
            </a:fld>
            <a:endParaRPr lang="is-IS" sz="140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7A1311D-8CA8-E83C-5F91-81920C614503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255125" y="6099175"/>
            <a:ext cx="4381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4B4645B-37C2-4700-9DDE-C2A5CD44E8E3}" type="datetime'''''''''''''''''''2''''''''''''''''0''''''''''''''2''''''4'''">
              <a:rPr lang="is-IS" altLang="en-US" sz="1400" smtClean="0"/>
              <a:pPr/>
              <a:t>2024</a:t>
            </a:fld>
            <a:endParaRPr lang="is-IS" sz="140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AD9EC24-9EA6-D76B-8077-B31C9778A26F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0152063" y="6099175"/>
            <a:ext cx="4381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8259B44-4568-487A-AF45-5EC9EF70355A}" type="datetime'''''''''20''''2''''''''''5'''''''''">
              <a:rPr lang="is-IS" altLang="en-US" sz="1400" smtClean="0"/>
              <a:pPr/>
              <a:t>2025</a:t>
            </a:fld>
            <a:endParaRPr lang="is-IS" sz="1400" dirty="0"/>
          </a:p>
        </p:txBody>
      </p:sp>
      <p:pic>
        <p:nvPicPr>
          <p:cNvPr id="98" name="Graphic 97" descr="House with solid fill">
            <a:extLst>
              <a:ext uri="{FF2B5EF4-FFF2-40B4-BE49-F238E27FC236}">
                <a16:creationId xmlns:a16="http://schemas.microsoft.com/office/drawing/2014/main" id="{698ED72E-B7D0-7DBA-23F6-51BB92C6DEB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38200" y="4945380"/>
            <a:ext cx="1106488" cy="1106488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8EDDB50A-94DA-1C2C-FC4E-6A573997A147}"/>
              </a:ext>
            </a:extLst>
          </p:cNvPr>
          <p:cNvSpPr txBox="1"/>
          <p:nvPr/>
        </p:nvSpPr>
        <p:spPr>
          <a:xfrm>
            <a:off x="359596" y="6483611"/>
            <a:ext cx="433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s-IS" sz="1000" dirty="0">
                <a:solidFill>
                  <a:srgbClr val="002547"/>
                </a:solidFill>
                <a:latin typeface="IBM Plex Sans" panose="020B0503050203000203" pitchFamily="34" charset="0"/>
              </a:rPr>
              <a:t>Heimild: HMS</a:t>
            </a:r>
          </a:p>
        </p:txBody>
      </p:sp>
    </p:spTree>
    <p:extLst>
      <p:ext uri="{BB962C8B-B14F-4D97-AF65-F5344CB8AC3E}">
        <p14:creationId xmlns:p14="http://schemas.microsoft.com/office/powerpoint/2010/main" val="102529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A1DF9-99B8-6FF1-BB8C-8D08AEB91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2E193BC-3F1F-E913-D011-BEC1454D954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23460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2E193BC-3F1F-E913-D011-BEC1454D95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" name="TextBox 217">
            <a:extLst>
              <a:ext uri="{FF2B5EF4-FFF2-40B4-BE49-F238E27FC236}">
                <a16:creationId xmlns:a16="http://schemas.microsoft.com/office/drawing/2014/main" id="{C76508B0-11A1-6208-1E2D-01C98B2ABC8D}"/>
              </a:ext>
            </a:extLst>
          </p:cNvPr>
          <p:cNvSpPr txBox="1"/>
          <p:nvPr/>
        </p:nvSpPr>
        <p:spPr>
          <a:xfrm>
            <a:off x="6807257" y="1177584"/>
            <a:ext cx="3072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200" b="1" dirty="0">
                <a:solidFill>
                  <a:srgbClr val="587D8A"/>
                </a:solidFill>
                <a:latin typeface="IBM Plex Sans" panose="020B0503050203000203" pitchFamily="34" charset="0"/>
              </a:rPr>
              <a:t>Fasteignamat hefur hækkað á árunum 2021-2025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5E92FCBB-323C-3899-D0E0-73E6323015AB}"/>
              </a:ext>
            </a:extLst>
          </p:cNvPr>
          <p:cNvSpPr txBox="1"/>
          <p:nvPr/>
        </p:nvSpPr>
        <p:spPr>
          <a:xfrm>
            <a:off x="6940902" y="3779960"/>
            <a:ext cx="2803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200" b="1" dirty="0">
                <a:solidFill>
                  <a:srgbClr val="587D8A"/>
                </a:solidFill>
                <a:latin typeface="IBM Plex Sans" panose="020B0503050203000203" pitchFamily="34" charset="0"/>
              </a:rPr>
              <a:t>Fasteignagjöld hafa hækkað á árunum 2021-2025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8738A7C6-C786-55DC-BC16-D7E9219727AE}"/>
              </a:ext>
            </a:extLst>
          </p:cNvPr>
          <p:cNvSpPr txBox="1"/>
          <p:nvPr/>
        </p:nvSpPr>
        <p:spPr>
          <a:xfrm>
            <a:off x="6940901" y="2268656"/>
            <a:ext cx="28037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5000" b="1" dirty="0">
                <a:solidFill>
                  <a:schemeClr val="accent2"/>
                </a:solidFill>
                <a:latin typeface="IBM Plex Sans" panose="020B0503050203000203" pitchFamily="34" charset="0"/>
              </a:rPr>
              <a:t>+62%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B3566E2C-2C5F-EAC4-FC14-71FB3280ECEA}"/>
              </a:ext>
            </a:extLst>
          </p:cNvPr>
          <p:cNvSpPr txBox="1"/>
          <p:nvPr/>
        </p:nvSpPr>
        <p:spPr>
          <a:xfrm>
            <a:off x="6940901" y="4870216"/>
            <a:ext cx="28037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5000" b="1" dirty="0">
                <a:solidFill>
                  <a:schemeClr val="accent2"/>
                </a:solidFill>
                <a:latin typeface="IBM Plex Sans" panose="020B0503050203000203" pitchFamily="34" charset="0"/>
              </a:rPr>
              <a:t>+50%</a:t>
            </a:r>
          </a:p>
        </p:txBody>
      </p:sp>
      <p:sp>
        <p:nvSpPr>
          <p:cNvPr id="293" name="Title 292">
            <a:extLst>
              <a:ext uri="{FF2B5EF4-FFF2-40B4-BE49-F238E27FC236}">
                <a16:creationId xmlns:a16="http://schemas.microsoft.com/office/drawing/2014/main" id="{D74080AC-DFB6-2C87-D680-32AC1FAF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95" name="Picture 294" descr="A family and house with money and coins&#10;&#10;AI-generated content may be incorrect.">
            <a:extLst>
              <a:ext uri="{FF2B5EF4-FFF2-40B4-BE49-F238E27FC236}">
                <a16:creationId xmlns:a16="http://schemas.microsoft.com/office/drawing/2014/main" id="{BEE4F212-B1B4-FF42-E331-2CFF463D5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375" y="-533454"/>
            <a:ext cx="5086415" cy="76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6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F9EEB0A-F5CE-E078-D86F-6F0E01E9B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9AD78BC-0E0C-2067-36D2-F80B8E31FC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5523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AD78BC-0E0C-2067-36D2-F80B8E31F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C7E778E-FE0E-08C9-2B45-4B97C79D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918" y="1874185"/>
            <a:ext cx="4648200" cy="1133474"/>
          </a:xfrm>
        </p:spPr>
        <p:txBody>
          <a:bodyPr vert="horz" lIns="0" tIns="0" rIns="0" bIns="0"/>
          <a:lstStyle/>
          <a:p>
            <a:br>
              <a:rPr lang="en-US" dirty="0">
                <a:solidFill>
                  <a:srgbClr val="587D8A"/>
                </a:solidFill>
                <a:latin typeface="+mj-lt"/>
              </a:rPr>
            </a:br>
            <a:r>
              <a:rPr lang="en-US" dirty="0" err="1">
                <a:solidFill>
                  <a:srgbClr val="587D8A"/>
                </a:solidFill>
                <a:latin typeface="+mj-lt"/>
              </a:rPr>
              <a:t>Samspil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fasteignamats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og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fasteignagjalda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endParaRPr lang="is-IS" dirty="0">
              <a:solidFill>
                <a:srgbClr val="587D8A"/>
              </a:solidFill>
              <a:latin typeface="+mj-lt"/>
            </a:endParaRP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F766976E-C998-CB94-0F39-A884BDF5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2644"/>
            <a:ext cx="2743200" cy="365125"/>
          </a:xfrm>
        </p:spPr>
        <p:txBody>
          <a:bodyPr/>
          <a:lstStyle/>
          <a:p>
            <a:r>
              <a:rPr lang="is-IS" dirty="0"/>
              <a:t>Síða </a:t>
            </a:r>
            <a:fld id="{65AAADDB-DF40-D945-9946-73A45980A6FE}" type="slidenum">
              <a:rPr lang="is-IS" smtClean="0"/>
              <a:t>8</a:t>
            </a:fld>
            <a:endParaRPr lang="is-IS" dirty="0"/>
          </a:p>
        </p:txBody>
      </p:sp>
      <p:pic>
        <p:nvPicPr>
          <p:cNvPr id="37" name="Content Placeholder 36" descr="A house with stacks of coins and a building&#10;&#10;AI-generated content may be incorrect.">
            <a:extLst>
              <a:ext uri="{FF2B5EF4-FFF2-40B4-BE49-F238E27FC236}">
                <a16:creationId xmlns:a16="http://schemas.microsoft.com/office/drawing/2014/main" id="{07EDB6A4-8069-B8CD-7757-3BF5A3ED7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505293" y="-1"/>
            <a:ext cx="4686708" cy="7030065"/>
          </a:xfr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3299396-1FC4-1897-2E99-2E244661F993}"/>
              </a:ext>
            </a:extLst>
          </p:cNvPr>
          <p:cNvSpPr txBox="1"/>
          <p:nvPr/>
        </p:nvSpPr>
        <p:spPr>
          <a:xfrm>
            <a:off x="174958" y="6426000"/>
            <a:ext cx="7254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s-IS" sz="1200" dirty="0"/>
              <a:t>Í  öllum samanburði er viðmiðunareignin er einbýlishús sem er 161,1 m</a:t>
            </a:r>
            <a:r>
              <a:rPr lang="is-IS" sz="1200" baseline="30000" dirty="0"/>
              <a:t>2</a:t>
            </a:r>
            <a:r>
              <a:rPr lang="is-IS" sz="1200" dirty="0"/>
              <a:t> byggt á skýrslu Byggðastofnunar</a:t>
            </a:r>
            <a:endParaRPr lang="is-IS" sz="1200" dirty="0">
              <a:solidFill>
                <a:srgbClr val="002547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1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5A181-93C0-524B-B507-636DDE480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BF43D07-9D53-F684-830D-5CC0291EB1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1008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526" imgH="526" progId="TCLayout.ActiveDocument.1">
                  <p:embed/>
                </p:oleObj>
              </mc:Choice>
              <mc:Fallback>
                <p:oleObj name="think-cell Slide" r:id="rId25" imgW="526" imgH="5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F43D07-9D53-F684-830D-5CC0291EB1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9C205A3-C201-5B3C-F582-616B44C2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/>
          <a:lstStyle/>
          <a:p>
            <a:r>
              <a:rPr lang="en-US" dirty="0" err="1">
                <a:solidFill>
                  <a:srgbClr val="587D8A"/>
                </a:solidFill>
                <a:latin typeface="+mj-lt"/>
              </a:rPr>
              <a:t>Samspil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fasteignamats</a:t>
            </a:r>
            <a:r>
              <a:rPr lang="en-US" dirty="0">
                <a:solidFill>
                  <a:srgbClr val="587D8A"/>
                </a:solidFill>
                <a:latin typeface="+mj-lt"/>
              </a:rPr>
              <a:t> og </a:t>
            </a:r>
            <a:r>
              <a:rPr lang="en-US" dirty="0" err="1">
                <a:solidFill>
                  <a:srgbClr val="587D8A"/>
                </a:solidFill>
                <a:latin typeface="+mj-lt"/>
              </a:rPr>
              <a:t>fasteignagjalda</a:t>
            </a:r>
            <a:endParaRPr lang="is-IS" dirty="0">
              <a:solidFill>
                <a:srgbClr val="587D8A"/>
              </a:solidFill>
              <a:latin typeface="+mj-lt"/>
            </a:endParaRPr>
          </a:p>
        </p:txBody>
      </p:sp>
      <p:sp>
        <p:nvSpPr>
          <p:cNvPr id="2497" name="Freeform: Shape 2496">
            <a:extLst>
              <a:ext uri="{FF2B5EF4-FFF2-40B4-BE49-F238E27FC236}">
                <a16:creationId xmlns:a16="http://schemas.microsoft.com/office/drawing/2014/main" id="{609B1293-75E4-E730-6BEF-70A9A9895E7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436688" y="2490788"/>
            <a:ext cx="9172576" cy="3255963"/>
          </a:xfrm>
          <a:custGeom>
            <a:avLst/>
            <a:gdLst/>
            <a:ahLst/>
            <a:cxnLst/>
            <a:rect l="0" t="0" r="0" b="0"/>
            <a:pathLst>
              <a:path w="9172576" h="3255963">
                <a:moveTo>
                  <a:pt x="9172575" y="3255962"/>
                </a:moveTo>
                <a:lnTo>
                  <a:pt x="0" y="3255962"/>
                </a:lnTo>
                <a:lnTo>
                  <a:pt x="0" y="838200"/>
                </a:lnTo>
                <a:lnTo>
                  <a:pt x="9172575" y="0"/>
                </a:lnTo>
                <a:close/>
              </a:path>
            </a:pathLst>
          </a:custGeom>
          <a:solidFill>
            <a:srgbClr val="DFE5EF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2317" name="Straight Connector 2316">
            <a:extLst>
              <a:ext uri="{FF2B5EF4-FFF2-40B4-BE49-F238E27FC236}">
                <a16:creationId xmlns:a16="http://schemas.microsoft.com/office/drawing/2014/main" id="{51C2FB0F-13A8-04E3-9422-F0ED396510D0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 flipV="1">
            <a:off x="1436688" y="2490788"/>
            <a:ext cx="9172575" cy="83820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07" name="Chart 2506">
            <a:extLst>
              <a:ext uri="{FF2B5EF4-FFF2-40B4-BE49-F238E27FC236}">
                <a16:creationId xmlns:a16="http://schemas.microsoft.com/office/drawing/2014/main" id="{FC40F256-77FE-4C14-A389-894B526DAB62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11695252"/>
              </p:ext>
            </p:extLst>
          </p:nvPr>
        </p:nvGraphicFramePr>
        <p:xfrm>
          <a:off x="903288" y="1489075"/>
          <a:ext cx="9788525" cy="444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2327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392238" y="5861050"/>
            <a:ext cx="889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BCE27D-9AD8-41E2-B1B4-D25CA0B1B9B4}" type="datetime'''''''''''''''''''''''''''''''''''''''''0'''''''''''''''''''''">
              <a:rPr lang="is-IS" altLang="en-US" sz="1200" smtClean="0">
                <a:effectLst/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is-IS" sz="1200" dirty="0">
              <a:latin typeface="+mn-lt"/>
            </a:endParaRPr>
          </a:p>
        </p:txBody>
      </p:sp>
      <p:sp>
        <p:nvSpPr>
          <p:cNvPr id="2436" name="Text Placeholder 2">
            <a:extLst>
              <a:ext uri="{FF2B5EF4-FFF2-40B4-BE49-F238E27FC236}">
                <a16:creationId xmlns:a16="http://schemas.microsoft.com/office/drawing/2014/main" id="{DC20D6BB-49F3-18C7-FAD1-55C22B81137E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366963" y="5861050"/>
            <a:ext cx="177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03DF83-2D3F-4247-AA05-98ACDFBAB0D3}" type="datetime'''''''''''''''''''''''''2''''''''''''''''''''''0'''''''">
              <a:rPr lang="is-IS" altLang="en-US" sz="1200" smtClean="0">
                <a:latin typeface="+mn-lt"/>
              </a:rPr>
              <a:pPr/>
              <a:t>20</a:t>
            </a:fld>
            <a:endParaRPr lang="is-IS" sz="1200" dirty="0">
              <a:latin typeface="+mn-lt"/>
            </a:endParaRPr>
          </a:p>
        </p:txBody>
      </p:sp>
      <p:sp>
        <p:nvSpPr>
          <p:cNvPr id="2437" name="Text Placeholder 2">
            <a:extLst>
              <a:ext uri="{FF2B5EF4-FFF2-40B4-BE49-F238E27FC236}">
                <a16:creationId xmlns:a16="http://schemas.microsoft.com/office/drawing/2014/main" id="{A26449FD-1585-D8C6-7C05-BCDEC9DA121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386138" y="5861050"/>
            <a:ext cx="177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66B87BB-3F96-4557-8585-94B425E68CF1}" type="datetime'''''''''''''''''''''4''''''''0'''''''''''''''''''''''''''">
              <a:rPr lang="is-IS" altLang="en-US" sz="1200" smtClean="0">
                <a:latin typeface="+mn-lt"/>
              </a:rPr>
              <a:pPr/>
              <a:t>40</a:t>
            </a:fld>
            <a:endParaRPr lang="is-IS" sz="1200" dirty="0">
              <a:latin typeface="+mn-lt"/>
            </a:endParaRPr>
          </a:p>
        </p:txBody>
      </p:sp>
      <p:sp>
        <p:nvSpPr>
          <p:cNvPr id="2438" name="Text Placeholder 2">
            <a:extLst>
              <a:ext uri="{FF2B5EF4-FFF2-40B4-BE49-F238E27FC236}">
                <a16:creationId xmlns:a16="http://schemas.microsoft.com/office/drawing/2014/main" id="{37873774-44C9-DD24-5769-8CD47ECFDFAB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405313" y="5861050"/>
            <a:ext cx="177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D9C6B64-0905-41CE-8454-2018463BFBCC}" type="datetime'''6''''''''''0'''''''''''''''''''''''''''''''''''''''">
              <a:rPr lang="is-IS" altLang="en-US" sz="1200" smtClean="0">
                <a:latin typeface="+mn-lt"/>
              </a:rPr>
              <a:pPr/>
              <a:t>60</a:t>
            </a:fld>
            <a:endParaRPr lang="is-IS" sz="1200" dirty="0">
              <a:latin typeface="+mn-lt"/>
            </a:endParaRPr>
          </a:p>
        </p:txBody>
      </p:sp>
      <p:sp>
        <p:nvSpPr>
          <p:cNvPr id="2439" name="Text Placeholder 2">
            <a:extLst>
              <a:ext uri="{FF2B5EF4-FFF2-40B4-BE49-F238E27FC236}">
                <a16:creationId xmlns:a16="http://schemas.microsoft.com/office/drawing/2014/main" id="{CD7E39E8-241A-6BB1-40B1-9EFAC6FDDDA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5424488" y="5861050"/>
            <a:ext cx="177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A5F26F9-42C8-4E89-BF61-17FB85C92C64}" type="datetime'''8''''''''''''''''''''''''''''''''''''''''0'">
              <a:rPr lang="is-IS" altLang="en-US" sz="1200" smtClean="0">
                <a:latin typeface="+mn-lt"/>
              </a:rPr>
              <a:pPr/>
              <a:t>80</a:t>
            </a:fld>
            <a:endParaRPr lang="is-IS" sz="1200" dirty="0">
              <a:latin typeface="+mn-lt"/>
            </a:endParaRPr>
          </a:p>
        </p:txBody>
      </p:sp>
      <p:sp>
        <p:nvSpPr>
          <p:cNvPr id="2363" name="Text Placeholder 2">
            <a:extLst>
              <a:ext uri="{FF2B5EF4-FFF2-40B4-BE49-F238E27FC236}">
                <a16:creationId xmlns:a16="http://schemas.microsoft.com/office/drawing/2014/main" id="{37BA45CF-C1B9-8331-D995-3881384FC9E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399213" y="5861050"/>
            <a:ext cx="266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397CB35-8A20-4F03-9C83-162337896CF4}" type="datetime'''''''''''1''''0''''''''''''0'''''''''''''''''''">
              <a:rPr lang="is-IS" altLang="en-US" sz="1200" smtClean="0">
                <a:latin typeface="+mn-lt"/>
              </a:rPr>
              <a:pPr/>
              <a:t>100</a:t>
            </a:fld>
            <a:endParaRPr lang="is-IS" sz="1200" dirty="0">
              <a:latin typeface="+mn-lt"/>
            </a:endParaRPr>
          </a:p>
        </p:txBody>
      </p:sp>
      <p:sp>
        <p:nvSpPr>
          <p:cNvPr id="2440" name="Text Placeholder 2">
            <a:extLst>
              <a:ext uri="{FF2B5EF4-FFF2-40B4-BE49-F238E27FC236}">
                <a16:creationId xmlns:a16="http://schemas.microsoft.com/office/drawing/2014/main" id="{CC537425-27A6-79D4-F904-A1594DDADB0B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418388" y="5861050"/>
            <a:ext cx="266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AD3FB5F-F859-41AE-A07D-41115094C0A8}" type="datetime'''''''''1''2''''''''''''''''''''0'''''''''''''''''''''''''">
              <a:rPr lang="is-IS" altLang="en-US" sz="1200" smtClean="0">
                <a:latin typeface="+mn-lt"/>
              </a:rPr>
              <a:pPr/>
              <a:t>120</a:t>
            </a:fld>
            <a:endParaRPr lang="is-IS" sz="1200" dirty="0">
              <a:latin typeface="+mn-lt"/>
            </a:endParaRPr>
          </a:p>
        </p:txBody>
      </p:sp>
      <p:sp>
        <p:nvSpPr>
          <p:cNvPr id="2441" name="Text Placeholder 2">
            <a:extLst>
              <a:ext uri="{FF2B5EF4-FFF2-40B4-BE49-F238E27FC236}">
                <a16:creationId xmlns:a16="http://schemas.microsoft.com/office/drawing/2014/main" id="{034CFBAA-2FD6-AA49-C12B-B2C026C3E573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8437563" y="5861050"/>
            <a:ext cx="266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89465DD-43D0-4483-809E-B1E716A4CA8B}" type="datetime'1''''''''''''''''''''''''''''''''4''''''''0'''''''''''">
              <a:rPr lang="is-IS" altLang="en-US" sz="1200" smtClean="0">
                <a:latin typeface="+mn-lt"/>
              </a:rPr>
              <a:pPr/>
              <a:t>140</a:t>
            </a:fld>
            <a:endParaRPr lang="is-IS" sz="1200" dirty="0">
              <a:latin typeface="+mn-lt"/>
            </a:endParaRPr>
          </a:p>
        </p:txBody>
      </p:sp>
      <p:sp>
        <p:nvSpPr>
          <p:cNvPr id="2442" name="Text Placeholder 2">
            <a:extLst>
              <a:ext uri="{FF2B5EF4-FFF2-40B4-BE49-F238E27FC236}">
                <a16:creationId xmlns:a16="http://schemas.microsoft.com/office/drawing/2014/main" id="{0430D57B-093F-6EE7-CF91-380E2E2DB27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9456738" y="5861050"/>
            <a:ext cx="266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252C343-0CE1-4136-8164-C5489B576A9C}" type="datetime'''1''''''''''''''''''''''''''''6''''''0'''''''''''">
              <a:rPr lang="is-IS" altLang="en-US" sz="1200" smtClean="0">
                <a:latin typeface="+mn-lt"/>
              </a:rPr>
              <a:pPr/>
              <a:t>160</a:t>
            </a:fld>
            <a:endParaRPr lang="is-IS" sz="1200" dirty="0">
              <a:latin typeface="+mn-lt"/>
            </a:endParaRPr>
          </a:p>
        </p:txBody>
      </p:sp>
      <p:sp>
        <p:nvSpPr>
          <p:cNvPr id="2443" name="Text Placeholder 2">
            <a:extLst>
              <a:ext uri="{FF2B5EF4-FFF2-40B4-BE49-F238E27FC236}">
                <a16:creationId xmlns:a16="http://schemas.microsoft.com/office/drawing/2014/main" id="{D9697052-EF3B-8F75-F18B-C891A7AB8216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10475913" y="5861050"/>
            <a:ext cx="266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C9CEA6D-A808-464E-8AAA-E354AC21ABC1}" type="datetime'''''''''''''''1''''''''''''''''''''''''''8''0'">
              <a:rPr lang="is-IS" altLang="en-US" sz="1200" smtClean="0">
                <a:latin typeface="+mn-lt"/>
              </a:rPr>
              <a:pPr/>
              <a:t>180</a:t>
            </a:fld>
            <a:endParaRPr lang="is-IS" sz="1200" dirty="0">
              <a:latin typeface="+mn-lt"/>
            </a:endParaRPr>
          </a:p>
        </p:txBody>
      </p:sp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CB2FB1A7-DAB6-DBF9-3195-1172BFC123D9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V="1">
            <a:off x="7083424" y="3649663"/>
            <a:ext cx="44450" cy="2428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7" name="Straight Connector 2066">
            <a:extLst>
              <a:ext uri="{FF2B5EF4-FFF2-40B4-BE49-F238E27FC236}">
                <a16:creationId xmlns:a16="http://schemas.microsoft.com/office/drawing/2014/main" id="{7795E157-F972-78C9-09B0-63773E390C60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H="1" flipV="1">
            <a:off x="7297738" y="3570288"/>
            <a:ext cx="250825" cy="31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0" name="Straight Connector 2079">
            <a:extLst>
              <a:ext uri="{FF2B5EF4-FFF2-40B4-BE49-F238E27FC236}">
                <a16:creationId xmlns:a16="http://schemas.microsoft.com/office/drawing/2014/main" id="{0A308951-51CF-27B3-5387-096EDD5FD554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 bwMode="auto">
          <a:xfrm flipH="1" flipV="1">
            <a:off x="7215187" y="3606800"/>
            <a:ext cx="325438" cy="1079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5DF30B-5995-D49B-4D3A-C07A029AB5EF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365750" y="6148388"/>
            <a:ext cx="13144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CBF3943-E91D-49AD-A456-AD284C3A7AC4}" type="datetime'''''''F''a''''''''s''''''te''''''i''''g''nama''''t'''''''''''">
              <a:rPr lang="is-IS" altLang="en-US" sz="1200" smtClean="0"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Fasteignamat</a:t>
            </a:fld>
            <a:r>
              <a:rPr lang="is-IS" altLang="en-US" sz="1200" dirty="0">
                <a:latin typeface="+mn-lt"/>
              </a:rPr>
              <a:t> (m.</a:t>
            </a:r>
            <a:r>
              <a:rPr lang="is-IS" altLang="en-US" sz="1200" dirty="0" err="1">
                <a:latin typeface="+mn-lt"/>
              </a:rPr>
              <a:t>kr</a:t>
            </a:r>
            <a:r>
              <a:rPr lang="is-IS" altLang="en-US" sz="1200" dirty="0">
                <a:latin typeface="+mn-lt"/>
              </a:rPr>
              <a:t>)</a:t>
            </a:r>
            <a:endParaRPr lang="is-IS" sz="1200" dirty="0">
              <a:latin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224D82-3B37-4230-A77F-5235053D294F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30250" y="2960688"/>
            <a:ext cx="1651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C811EBC-61CD-45E5-A440-8FE18231C535}" type="datetime'F''''''as''tei''''''''''''''''''gn''''a''''gjö''''ld'''''''">
              <a:rPr lang="is-IS" altLang="en-US" sz="1200" smtClean="0"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Fasteignagjöld</a:t>
            </a:fld>
            <a:r>
              <a:rPr lang="is-IS" altLang="en-US" sz="1200" dirty="0">
                <a:latin typeface="+mn-lt"/>
              </a:rPr>
              <a:t> (þús.</a:t>
            </a:r>
            <a:r>
              <a:rPr lang="is-IS" altLang="en-US" sz="1200" dirty="0" err="1">
                <a:latin typeface="+mn-lt"/>
              </a:rPr>
              <a:t>kr</a:t>
            </a:r>
            <a:r>
              <a:rPr lang="is-IS" altLang="en-US" sz="1200" dirty="0">
                <a:latin typeface="+mn-lt"/>
              </a:rPr>
              <a:t>)</a:t>
            </a:r>
            <a:endParaRPr lang="is-IS" sz="1200" dirty="0">
              <a:latin typeface="+mn-lt"/>
            </a:endParaRPr>
          </a:p>
        </p:txBody>
      </p:sp>
      <p:sp>
        <p:nvSpPr>
          <p:cNvPr id="2484" name="Text Placeholder 2">
            <a:extLst>
              <a:ext uri="{FF2B5EF4-FFF2-40B4-BE49-F238E27FC236}">
                <a16:creationId xmlns:a16="http://schemas.microsoft.com/office/drawing/2014/main" id="{2EAD6AA6-C87B-6B94-798D-326099D63AF0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683375" y="3892550"/>
            <a:ext cx="7683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22225" tIns="0" rIns="22225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9FE60C8-B843-4D24-9A3C-4F060FD44C7E}" type="datetime'''''K''''ó''''''p''.'''''''''''''' ''Kó''''rar'''">
              <a:rPr lang="is-IS" altLang="en-US" sz="1200" smtClean="0"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Kóp. Kórar</a:t>
            </a:fld>
            <a:endParaRPr lang="is-IS" sz="1200" dirty="0">
              <a:latin typeface="+mn-lt"/>
            </a:endParaRPr>
          </a:p>
        </p:txBody>
      </p:sp>
      <p:sp>
        <p:nvSpPr>
          <p:cNvPr id="2057" name="Text Placeholder 2">
            <a:extLst>
              <a:ext uri="{FF2B5EF4-FFF2-40B4-BE49-F238E27FC236}">
                <a16:creationId xmlns:a16="http://schemas.microsoft.com/office/drawing/2014/main" id="{0D90F314-4A0E-7CC1-2D03-1F501F776029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548563" y="3495675"/>
            <a:ext cx="11033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22225" tIns="0" rIns="22225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1EAE1B1-7BC6-4DB7-ABF4-3FA3D5A1C27C}" type="datetime'''K''ó''''''p.'''''''''' ''V''''''''''''e''st''u''rbæ''r'''">
              <a:rPr lang="is-IS" altLang="en-US" sz="1200" smtClean="0"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Kóp. Vesturbær</a:t>
            </a:fld>
            <a:endParaRPr lang="is-IS" sz="1200" dirty="0">
              <a:latin typeface="+mn-lt"/>
            </a:endParaRPr>
          </a:p>
        </p:txBody>
      </p:sp>
      <p:sp>
        <p:nvSpPr>
          <p:cNvPr id="2075" name="Text Placeholder 2">
            <a:extLst>
              <a:ext uri="{FF2B5EF4-FFF2-40B4-BE49-F238E27FC236}">
                <a16:creationId xmlns:a16="http://schemas.microsoft.com/office/drawing/2014/main" id="{BC76C268-7D7B-2465-D629-FD1FD4E7F46A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7216775" y="3714750"/>
            <a:ext cx="11509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22225" tIns="0" rIns="22225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7824883-F96B-495A-B5F0-0DD66AC567F1}" type="datetime'''''K''''óp''.'''' Hv''''örf'''','''''' Þi''''n''g'''">
              <a:rPr lang="is-IS" altLang="en-US" sz="1200" smtClean="0"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Kóp. Hvörf, Þing</a:t>
            </a:fld>
            <a:endParaRPr lang="is-IS" sz="1200" dirty="0">
              <a:latin typeface="+mn-lt"/>
            </a:endParaRPr>
          </a:p>
        </p:txBody>
      </p:sp>
      <p:sp>
        <p:nvSpPr>
          <p:cNvPr id="2501" name="TextBox 2500">
            <a:extLst>
              <a:ext uri="{FF2B5EF4-FFF2-40B4-BE49-F238E27FC236}">
                <a16:creationId xmlns:a16="http://schemas.microsoft.com/office/drawing/2014/main" id="{09000E92-D577-A82A-E347-98C4756C0261}"/>
              </a:ext>
            </a:extLst>
          </p:cNvPr>
          <p:cNvSpPr txBox="1"/>
          <p:nvPr/>
        </p:nvSpPr>
        <p:spPr>
          <a:xfrm>
            <a:off x="359596" y="6483611"/>
            <a:ext cx="433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s-IS" sz="1000" dirty="0">
                <a:solidFill>
                  <a:srgbClr val="002547"/>
                </a:solidFill>
                <a:latin typeface="IBM Plex Sans" panose="020B0503050203000203" pitchFamily="34" charset="0"/>
              </a:rPr>
              <a:t>Heimild: Byggðarstofnun</a:t>
            </a:r>
          </a:p>
        </p:txBody>
      </p:sp>
    </p:spTree>
    <p:extLst>
      <p:ext uri="{BB962C8B-B14F-4D97-AF65-F5344CB8AC3E}">
        <p14:creationId xmlns:p14="http://schemas.microsoft.com/office/powerpoint/2010/main" val="748190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71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.%#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0&quot;&gt;&lt;elem m_fUsage=&quot;5.10304630365305555983E+00&quot;&gt;&lt;m_msothmcolidx val=&quot;0&quot;/&gt;&lt;m_rgb r=&quot;58&quot; g=&quot;7D&quot; b=&quot;8A&quot;/&gt;&lt;/elem&gt;&lt;elem m_fUsage=&quot;4.54830580246877325123E+00&quot;&gt;&lt;m_msothmcolidx val=&quot;0&quot;/&gt;&lt;m_rgb r=&quot;87&quot; g=&quot;DE&quot; b=&quot;4E&quot;/&gt;&lt;/elem&gt;&lt;elem m_fUsage=&quot;2.00616794111781127086E-01&quot;&gt;&lt;m_msothmcolidx val=&quot;0&quot;/&gt;&lt;m_rgb r=&quot;AB&quot; g=&quot;E0&quot; b=&quot;BD&quot;/&gt;&lt;/elem&gt;&lt;elem m_fUsage=&quot;3.43368382029251573151E-02&quot;&gt;&lt;m_msothmcolidx val=&quot;0&quot;/&gt;&lt;m_rgb r=&quot;0E&quot; g=&quot;41&quot; b=&quot;58&quot;/&gt;&lt;/elem&gt;&lt;elem m_fUsage=&quot;3.25499324846692389412E-02&quot;&gt;&lt;m_msothmcolidx val=&quot;0&quot;/&gt;&lt;m_rgb r=&quot;60&quot; g=&quot;AB&quot; b=&quot;7D&quot;/&gt;&lt;/elem&gt;&lt;elem m_fUsage=&quot;3.09031543826326429714E-02&quot;&gt;&lt;m_msothmcolidx val=&quot;0&quot;/&gt;&lt;m_rgb r=&quot;C3&quot; g=&quot;14&quot; b=&quot;0E&quot;/&gt;&lt;/elem&gt;&lt;elem m_fUsage=&quot;1.49498215822351197823E-02&quot;&gt;&lt;m_msothmcolidx val=&quot;0&quot;/&gt;&lt;m_rgb r=&quot;61&quot; g=&quot;AB&quot; b=&quot;7E&quot;/&gt;&lt;/elem&gt;&lt;elem m_fUsage=&quot;1.42178526524148959864E-02&quot;&gt;&lt;m_msothmcolidx val=&quot;0&quot;/&gt;&lt;m_rgb r=&quot;BE&quot; g=&quot;DC&quot; b=&quot;DD&quot;/&gt;&lt;/elem&gt;&lt;elem m_fUsage=&quot;7.84005821775532983631E-03&quot;&gt;&lt;m_msothmcolidx val=&quot;0&quot;/&gt;&lt;m_rgb r=&quot;4F&quot; g=&quot;80&quot; b=&quot;BC&quot;/&gt;&lt;/elem&gt;&lt;elem m_fUsage=&quot;5.49790214230525160766E-03&quot;&gt;&lt;m_msothmcolidx val=&quot;0&quot;/&gt;&lt;m_rgb r=&quot;07&quot; g=&quot;7A&quot; b=&quot;E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KP5qMs6_mtg.hEdsMtX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f2.VtJpRTspr3bM4sak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Io6wjg3ojKGKpGYTFRN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vEuw5q8UST5mAYhr4pp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t.u2aHTWvNnfS5OEeru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o0KVMhl9M3k5fG1f1Za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Plt9mXNIFdVa_v49OiW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bBnmQwOnc4vYTuQ2hkP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frvekfg88xYQ37kfw8c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DpPWswzM9NYwL26R3Ac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Yy7YLn5nGWkjAtfkej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9t_LCaHZbjCrrAwP26s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tDjZlO_MG17_WJ1B18a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O3iTaOmXA5PwYWKQ0UU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9PFMh1_5ApQCTn_i4Ul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q8BlzBozAdF0gbwMyYS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2ZaS5CYPU3cQt79Ltr3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3r6MVVO85YdpobfGK62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uWFp3mhpOOgZ03Vcd3g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SBMH7jKeMR0PEefNxQL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klct8jFYw5k2pL9ELh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0tXMma3VOalLe_7XWnQ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83Fsyr41hc.CyVvyzNP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6TTsvQvQnGmKgKHHCrb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p5as_.gDPUF7GBuo12o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4_JD7vwPIF3LwhKeYBY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9FUqGrN6JS.xkzgv9hi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JESmGpUU71Db6WA3So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m0xUoHw28FAEa5XOhvn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RZXs_9cArC4e3TH2lPF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1aQrjFtPgA5fY3_U0MJ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C5Ofi1zEc2uuFRnc4o7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OCcxWnDpVnPJMeaMJk0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EJrFXLQtyx.scrbsau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q.W4tURBrEKSdAKjawE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bdbGJtaIGcsuUczchKP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.F1p_BUPyniGGJ2g.nf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kzGrPDKeztStI5dbrKE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nuA3XkpcinsQY6d4ZgG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2iY1Ff_YShYul7iFXWL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jde2o5cEUIGSokgFnu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LKF2GH.kWk9tx1L5_Ux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EHyMrMpIHPHqzFyGyYB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Bj.bQPE6i8ddtDJFCxC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3THCuhAI.hBFV_AKglX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.k5TL0IyW5cqzQp1bXK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Q1_JSLZT0rHkfUKAbqC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ynuh2vh0dOPi1Jen1gY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AH03zk.bEvEjvWz3zGq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i29YI1YsI.xIMV2UClG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e1JsBBYSSioxPDD_bo0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BuKf1tnhAZvMkEhEXXt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CQWK9u9vNSwHHZ4EVjj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MNsUsUUWj.3G6JnOOLb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evOpSnH3s.QyrP7iF3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GxEfbnLhzRgT7d_u2_E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yXbrsglEKVmxbsVG95O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yLlyaU_W0D99XNawXnb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AaYzQhwCpU3UMhGm_wT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jsnJ6fevx2upYimrcJ7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Qp8fEJhuSrh0XE8IdLK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fsMvgZpf3jp3TVAxLF2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3zT2JowPe6P1cVLWvxmI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OgDPe2rVY9A.zhB21eG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0.mx7EPz0lGfM6Cfnp4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snt0Du7sX8708vvjFe_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MevngHinM9_QiyRTXqK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Jbt_NydhC.xPzwBFqsf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iZrl55t9jH7QKE7m5ee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LqgPwy.15CyinuvrajV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8slRw_M6KSNsuyybQHW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21bNNqosPWe4KkI6UOn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1VJORNsa3_IARg0CwvL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mGlJLkob5uLWFuMLzpZ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vNLKJMS4mBzrpgpgYgQ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nYeGMAeJZJWwB7GK8U4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EDSqoJzA6i2_o9NGXxq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h1Xt9MwfFlxAo3yYahS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cp61lZWeFIbULgtciM8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VABy469Eq5tbGAmSSel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Jbt_NydhC.xPzwBFqsf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iZrl55t9jH7QKE7m5ee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V7FZFb26ozHXdpg1MU2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LqgPwy.15CyinuvrajV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pFR8UcXDW_hQvf7Iw_V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8slRw_M6KSNsuyybQHW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mPo98dvzGY5ETpwahIo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_.IoqoLD._jlLqSvFFc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21bNNqosPWe4KkI6UOn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SjarTy4Xy8T0smPtBGM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1VJORNsa3_IARg0CwvL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7S6.l8PeZ6Vd2u2nVh4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yrR8tkX9nKsTpDsd215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UKiYtR_hEO4yzg4oIDo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VQhw0Ype0ao4wOtfJYM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zp8CB0N4siqKlePZbYL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Ásdís Font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smtClean="0">
            <a:solidFill>
              <a:srgbClr val="002547"/>
            </a:solidFill>
            <a:latin typeface="IBM Plex Sans" panose="020B050305020300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FD87CFC42A447B50956C7B237BDDB" ma:contentTypeVersion="18" ma:contentTypeDescription="Create a new document." ma:contentTypeScope="" ma:versionID="32ccbee3caa01464bdfa180253cc38ab">
  <xsd:schema xmlns:xsd="http://www.w3.org/2001/XMLSchema" xmlns:xs="http://www.w3.org/2001/XMLSchema" xmlns:p="http://schemas.microsoft.com/office/2006/metadata/properties" xmlns:ns2="56a1502f-0ba7-4fc8-a42a-3641e4e5a217" xmlns:ns3="69f9fb66-79c5-44c9-9c84-a751069a5bd2" targetNamespace="http://schemas.microsoft.com/office/2006/metadata/properties" ma:root="true" ma:fieldsID="563c1c887c1896c4a3fe52f29b96008c" ns2:_="" ns3:_="">
    <xsd:import namespace="56a1502f-0ba7-4fc8-a42a-3641e4e5a217"/>
    <xsd:import namespace="69f9fb66-79c5-44c9-9c84-a751069a5b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1502f-0ba7-4fc8-a42a-3641e4e5a2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fdc771-ce9b-42a0-84e3-e789c75c3222}" ma:internalName="TaxCatchAll" ma:showField="CatchAllData" ma:web="56a1502f-0ba7-4fc8-a42a-3641e4e5a2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f9fb66-79c5-44c9-9c84-a751069a5b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b4dc53a-5158-4362-9e74-76ddd6873c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a1502f-0ba7-4fc8-a42a-3641e4e5a217" xsi:nil="true"/>
    <lcf76f155ced4ddcb4097134ff3c332f xmlns="69f9fb66-79c5-44c9-9c84-a751069a5b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54E528-6759-49AC-A8C9-804ABBE080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5BA16F-0263-499B-A7FE-156F273975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a1502f-0ba7-4fc8-a42a-3641e4e5a217"/>
    <ds:schemaRef ds:uri="69f9fb66-79c5-44c9-9c84-a751069a5b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D7E9C7-2A14-469F-998F-94C5C10760A4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9f9fb66-79c5-44c9-9c84-a751069a5bd2"/>
    <ds:schemaRef ds:uri="56a1502f-0ba7-4fc8-a42a-3641e4e5a2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53271</TotalTime>
  <Words>832</Words>
  <Application>Microsoft Office PowerPoint</Application>
  <PresentationFormat>Widescreen</PresentationFormat>
  <Paragraphs>178</Paragraphs>
  <Slides>17</Slides>
  <Notes>17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Calibri</vt:lpstr>
      <vt:lpstr>IBM Plex Sans</vt:lpstr>
      <vt:lpstr>Lato</vt:lpstr>
      <vt:lpstr>Lato ExtraBold</vt:lpstr>
      <vt:lpstr>Wingdings</vt:lpstr>
      <vt:lpstr>Office Theme</vt:lpstr>
      <vt:lpstr>think-cell Slide</vt:lpstr>
      <vt:lpstr>Eru fasteignagjöld dulin skattheimta?  Ásdís Kristjánsdóttir bæjarstjóri Kópavogs </vt:lpstr>
      <vt:lpstr>Fjölbreytt starfsemi Kópavogsbæjar</vt:lpstr>
      <vt:lpstr>Tveir megin skattstofnar sveitarfélaga</vt:lpstr>
      <vt:lpstr>Ríkjandi húsnæðisskortur er helsta áskorun sveitarfélaga</vt:lpstr>
      <vt:lpstr>PowerPoint Presentation</vt:lpstr>
      <vt:lpstr>Vantar 8.500 íbúðir á höfuðborgarsvæðinu</vt:lpstr>
      <vt:lpstr>PowerPoint Presentation</vt:lpstr>
      <vt:lpstr> Samspil fasteignamats og fasteignagjalda </vt:lpstr>
      <vt:lpstr>Samspil fasteignamats og fasteignagjalda</vt:lpstr>
      <vt:lpstr>10 stærstu sveitarfélögin: Fasteignamat hækkað talsvert umfram verðlag síðustu ár</vt:lpstr>
      <vt:lpstr>10 stærstu sveitarfélögin: Einungis Kópavogur lækkað fasteignagjöld að raunvirði</vt:lpstr>
      <vt:lpstr>10 stærstu sveitarfélögin: Fasteignagjöld með þeim lægstu í Kópavogi</vt:lpstr>
      <vt:lpstr>Hlutverk Jöfnunarsjóðs í skattastefnu sveitarfélaga?</vt:lpstr>
      <vt:lpstr>Skakkir hvatar</vt:lpstr>
      <vt:lpstr>Verður sveitarfélögum einnig refsað fyrir að fullnýta ekki útsvarið?</vt:lpstr>
      <vt:lpstr>Úr vasa heimila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Uppfærsla ásýndar</dc:title>
  <dc:creator>Björn Björnsson</dc:creator>
  <cp:lastModifiedBy>Ásdís Kristjánsdóttir - bæjarstjóri</cp:lastModifiedBy>
  <cp:revision>123</cp:revision>
  <dcterms:created xsi:type="dcterms:W3CDTF">2024-04-25T07:21:06Z</dcterms:created>
  <dcterms:modified xsi:type="dcterms:W3CDTF">2025-05-28T07:06:21Z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0x010100015FD87CFC42A447B50956C7B237BDDB</vt:lpwstr>
  </property>
  <property fmtid="{D5CDD505-2E9C-101B-9397-08002B2CF9AE}" pid="3" name="MediaServiceImageTags">
    <vt:lpwstr/>
  </property>
</Properties>
</file>