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4" r:id="rId5"/>
    <p:sldId id="2147471551" r:id="rId6"/>
    <p:sldId id="264" r:id="rId7"/>
    <p:sldId id="2147471613" r:id="rId8"/>
    <p:sldId id="2147471618" r:id="rId9"/>
    <p:sldId id="2147471619" r:id="rId10"/>
    <p:sldId id="2147471620" r:id="rId11"/>
    <p:sldId id="2147471631" r:id="rId12"/>
    <p:sldId id="2147471610" r:id="rId13"/>
    <p:sldId id="2147471622" r:id="rId14"/>
    <p:sldId id="2147471628" r:id="rId15"/>
    <p:sldId id="2147471611" r:id="rId16"/>
    <p:sldId id="2147471615" r:id="rId17"/>
    <p:sldId id="2147471612" r:id="rId18"/>
    <p:sldId id="2147471616" r:id="rId19"/>
    <p:sldId id="2147471630" r:id="rId20"/>
    <p:sldId id="2147471609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05943CB-6F42-4776-B506-94E284F2829C}">
  <a:tblStyle styleId="{605943CB-6F42-4776-B506-94E284F2829C}" styleName="Brand Tab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inor">
          <a:scrgbClr r="0" g="0" b="0"/>
        </a:fontRef>
        <a:schemeClr val="tx1"/>
      </a:tcTxStyle>
      <a:tcStyle>
        <a:tcBdr/>
      </a:tcStyle>
    </a:lastCol>
    <a:firstCol>
      <a:tcTxStyle b="on">
        <a:fontRef idx="minor">
          <a:scrgbClr r="0" g="0" b="0"/>
        </a:fontRef>
        <a:schemeClr val="tx1"/>
      </a:tcTxStyle>
      <a:tcStyle>
        <a:tcBdr/>
      </a:tcStyle>
    </a:firstCol>
    <a:lastRow>
      <a:tcTxStyle b="on">
        <a:fontRef idx="minor">
          <a:scrgbClr r="0" g="0" b="0"/>
        </a:fontRef>
        <a:schemeClr val="tx1"/>
      </a:tcTxStyle>
      <a:tcStyle>
        <a:tcBdr/>
        <a:fill>
          <a:solidFill>
            <a:schemeClr val="bg1">
              <a:lumMod val="95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E8A128-FD69-4F98-BC96-439F510B2832}" styleName="Brand Tab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inor">
          <a:scrgbClr r="0" g="0" b="0"/>
        </a:fontRef>
        <a:schemeClr val="tx1"/>
      </a:tcTxStyle>
      <a:tcStyle>
        <a:tcBdr/>
      </a:tcStyle>
    </a:lastCol>
    <a:firstCol>
      <a:tcTxStyle b="on">
        <a:fontRef idx="minor">
          <a:scrgbClr r="0" g="0" b="0"/>
        </a:fontRef>
        <a:schemeClr val="tx1"/>
      </a:tcTxStyle>
      <a:tcStyle>
        <a:tcBdr/>
      </a:tcStyle>
    </a:firstCol>
    <a:lastRow>
      <a:tcTxStyle b="on">
        <a:fontRef idx="minor">
          <a:scrgbClr r="0" g="0" b="0"/>
        </a:fontRef>
        <a:schemeClr val="tx1"/>
      </a:tcTxStyle>
      <a:tcStyle>
        <a:tcBdr/>
        <a:fill>
          <a:solidFill>
            <a:schemeClr val="bg1">
              <a:lumMod val="95000"/>
            </a:schemeClr>
          </a:solidFill>
        </a:fill>
      </a:tcStyle>
    </a:lastRow>
    <a:firstRow>
      <a:tcTxStyle b="on">
        <a:fontRef idx="minor">
          <a:scrgbClr r="109" g="36" b="122"/>
        </a:fontRef>
        <a:schemeClr val="tx1"/>
      </a:tcTxStyle>
      <a:tcStyle>
        <a:tcBdr>
          <a:bottom>
            <a:ln w="1905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56CA0EE-1E45-4AA6-A82B-0F5650326712}" styleName="Brand Tab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bg1">
              <a:lumMod val="95000"/>
            </a:schemeClr>
          </a:solidFill>
        </a:fill>
      </a:tcStyle>
    </a:band2H>
    <a:band2V>
      <a:tcStyle>
        <a:tcBdr/>
        <a:fill>
          <a:solidFill>
            <a:schemeClr val="bg1">
              <a:lumMod val="95000"/>
            </a:schemeClr>
          </a:solidFill>
        </a:fill>
      </a:tcStyle>
    </a:band2V>
    <a:lastCol>
      <a:tcTxStyle b="on">
        <a:fontRef idx="minor">
          <a:scrgbClr r="0" g="0" b="0"/>
        </a:fontRef>
        <a:schemeClr val="tx1"/>
      </a:tcTxStyle>
      <a:tcStyle>
        <a:tcBdr/>
      </a:tcStyle>
    </a:lastCol>
    <a:firstCol>
      <a:tcTxStyle b="on">
        <a:fontRef idx="minor">
          <a:scrgbClr r="0" g="0" b="0"/>
        </a:fontRef>
        <a:schemeClr val="tx1"/>
      </a:tcTxStyle>
      <a:tcStyle>
        <a:tcBdr/>
      </a:tcStyle>
    </a:firstCol>
    <a:lastRow>
      <a:tcTxStyle b="on">
        <a:fontRef idx="minor">
          <a:scrgbClr r="0" g="0" b="0"/>
        </a:fontRef>
        <a:schemeClr val="tx1"/>
      </a:tcTxStyle>
      <a:tcStyle>
        <a:tcBdr/>
        <a:fill>
          <a:solidFill>
            <a:schemeClr val="bg1">
              <a:lumMod val="95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solidFill>
            <a:schemeClr val="bg1">
              <a:lumMod val="95000"/>
            </a:schemeClr>
          </a:solidFill>
        </a:fill>
      </a:tcStyle>
    </a:firstRow>
  </a:tblStyle>
  <a:tblStyle styleId="{B2FE71AF-C406-42DD-AC2B-C6103619A3FC}" styleName="Brand Tabl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bg1">
              <a:lumMod val="95000"/>
            </a:schemeClr>
          </a:solidFill>
        </a:fill>
      </a:tcStyle>
    </a:band2H>
    <a:band2V>
      <a:tcStyle>
        <a:tcBdr/>
        <a:fill>
          <a:solidFill>
            <a:schemeClr val="bg1">
              <a:lumMod val="95000"/>
            </a:schemeClr>
          </a:solidFill>
        </a:fill>
      </a:tcStyle>
    </a:band2V>
    <a:lastCol>
      <a:tcTxStyle b="on">
        <a:fontRef idx="minor">
          <a:scrgbClr r="0" g="0" b="0"/>
        </a:fontRef>
        <a:schemeClr val="tx1"/>
      </a:tcTxStyle>
      <a:tcStyle>
        <a:tcBdr/>
      </a:tcStyle>
    </a:lastCol>
    <a:firstCol>
      <a:tcTxStyle b="on">
        <a:fontRef idx="minor">
          <a:scrgbClr r="0" g="0" b="0"/>
        </a:fontRef>
        <a:schemeClr val="tx1"/>
      </a:tcTxStyle>
      <a:tcStyle>
        <a:tcBdr/>
      </a:tcStyle>
    </a:firstCol>
    <a:lastRow>
      <a:tcTxStyle b="on">
        <a:fontRef idx="minor">
          <a:scrgbClr r="0" g="0" b="0"/>
        </a:fontRef>
        <a:schemeClr val="tx1"/>
      </a:tcTxStyle>
      <a:tcStyle>
        <a:tcBdr/>
        <a:fill>
          <a:solidFill>
            <a:schemeClr val="bg1">
              <a:lumMod val="95000"/>
            </a:schemeClr>
          </a:solidFill>
        </a:fill>
      </a:tcStyle>
    </a:lastRow>
    <a:firstRow>
      <a:tcTxStyle b="on">
        <a:fontRef idx="minor">
          <a:scrgbClr r="109" g="36" b="122"/>
        </a:fontRef>
        <a:schemeClr val="tx1"/>
      </a:tcTxStyle>
      <a:tcStyle>
        <a:tcBdr>
          <a:bottom>
            <a:ln w="19050" cmpd="sng">
              <a:solidFill>
                <a:schemeClr val="tx1"/>
              </a:solidFill>
            </a:ln>
          </a:bottom>
        </a:tcBdr>
        <a:fill>
          <a:solidFill>
            <a:schemeClr val="bg1">
              <a:lumMod val="95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223" autoAdjust="0"/>
  </p:normalViewPr>
  <p:slideViewPr>
    <p:cSldViewPr snapToGrid="0">
      <p:cViewPr varScale="1">
        <p:scale>
          <a:sx n="73" d="100"/>
          <a:sy n="73" d="100"/>
        </p:scale>
        <p:origin x="2034" y="66"/>
      </p:cViewPr>
      <p:guideLst/>
    </p:cSldViewPr>
  </p:slideViewPr>
  <p:outlineViewPr>
    <p:cViewPr>
      <p:scale>
        <a:sx n="33" d="100"/>
        <a:sy n="33" d="100"/>
      </p:scale>
      <p:origin x="-6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1" d="100"/>
        <a:sy n="21" d="100"/>
      </p:scale>
      <p:origin x="0" y="-219"/>
    </p:cViewPr>
  </p:sorterViewPr>
  <p:notesViewPr>
    <p:cSldViewPr snapToGrid="0">
      <p:cViewPr varScale="1">
        <p:scale>
          <a:sx n="65" d="100"/>
          <a:sy n="65" d="100"/>
        </p:scale>
        <p:origin x="2565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wC_Excel_Templat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Tekjustofn sveitarfélaga á </a:t>
            </a:r>
          </a:p>
          <a:p>
            <a:pPr>
              <a:defRPr/>
            </a:pPr>
            <a:r>
              <a:rPr lang="en-US"/>
              <a:t>Íslandi í lok árs 2022</a:t>
            </a:r>
          </a:p>
        </c:rich>
      </c:tx>
      <c:layout>
        <c:manualLayout>
          <c:xMode val="edge"/>
          <c:yMode val="edge"/>
          <c:x val="0.24467064600795868"/>
          <c:y val="3.38778056891772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F2-4E30-9BB6-FD69C60811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F2-4E30-9BB6-FD69C60811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F2-4E30-9BB6-FD69C60811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F2-4E30-9BB6-FD69C6081185}"/>
              </c:ext>
            </c:extLst>
          </c:dPt>
          <c:dLbls>
            <c:dLbl>
              <c:idx val="0"/>
              <c:layout>
                <c:manualLayout>
                  <c:x val="6.1827956989247312E-2"/>
                  <c:y val="0.133004926108374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F2-4E30-9BB6-FD69C6081185}"/>
                </c:ext>
              </c:extLst>
            </c:dLbl>
            <c:dLbl>
              <c:idx val="1"/>
              <c:layout>
                <c:manualLayout>
                  <c:x val="-0.12365591397849465"/>
                  <c:y val="-1.47783251231527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F2-4E30-9BB6-FD69C6081185}"/>
                </c:ext>
              </c:extLst>
            </c:dLbl>
            <c:dLbl>
              <c:idx val="2"/>
              <c:layout>
                <c:manualLayout>
                  <c:x val="-0.1424731182795699"/>
                  <c:y val="-4.92610837438423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F2-4E30-9BB6-FD69C6081185}"/>
                </c:ext>
              </c:extLst>
            </c:dLbl>
            <c:dLbl>
              <c:idx val="3"/>
              <c:layout>
                <c:manualLayout>
                  <c:x val="0.14784946236559129"/>
                  <c:y val="-7.38916256157635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F2-4E30-9BB6-FD69C6081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[PwC_Excel_Template1]Colours!$A$26:$A$29</c:f>
              <c:strCache>
                <c:ptCount val="4"/>
                <c:pt idx="0">
                  <c:v>Útsvar</c:v>
                </c:pt>
                <c:pt idx="1">
                  <c:v>Fasteignaskattar</c:v>
                </c:pt>
                <c:pt idx="2">
                  <c:v>Framlög úr jöfnunarsjóði</c:v>
                </c:pt>
                <c:pt idx="3">
                  <c:v>Aðrar tekjur</c:v>
                </c:pt>
              </c:strCache>
            </c:strRef>
          </c:cat>
          <c:val>
            <c:numRef>
              <c:f>[PwC_Excel_Template1]Colours!$B$26:$B$29</c:f>
              <c:numCache>
                <c:formatCode>0%</c:formatCode>
                <c:ptCount val="4"/>
                <c:pt idx="0">
                  <c:v>0.68</c:v>
                </c:pt>
                <c:pt idx="1">
                  <c:v>0.15</c:v>
                </c:pt>
                <c:pt idx="2">
                  <c:v>0.15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F2-4E30-9BB6-FD69C6081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BEB4EF7-6755-4417-96B3-8A9D9B3986FB}" type="datetimeFigureOut">
              <a:rPr lang="en-US" smtClean="0"/>
              <a:pPr/>
              <a:t>5/28/2025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338F507-FFAD-4585-99E0-9DC17883A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9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1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6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8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72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6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6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13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93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35F2D-432E-C0B6-1E94-520CBE58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39DE8-8F13-F673-19CB-5E1A507B5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64340E-19C4-BFDB-309B-0C74421CA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4DDC2-4089-4D1C-0BCC-81C4BC7A8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3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6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6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2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04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7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8F507-FFAD-4585-99E0-9DC17883AD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6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8C4C564F-54DF-8C5F-8208-487AC945D74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" y="1715"/>
            <a:ext cx="12188951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04" y="1963495"/>
            <a:ext cx="5664555" cy="18288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AB6ED3-C5F6-877C-DAED-BEF7F30459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03" y="6054487"/>
            <a:ext cx="4684447" cy="45322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1400" b="0"/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B11A3AB-4A69-E082-016E-71E3453713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391" y="383381"/>
            <a:ext cx="1064007" cy="5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50A2C7B7-9D29-E058-E1D5-11CACA152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1" cy="6858001"/>
          </a:xfrm>
          <a:solidFill>
            <a:schemeClr val="bg1">
              <a:lumMod val="85000"/>
            </a:schemeClr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39E65-4ABC-F7FC-FCE0-B2925549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30" y="3372236"/>
            <a:ext cx="5641183" cy="141418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D4AC-270A-4483-7315-655B46AA98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3823" y="576072"/>
            <a:ext cx="3462095" cy="4308872"/>
          </a:xfrm>
        </p:spPr>
        <p:txBody>
          <a:bodyPr wrap="square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F9F556-4510-F7DD-B333-C401D75BD7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432" y="5029715"/>
            <a:ext cx="5641182" cy="990083"/>
          </a:xfrm>
        </p:spPr>
        <p:txBody>
          <a:bodyPr/>
          <a:lstStyle>
            <a:lvl1pPr>
              <a:defRPr sz="13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BC73D5-BBD4-6DEA-ABD4-C7C99DE36B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728" y="6501384"/>
            <a:ext cx="365760" cy="161583"/>
          </a:xfrm>
        </p:spPr>
        <p:txBody>
          <a:bodyPr>
            <a:noAutofit/>
          </a:bodyPr>
          <a:lstStyle>
            <a:lvl1pPr>
              <a:defRPr sz="1050"/>
            </a:lvl1pPr>
          </a:lstStyle>
          <a:p>
            <a:pPr lvl="0"/>
            <a:r>
              <a:rPr lang="en-US" dirty="0"/>
              <a:t>PwC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4AAF1B-63A7-87FB-CF3E-274298F4B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06EDDF0F-F4F8-2669-FD63-410B84DD2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38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7531331" cy="6858000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99" y="919162"/>
            <a:ext cx="3712881" cy="19383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8CD4E-B949-EF88-4945-7E36C001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199" y="2971800"/>
            <a:ext cx="3724275" cy="2967038"/>
          </a:xfrm>
        </p:spPr>
        <p:txBody>
          <a:bodyPr/>
          <a:lstStyle>
            <a:lvl1pPr>
              <a:lnSpc>
                <a:spcPct val="125000"/>
              </a:lnSpc>
              <a:defRPr sz="1600" b="0">
                <a:latin typeface="+mj-lt"/>
              </a:defRPr>
            </a:lvl1pPr>
            <a:lvl2pPr marL="166688" indent="0">
              <a:defRPr/>
            </a:lvl2pPr>
            <a:lvl3pPr marL="346075" indent="0">
              <a:buNone/>
              <a:defRPr/>
            </a:lvl3pPr>
            <a:lvl4pPr marL="512763" indent="0">
              <a:buNone/>
              <a:defRPr/>
            </a:lvl4pPr>
            <a:lvl5pPr marL="692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D55F7-3664-B826-100E-876C20C01969}"/>
              </a:ext>
            </a:extLst>
          </p:cNvPr>
          <p:cNvSpPr txBox="1"/>
          <p:nvPr userDrawn="1"/>
        </p:nvSpPr>
        <p:spPr>
          <a:xfrm>
            <a:off x="7630559" y="6501384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 dirty="0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85F81-E071-1548-5442-718A5D27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6339802"/>
            <a:ext cx="3200400" cy="32316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3BE7552A-3D06-4BDA-8BCC-BB2CCD97B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82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620719" cy="6858000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351" y="919162"/>
            <a:ext cx="4671730" cy="19383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DA1-5DA8-C359-F2B1-BC10C803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351" y="2971800"/>
            <a:ext cx="4671729" cy="2967038"/>
          </a:xfrm>
        </p:spPr>
        <p:txBody>
          <a:bodyPr/>
          <a:lstStyle>
            <a:lvl1pPr marL="166688" indent="-166688">
              <a:lnSpc>
                <a:spcPct val="125000"/>
              </a:lnSpc>
              <a:buFont typeface="Arial" panose="020B0604020202020204" pitchFamily="34" charset="0"/>
              <a:buChar char="•"/>
              <a:defRPr sz="1600" b="0">
                <a:latin typeface="+mj-lt"/>
              </a:defRPr>
            </a:lvl1pPr>
            <a:lvl2pPr marL="346075" indent="-179388">
              <a:buFont typeface="Georgia" panose="02040502050405020303" pitchFamily="18" charset="0"/>
              <a:buChar char="–"/>
              <a:defRPr/>
            </a:lvl2pPr>
            <a:lvl3pPr marL="512763" indent="-166688">
              <a:defRPr/>
            </a:lvl3pPr>
            <a:lvl4pPr marL="692150" indent="-179388">
              <a:defRPr/>
            </a:lvl4pPr>
            <a:lvl5pPr marL="858838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D55F7-3664-B826-100E-876C20C01969}"/>
              </a:ext>
            </a:extLst>
          </p:cNvPr>
          <p:cNvSpPr txBox="1"/>
          <p:nvPr userDrawn="1"/>
        </p:nvSpPr>
        <p:spPr>
          <a:xfrm>
            <a:off x="7118351" y="6501384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 dirty="0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85F81-E071-1548-5442-718A5D27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9600" y="6501384"/>
            <a:ext cx="3657600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3BE7552A-3D06-4BDA-8BCC-BB2CCD97B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57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5648448" cy="6858000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88" y="400051"/>
            <a:ext cx="5632168" cy="91757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DA1-5DA8-C359-F2B1-BC10C803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88" y="1946275"/>
            <a:ext cx="5632167" cy="3992563"/>
          </a:xfrm>
        </p:spPr>
        <p:txBody>
          <a:bodyPr/>
          <a:lstStyle>
            <a:lvl1pPr marL="166688" indent="-166688">
              <a:lnSpc>
                <a:spcPct val="125000"/>
              </a:lnSpc>
              <a:buFont typeface="Arial" panose="020B0604020202020204" pitchFamily="34" charset="0"/>
              <a:buChar char="•"/>
              <a:defRPr sz="1600" b="0">
                <a:latin typeface="+mj-lt"/>
              </a:defRPr>
            </a:lvl1pPr>
            <a:lvl2pPr marL="346075" indent="-179388">
              <a:buFont typeface="Georgia" panose="02040502050405020303" pitchFamily="18" charset="0"/>
              <a:buChar char="–"/>
              <a:defRPr/>
            </a:lvl2pPr>
            <a:lvl3pPr marL="512763" indent="-166688">
              <a:defRPr/>
            </a:lvl3pPr>
            <a:lvl4pPr marL="692150" indent="-179388">
              <a:defRPr/>
            </a:lvl4pPr>
            <a:lvl5pPr marL="858838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D55F7-3664-B826-100E-876C20C01969}"/>
              </a:ext>
            </a:extLst>
          </p:cNvPr>
          <p:cNvSpPr txBox="1"/>
          <p:nvPr userDrawn="1"/>
        </p:nvSpPr>
        <p:spPr>
          <a:xfrm>
            <a:off x="6157913" y="6501384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 dirty="0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85F81-E071-1548-5442-718A5D27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0116" y="6501384"/>
            <a:ext cx="4663440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3BE7552A-3D06-4BDA-8BCC-BB2CCD97B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67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4676174" cy="6858000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063" y="400051"/>
            <a:ext cx="6602593" cy="91757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DA1-5DA8-C359-F2B1-BC10C803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64" y="1946275"/>
            <a:ext cx="6602592" cy="3992563"/>
          </a:xfrm>
        </p:spPr>
        <p:txBody>
          <a:bodyPr/>
          <a:lstStyle>
            <a:lvl1pPr marL="166688" indent="-166688">
              <a:lnSpc>
                <a:spcPct val="125000"/>
              </a:lnSpc>
              <a:buFont typeface="Arial" panose="020B0604020202020204" pitchFamily="34" charset="0"/>
              <a:buChar char="•"/>
              <a:defRPr sz="1600" b="0">
                <a:latin typeface="+mj-lt"/>
              </a:defRPr>
            </a:lvl1pPr>
            <a:lvl2pPr marL="346075" indent="-179388">
              <a:buFont typeface="Georgia" panose="02040502050405020303" pitchFamily="18" charset="0"/>
              <a:buChar char="–"/>
              <a:defRPr/>
            </a:lvl2pPr>
            <a:lvl3pPr marL="512763" indent="-166688">
              <a:defRPr/>
            </a:lvl3pPr>
            <a:lvl4pPr marL="692150" indent="-179388">
              <a:defRPr/>
            </a:lvl4pPr>
            <a:lvl5pPr marL="858838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D55F7-3664-B826-100E-876C20C01969}"/>
              </a:ext>
            </a:extLst>
          </p:cNvPr>
          <p:cNvSpPr txBox="1"/>
          <p:nvPr userDrawn="1"/>
        </p:nvSpPr>
        <p:spPr>
          <a:xfrm>
            <a:off x="6157913" y="6497441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 dirty="0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85F81-E071-1548-5442-718A5D27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0116" y="6497441"/>
            <a:ext cx="4663440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3BE7552A-3D06-4BDA-8BCC-BB2CCD97B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57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20" y="400051"/>
            <a:ext cx="4274253" cy="14287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920" y="1956003"/>
            <a:ext cx="4274253" cy="3982835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DA1-5DA8-C359-F2B1-BC10C803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63" y="400051"/>
            <a:ext cx="6591017" cy="5538787"/>
          </a:xfrm>
        </p:spPr>
        <p:txBody>
          <a:bodyPr/>
          <a:lstStyle>
            <a:lvl1pPr marL="166688" indent="-166688">
              <a:lnSpc>
                <a:spcPct val="125000"/>
              </a:lnSpc>
              <a:buFont typeface="Arial" panose="020B0604020202020204" pitchFamily="34" charset="0"/>
              <a:buChar char="•"/>
              <a:defRPr sz="1600" b="0">
                <a:latin typeface="+mj-lt"/>
              </a:defRPr>
            </a:lvl1pPr>
            <a:lvl2pPr marL="346075" indent="-179388">
              <a:buFont typeface="Georgia" panose="02040502050405020303" pitchFamily="18" charset="0"/>
              <a:buChar char="–"/>
              <a:defRPr/>
            </a:lvl2pPr>
            <a:lvl3pPr marL="512763" indent="-166688">
              <a:defRPr/>
            </a:lvl3pPr>
            <a:lvl4pPr marL="692150" indent="-179388">
              <a:defRPr/>
            </a:lvl4pPr>
            <a:lvl5pPr marL="858838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8019E0-279D-A4EC-36F3-E0B1A717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8872EE6-00EE-7E3B-FF0A-4031AD0A1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6A14-ADD8-5266-1DE1-0BDFE2DF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2" y="2699173"/>
            <a:ext cx="4182718" cy="2492990"/>
          </a:xfrm>
        </p:spPr>
        <p:txBody>
          <a:bodyPr wrap="square" anchor="b" anchorCtr="0">
            <a:sp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73A66C0-F670-A68E-E8AB-864BA888682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209696" y="794063"/>
            <a:ext cx="6589884" cy="3328416"/>
          </a:xfrm>
        </p:spPr>
        <p:txBody>
          <a:bodyPr tIns="457200"/>
          <a:lstStyle>
            <a:lvl1pPr algn="ctr">
              <a:defRPr sz="18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C0038A-3A68-0DB9-64FC-6F889D75D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7BC8435-1364-314D-C920-74E9DEDB1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85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6A14-ADD8-5266-1DE1-0BDFE2DF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2" y="2697480"/>
            <a:ext cx="4182718" cy="2492990"/>
          </a:xfrm>
        </p:spPr>
        <p:txBody>
          <a:bodyPr wrap="square" anchor="b" anchorCtr="0">
            <a:sp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189DEE-6989-9A74-BDE8-CA73B9108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6DE5500C-FE6E-579B-63C3-09F6ADCF9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D78BEAF-F2F8-DC26-B864-8F8182138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9696" y="786384"/>
            <a:ext cx="5754687" cy="3195638"/>
          </a:xfrm>
        </p:spPr>
        <p:txBody>
          <a:bodyPr tIns="73152"/>
          <a:lstStyle>
            <a:lvl1pPr marL="647700" indent="-5524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/>
              <a:defRPr sz="2800" b="0">
                <a:latin typeface="+mj-lt"/>
              </a:defRPr>
            </a:lvl1pPr>
            <a:lvl2pPr marL="690563" indent="-5730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684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6A14-ADD8-5266-1DE1-0BDFE2DF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2" y="2697480"/>
            <a:ext cx="4182718" cy="2492990"/>
          </a:xfrm>
        </p:spPr>
        <p:txBody>
          <a:bodyPr wrap="square" anchor="b" anchorCtr="0">
            <a:sp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73A66C0-F670-A68E-E8AB-864BA888682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177701" y="818982"/>
            <a:ext cx="4324869" cy="2685354"/>
          </a:xfrm>
        </p:spPr>
        <p:txBody>
          <a:bodyPr tIns="457200"/>
          <a:lstStyle>
            <a:lvl1pPr algn="ctr">
              <a:defRPr sz="18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Table Placeholder 6">
            <a:extLst>
              <a:ext uri="{FF2B5EF4-FFF2-40B4-BE49-F238E27FC236}">
                <a16:creationId xmlns:a16="http://schemas.microsoft.com/office/drawing/2014/main" id="{CE0852A2-F289-0299-38DA-54988A9CF40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711065" y="818982"/>
            <a:ext cx="4324869" cy="2685354"/>
          </a:xfrm>
        </p:spPr>
        <p:txBody>
          <a:bodyPr tIns="457200"/>
          <a:lstStyle>
            <a:lvl1pPr algn="ctr">
              <a:defRPr sz="18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3D9662-5F2D-57D9-7407-78275144A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417BEBC1-805D-DD3E-7FB7-E733D35B8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65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6A14-ADD8-5266-1DE1-0BDFE2DF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2" y="2697480"/>
            <a:ext cx="4182718" cy="2492990"/>
          </a:xfrm>
        </p:spPr>
        <p:txBody>
          <a:bodyPr wrap="square" anchor="b" anchorCtr="0">
            <a:sp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EDD237-2AD5-3154-E113-01E98DC09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3079065-EEA7-BD3F-374F-2BD4FA174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EB10B1-191A-630B-CAE5-F7CB250CA4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1363" y="917575"/>
            <a:ext cx="4224722" cy="2589534"/>
          </a:xfrm>
        </p:spPr>
        <p:txBody>
          <a:bodyPr lIns="91440"/>
          <a:lstStyle>
            <a:lvl1pPr marL="292608" indent="-573088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tabLst/>
              <a:defRPr sz="1800" b="0">
                <a:latin typeface="+mj-lt"/>
              </a:defRPr>
            </a:lvl1pPr>
            <a:lvl2pPr marL="690563" indent="-5730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735FB7-5411-F2F1-D974-F773B1B83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8392" y="917575"/>
            <a:ext cx="4224722" cy="2589534"/>
          </a:xfrm>
        </p:spPr>
        <p:txBody>
          <a:bodyPr lIns="91440"/>
          <a:lstStyle>
            <a:lvl1pPr marL="393192" indent="-676656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tabLst>
                <a:tab pos="225425" algn="r"/>
              </a:tabLst>
              <a:defRPr sz="1800" b="0">
                <a:latin typeface="+mj-lt"/>
              </a:defRPr>
            </a:lvl1pPr>
            <a:lvl2pPr marL="690563" indent="-5730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1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0745CB-2FF7-A852-6865-A8F426EE12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cover image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04" y="1963495"/>
            <a:ext cx="5664555" cy="18288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AB6ED3-C5F6-877C-DAED-BEF7F30459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03" y="6054487"/>
            <a:ext cx="4684447" cy="45322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1400" b="0"/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B11A3AB-4A69-E082-016E-71E345371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391" y="383381"/>
            <a:ext cx="1064007" cy="5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6" y="402336"/>
            <a:ext cx="6606383" cy="1295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65" y="1946276"/>
            <a:ext cx="6606383" cy="4000502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6EFB28-C390-D7A6-7D24-D312EAB5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0DF1CAE-AD0F-3704-E516-EFF052A28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18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61467A-7063-86D7-24E8-072DC8FE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6" y="402336"/>
            <a:ext cx="11403809" cy="9461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61B7B6-46DE-D3F1-62FD-E7B058FA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05" y="1946276"/>
            <a:ext cx="4673445" cy="3992562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2546D2-619E-D256-A62A-62019DAA47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66005" y="1946276"/>
            <a:ext cx="4673445" cy="3992562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51044C-932D-8FC3-B3AB-1F32819D3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A24DD9E3-0BCC-FF96-2B5A-1C600C721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02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61467A-7063-86D7-24E8-072DC8FE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8" y="3492184"/>
            <a:ext cx="3840957" cy="2454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A843832-4448-8151-AB96-D139EF433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1444" y="402432"/>
            <a:ext cx="3649948" cy="4510882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FD3C8C-DE95-11CF-E112-F1CDEBBBAF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37638" y="371478"/>
            <a:ext cx="2514282" cy="248602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56AB70-B001-F407-DDA0-8274B081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B0E27A5-BC84-EBC4-82C5-E8CF838E4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0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61467A-7063-86D7-24E8-072DC8FE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3840958" cy="5566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A843832-4448-8151-AB96-D139EF433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1444" y="402432"/>
            <a:ext cx="3649948" cy="2455068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2546D2-619E-D256-A62A-62019DAA47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37637" y="371478"/>
            <a:ext cx="2514283" cy="248602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51EE832E-3DC6-D6FD-08F2-B144435D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01444" y="2977040"/>
            <a:ext cx="3649948" cy="2455068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631A4-F894-4AFF-B75F-0AABD9BAEA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37637" y="2977040"/>
            <a:ext cx="2514283" cy="248602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C2534F-0DED-9179-1BA0-BA7BBA63E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C21211E5-4A9D-2EA5-349A-BFEBB51D8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48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Four Images Matri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9B4C70A-448E-FF82-4DED-5DB3D9F5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A843832-4448-8151-AB96-D139EF433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831" y="1431438"/>
            <a:ext cx="2657075" cy="1938825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2546D2-619E-D256-A62A-62019DAA47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81363" y="1421451"/>
            <a:ext cx="2514283" cy="19388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1500" b="1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51EE832E-3DC6-D6FD-08F2-B144435D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2831" y="3486944"/>
            <a:ext cx="2657075" cy="1938825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631A4-F894-4AFF-B75F-0AABD9BAEA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81363" y="3486944"/>
            <a:ext cx="2514283" cy="193881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BF7E05F9-3B71-A92F-C27D-3EA729554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0294" y="1431438"/>
            <a:ext cx="2657075" cy="1938825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DEC8E4-3556-9DFF-F8E0-3E599203F39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37638" y="1421451"/>
            <a:ext cx="2514283" cy="193881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5436620D-30A8-EA32-EBA9-0FB0D98A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0294" y="3486944"/>
            <a:ext cx="2657075" cy="1938825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EEADAB-1623-2FF8-2487-6AA4F7EC358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037638" y="3486944"/>
            <a:ext cx="2514283" cy="193881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E3B5C0-2252-2AC3-B6AC-A233A36FB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3634351F-B70F-FAD9-F7BB-519E4552F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67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190286-B276-0735-9C4A-0DC61C621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B73B279-0425-58C9-A443-09B373446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39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9EA8B36-F386-C764-DAD6-33D7736D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46275"/>
            <a:ext cx="3280410" cy="39925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defRPr sz="2000" b="1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946374-FA30-CA90-8DA8-4D3D9C8D9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7BD091D-1A71-D98C-9FBE-055914E89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70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3FDB890-3693-B329-5A7C-C65A3B124F7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10808" y="1439508"/>
            <a:ext cx="5237163" cy="45100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68671" y="2468208"/>
            <a:ext cx="2754667" cy="348138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048041" y="2468208"/>
            <a:ext cx="2754667" cy="348138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626A07-2517-5726-4FDD-0AC9D9299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06046AFA-0660-1D2A-C174-4EABDBEAA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83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560317-BC9E-E5E9-EC4B-BE83B3CA155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7670" y="1949410"/>
            <a:ext cx="3280410" cy="1535153"/>
          </a:xfrm>
        </p:spPr>
        <p:txBody>
          <a:bodyPr wrap="square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614568"/>
            <a:ext cx="3280410" cy="2270480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957033"/>
            <a:ext cx="3280410" cy="3992563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957033"/>
            <a:ext cx="3280410" cy="3992563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55500F-3808-9CA2-1F44-A64164571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6F2E23D-BB9F-B34F-EC85-66F73AA73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77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Four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560317-BC9E-E5E9-EC4B-BE83B3CA155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7670" y="1949410"/>
            <a:ext cx="3280410" cy="1535153"/>
          </a:xfrm>
        </p:spPr>
        <p:txBody>
          <a:bodyPr wrap="square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614568"/>
            <a:ext cx="3280410" cy="227048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spcBef>
                <a:spcPts val="600"/>
              </a:spcBef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957034"/>
            <a:ext cx="3280410" cy="1527529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4500">
                <a:latin typeface="+mn-lt"/>
              </a:defRPr>
            </a:lvl2pPr>
            <a:lvl3pPr marL="0" indent="0">
              <a:spcBef>
                <a:spcPts val="100"/>
              </a:spcBef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8E7DA0-330F-0EFA-F5EA-9B8D8ADDB8B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87958" y="1957034"/>
            <a:ext cx="3280410" cy="1527529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4500">
                <a:latin typeface="+mn-lt"/>
              </a:defRPr>
            </a:lvl2pPr>
            <a:lvl3pPr marL="0" indent="0">
              <a:spcBef>
                <a:spcPts val="100"/>
              </a:spcBef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934F8D-EEE5-A5C7-4F51-62B220EA007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42435" y="3727982"/>
            <a:ext cx="3280410" cy="1527529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500" b="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 marL="0" indent="0">
              <a:spcBef>
                <a:spcPts val="100"/>
              </a:spcBef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F4A050-73C7-4EF8-22E1-17E2117180F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87958" y="3727982"/>
            <a:ext cx="3280410" cy="1527529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500" b="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 marL="0" indent="0">
              <a:spcBef>
                <a:spcPts val="100"/>
              </a:spcBef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79AEC2-3D38-AA3C-D9ED-F56066F02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F2E443D-FB19-EC91-F034-92383A4D9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52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19" y="4007973"/>
            <a:ext cx="4671732" cy="12984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8CD4E-B949-EF88-4945-7E36C001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294" y="402655"/>
            <a:ext cx="5641181" cy="3521964"/>
          </a:xfrm>
        </p:spPr>
        <p:txBody>
          <a:bodyPr/>
          <a:lstStyle>
            <a:lvl1pPr>
              <a:lnSpc>
                <a:spcPct val="125000"/>
              </a:lnSpc>
              <a:defRPr sz="15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979435-2CA0-F566-8195-3E80CC2D6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3A2C4AA3-8599-3431-5E25-2E68E7DB9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62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CDDF52B-DBF3-6EA5-316F-86B168D5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40338"/>
            <a:ext cx="3448050" cy="4498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defRPr sz="2000" b="1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440338"/>
            <a:ext cx="3280410" cy="1929924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D986D8FF-CF64-064A-9F64-6F1DDA4C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2435" y="3689588"/>
            <a:ext cx="3621405" cy="2257189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440339"/>
            <a:ext cx="3280410" cy="1929924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4F26F45-080E-2E94-7AE8-D48A53D6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4820" y="3689588"/>
            <a:ext cx="3621405" cy="2257189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7D3849-C8CD-8658-1466-0AC905A32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5FB2FC1-37EA-E80B-8E2C-5BB79F82C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97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2157443-656C-E355-D086-838984BE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08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4FF4641-ED6B-EA6B-E1D6-5913E5D1C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0050" y="1434783"/>
            <a:ext cx="3621405" cy="2449830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4008120"/>
            <a:ext cx="3280410" cy="193071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38BD24F-B7A9-6A5E-4B91-293E35C96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7197" y="1434783"/>
            <a:ext cx="3621405" cy="2449830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4008120"/>
            <a:ext cx="3280410" cy="193071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3EA62964-C972-788F-A145-64191091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4820" y="1434783"/>
            <a:ext cx="3621405" cy="2449830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4008120"/>
            <a:ext cx="3280410" cy="193071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D39F23-E441-3514-2A4F-F9CCA2911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FE222EB9-6543-2E06-6048-C32D6D58F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0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Two Image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2898A4C-932E-23E9-DC30-A54F1747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02723"/>
            <a:ext cx="3389473" cy="1929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D986D8FF-CF64-064A-9F64-6F1DDA4C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2435" y="410052"/>
            <a:ext cx="3621405" cy="3474561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4007380"/>
            <a:ext cx="3280410" cy="193992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4F26F45-080E-2E94-7AE8-D48A53D6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4820" y="410052"/>
            <a:ext cx="3621405" cy="3474561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4007380"/>
            <a:ext cx="3280410" cy="193992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D5BA45-6FFD-0692-0F0F-E110F28E6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6A0EF6EA-3F57-5496-E0F3-4864ED110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5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63492E0-8524-F0F0-654F-078445BB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69" y="1946275"/>
            <a:ext cx="2757805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A3B61-E81A-0B10-D611-AF1F185E4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89821" y="1946275"/>
            <a:ext cx="2752324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F0C713-EACB-22E0-3AE1-304A75F202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6511" y="1946275"/>
            <a:ext cx="2749927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2AF188-3D2C-76B0-48DA-0C564B1779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48456" y="1946275"/>
            <a:ext cx="2749927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BACFA0-1865-CA7A-660A-9F840AA5E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CCFAC37-C331-299A-576E-FB4D9E873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28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484563"/>
            <a:ext cx="3280410" cy="245427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3484563"/>
            <a:ext cx="3280410" cy="245427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3484563"/>
            <a:ext cx="3280410" cy="245427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AB432F-854F-42B3-F530-13E74D7AA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B9F6906-FD55-4ECF-BC68-21EDA9D4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4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63492E0-8524-F0F0-654F-078445BB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617" y="3484563"/>
            <a:ext cx="2757805" cy="2497137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A3B61-E81A-0B10-D611-AF1F185E4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75769" y="3484563"/>
            <a:ext cx="2752324" cy="2497137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F0C713-EACB-22E0-3AE1-304A75F202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52459" y="3484563"/>
            <a:ext cx="2749927" cy="2497137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2AF188-3D2C-76B0-48DA-0C564B1779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48456" y="3484563"/>
            <a:ext cx="2749927" cy="2497137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B11690-3DC6-7B4C-5196-E388A5114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08A6C4D-3F5E-1CC8-64FD-F01177BD1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7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ntro Four Content Four Infographic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6A1FE59-52D8-7819-FCA0-4B851241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08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08" y="2975077"/>
            <a:ext cx="2730641" cy="2956580"/>
          </a:xfrm>
          <a:solidFill>
            <a:srgbClr val="FFE8D4"/>
          </a:solidFill>
        </p:spPr>
        <p:txBody>
          <a:bodyPr lIns="182880" tIns="1645920"/>
          <a:lstStyle>
            <a:lvl1pPr>
              <a:spcAft>
                <a:spcPts val="1800"/>
              </a:spcAft>
              <a:defRPr sz="15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624C-8E74-64EA-25D6-81C018D703C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92401" y="2975077"/>
            <a:ext cx="2730641" cy="2956580"/>
          </a:xfrm>
          <a:solidFill>
            <a:srgbClr val="FFE8D4"/>
          </a:solidFill>
        </p:spPr>
        <p:txBody>
          <a:bodyPr lIns="182880" tIns="1645920"/>
          <a:lstStyle>
            <a:lvl1pPr>
              <a:spcAft>
                <a:spcPts val="1800"/>
              </a:spcAft>
              <a:defRPr sz="15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BA71C3-8B98-CBAD-967B-B8C200A9F9D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81894" y="2975077"/>
            <a:ext cx="2730641" cy="2956580"/>
          </a:xfrm>
          <a:solidFill>
            <a:srgbClr val="FFE8D4"/>
          </a:solidFill>
        </p:spPr>
        <p:txBody>
          <a:bodyPr lIns="182880" tIns="1645920"/>
          <a:lstStyle>
            <a:lvl1pPr>
              <a:spcAft>
                <a:spcPts val="1800"/>
              </a:spcAft>
              <a:defRPr sz="15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3A7053-6A7D-A8F8-4656-87270953BD6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71386" y="2975077"/>
            <a:ext cx="2730641" cy="2956580"/>
          </a:xfrm>
          <a:solidFill>
            <a:srgbClr val="FFE8D4"/>
          </a:solidFill>
        </p:spPr>
        <p:txBody>
          <a:bodyPr lIns="182880" tIns="1645920"/>
          <a:lstStyle>
            <a:lvl1pPr>
              <a:spcAft>
                <a:spcPts val="1800"/>
              </a:spcAft>
              <a:defRPr sz="15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48D2-B18D-75C7-0C7E-1D9DB1396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9EBCD51-8DA2-A863-38B9-4D39E92CB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80E08F-9CFF-A0A0-CB3A-AC9CDC3AD14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93617" y="1428750"/>
            <a:ext cx="5645947" cy="1428750"/>
          </a:xfrm>
        </p:spPr>
        <p:txBody>
          <a:bodyPr rIns="91440"/>
          <a:lstStyle>
            <a:lvl1pPr>
              <a:defRPr sz="2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5677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8A701A6-89AB-4B4D-0870-B17023D6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4478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5F5E5E69-4FFF-DFC2-659C-7E55787A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669" y="1428750"/>
            <a:ext cx="2647951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69" y="3998913"/>
            <a:ext cx="2757805" cy="19827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FEE2C3B1-D32B-2DC8-8154-D81D14148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89821" y="1428750"/>
            <a:ext cx="2647951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A3B61-E81A-0B10-D611-AF1F185E4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89821" y="3998913"/>
            <a:ext cx="2752324" cy="19827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4143737-9FAE-4BEB-0906-D059D53A4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6511" y="1428750"/>
            <a:ext cx="2647951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F0C713-EACB-22E0-3AE1-304A75F202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6511" y="3998913"/>
            <a:ext cx="2749927" cy="19827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5FAA5E52-06C6-50C6-842F-09B2897EB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48456" y="1428750"/>
            <a:ext cx="2647951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2AF188-3D2C-76B0-48DA-0C564B1779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48456" y="3998913"/>
            <a:ext cx="2749927" cy="19827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3E4A20-48E1-6B96-207C-2A01DD8E9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04392E8-8FC9-D8AC-538E-69F5A15C1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69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8E610-9BD2-B05C-EB3A-1A76DB51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9482" y="1443674"/>
            <a:ext cx="2597467" cy="3980813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2000" b="1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C981AC-1133-16A2-C7BE-8EEEC24A1CC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93938" y="1443674"/>
            <a:ext cx="2597467" cy="3980813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4F26F45-080E-2E94-7AE8-D48A53D6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7914" y="1428750"/>
            <a:ext cx="5634604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57913" y="4041936"/>
            <a:ext cx="2765425" cy="1929924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A732D9-8671-5C81-D1CA-1C96F66F29C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44749" y="4041936"/>
            <a:ext cx="2765425" cy="1929924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200" b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361E65-8489-022E-9A46-0B36035A1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6F60ED92-61BC-58F9-6255-C99E6BFB7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26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F55CA50-833E-6AD7-FF00-933528AC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8072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7C545-7EB4-7043-6F4E-6EF59E44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E2265-798C-4C34-2F7A-9E37AD0B72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30243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29FFD-F8B6-8070-3AC3-1EF5C988CD6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49006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70EFDA-9453-BCA5-D941-12F2ACA207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7769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C9BD80-9837-E8C2-7515-BE852BF7BD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86532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414709-ADE5-C602-1625-C637F6C5FB1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005295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C01FB3-8B1A-6F97-AB07-F4AF0F675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2E9AFACD-CF24-6CBE-B881-BC672575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89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914" y="400050"/>
            <a:ext cx="5643562" cy="2970214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8" y="3998913"/>
            <a:ext cx="4801396" cy="1425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3F37CB8-4B0C-85FD-979D-0EFBFDE2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C41-CB60-9C3F-4A21-4DCCF3B44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3447482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</p:spTree>
    <p:extLst>
      <p:ext uri="{BB962C8B-B14F-4D97-AF65-F5344CB8AC3E}">
        <p14:creationId xmlns:p14="http://schemas.microsoft.com/office/powerpoint/2010/main" val="595187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Six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9C59803B-BF63-6637-E0C7-431792ED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8072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E53EE2-D031-FB0F-FA32-18DFB38D853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7670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7C545-7EB4-7043-6F4E-6EF59E44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544A30F-D4EB-D59A-37AC-6229A950B4E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326433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04CA07-6A61-6EE7-9AB7-5D1AC3E6158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326433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17F671-8B9C-F9FE-AEDA-9A8FBDDADA3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249006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B651F7-7166-CE84-83FD-8A58F6870DE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249006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CE30FE5-2A66-1ECD-730E-80C2B769357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67769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90F1832-1857-55DA-5830-56D2E0B8407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167769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67701D3-6751-E230-8414-4D83FACD190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086532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D9D2967-C22A-B1DF-008F-37A536CDA2A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086532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4E5050-91BD-1F8D-DCE3-AFCCBA5D49F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005295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0B501A3-4C30-D139-31F2-53CC077019FD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0005295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53C0A1-993D-3C98-C331-16749B76A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15441E1C-321B-0C48-3C86-6A2676A09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70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83" y="-300748"/>
            <a:ext cx="5638005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40C10-F5A2-1E40-474D-C57EC62F0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039888" y="593396"/>
            <a:ext cx="941937" cy="62295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2700" marR="5080" lvl="0" indent="0" defTabSz="91440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u="none" strike="noStrike" kern="0" cap="none" spc="-10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“</a:t>
            </a:r>
            <a:endParaRPr lang="en-US" sz="6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135" y="1317530"/>
            <a:ext cx="5668962" cy="3758184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40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829" y="4983333"/>
            <a:ext cx="4702359" cy="1014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B9EA5E-E423-D219-6037-CCB61AE3B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901CE32-26BB-268E-2590-66DB5ADDF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5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516" y="-300748"/>
            <a:ext cx="5647097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4BAF2E-BAB1-C03F-41A7-B26DABB21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72991" y="2732672"/>
            <a:ext cx="941937" cy="62295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2700" marR="5080" lvl="0" indent="0" defTabSz="91440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u="none" strike="noStrike" kern="0" cap="none" spc="-10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“</a:t>
            </a:r>
            <a:endParaRPr lang="en-US" sz="6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16" y="3485571"/>
            <a:ext cx="5498502" cy="2503272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32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60655EE7-5FC0-8DDF-88F0-21ECCBD7D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50276" y="393871"/>
            <a:ext cx="5660724" cy="4544842"/>
          </a:xfrm>
          <a:custGeom>
            <a:avLst/>
            <a:gdLst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0 w 5660724"/>
              <a:gd name="connsiteY3" fmla="*/ 4544842 h 4544842"/>
              <a:gd name="connsiteX4" fmla="*/ 0 w 5660724"/>
              <a:gd name="connsiteY4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056464 w 5660724"/>
              <a:gd name="connsiteY3" fmla="*/ 4536269 h 4544842"/>
              <a:gd name="connsiteX4" fmla="*/ 0 w 5660724"/>
              <a:gd name="connsiteY4" fmla="*/ 4544842 h 4544842"/>
              <a:gd name="connsiteX5" fmla="*/ 0 w 5660724"/>
              <a:gd name="connsiteY5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643204 w 5660724"/>
              <a:gd name="connsiteY3" fmla="*/ 4521029 h 4544842"/>
              <a:gd name="connsiteX4" fmla="*/ 2056464 w 5660724"/>
              <a:gd name="connsiteY4" fmla="*/ 453626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231724 w 5660724"/>
              <a:gd name="connsiteY3" fmla="*/ 4071449 h 4544842"/>
              <a:gd name="connsiteX4" fmla="*/ 2056464 w 5660724"/>
              <a:gd name="connsiteY4" fmla="*/ 453626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25144 w 5660724"/>
              <a:gd name="connsiteY3" fmla="*/ 3781889 h 4544842"/>
              <a:gd name="connsiteX4" fmla="*/ 2056464 w 5660724"/>
              <a:gd name="connsiteY4" fmla="*/ 453626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09904 w 5660724"/>
              <a:gd name="connsiteY3" fmla="*/ 4109549 h 4544842"/>
              <a:gd name="connsiteX4" fmla="*/ 2056464 w 5660724"/>
              <a:gd name="connsiteY4" fmla="*/ 453626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09904 w 5660724"/>
              <a:gd name="connsiteY3" fmla="*/ 4109549 h 4544842"/>
              <a:gd name="connsiteX4" fmla="*/ 2612724 w 5660724"/>
              <a:gd name="connsiteY4" fmla="*/ 452864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09904 w 5660724"/>
              <a:gd name="connsiteY3" fmla="*/ 4109549 h 4544842"/>
              <a:gd name="connsiteX4" fmla="*/ 2534143 w 5660724"/>
              <a:gd name="connsiteY4" fmla="*/ 4442924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09904 w 5660724"/>
              <a:gd name="connsiteY3" fmla="*/ 4109549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771791 w 5660724"/>
              <a:gd name="connsiteY3" fmla="*/ 3971436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874185 w 5660724"/>
              <a:gd name="connsiteY3" fmla="*/ 4114311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113836 h 4544842"/>
              <a:gd name="connsiteX3" fmla="*/ 2874185 w 5660724"/>
              <a:gd name="connsiteY3" fmla="*/ 4114311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72631"/>
              <a:gd name="connsiteY0" fmla="*/ 0 h 4544842"/>
              <a:gd name="connsiteX1" fmla="*/ 5660724 w 5672631"/>
              <a:gd name="connsiteY1" fmla="*/ 0 h 4544842"/>
              <a:gd name="connsiteX2" fmla="*/ 5672631 w 5672631"/>
              <a:gd name="connsiteY2" fmla="*/ 4054305 h 4544842"/>
              <a:gd name="connsiteX3" fmla="*/ 2874185 w 5672631"/>
              <a:gd name="connsiteY3" fmla="*/ 4114311 h 4544842"/>
              <a:gd name="connsiteX4" fmla="*/ 2593674 w 5672631"/>
              <a:gd name="connsiteY4" fmla="*/ 4535793 h 4544842"/>
              <a:gd name="connsiteX5" fmla="*/ 0 w 5672631"/>
              <a:gd name="connsiteY5" fmla="*/ 4544842 h 4544842"/>
              <a:gd name="connsiteX6" fmla="*/ 0 w 5672631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55963 w 5660724"/>
              <a:gd name="connsiteY2" fmla="*/ 4120980 h 4544842"/>
              <a:gd name="connsiteX3" fmla="*/ 2874185 w 5660724"/>
              <a:gd name="connsiteY3" fmla="*/ 4114311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55963 w 5660724"/>
              <a:gd name="connsiteY2" fmla="*/ 4120980 h 4544842"/>
              <a:gd name="connsiteX3" fmla="*/ 2874185 w 5660724"/>
              <a:gd name="connsiteY3" fmla="*/ 4121455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0724" h="4544842">
                <a:moveTo>
                  <a:pt x="0" y="0"/>
                </a:moveTo>
                <a:lnTo>
                  <a:pt x="5660724" y="0"/>
                </a:lnTo>
                <a:lnTo>
                  <a:pt x="5655963" y="4120980"/>
                </a:lnTo>
                <a:lnTo>
                  <a:pt x="2874185" y="4121455"/>
                </a:lnTo>
                <a:lnTo>
                  <a:pt x="2593674" y="4535793"/>
                </a:lnTo>
                <a:lnTo>
                  <a:pt x="0" y="454484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tIns="1280160"/>
          <a:lstStyle>
            <a:lvl1pPr algn="ctr">
              <a:defRPr b="0" i="0"/>
            </a:lvl1pPr>
          </a:lstStyle>
          <a:p>
            <a:r>
              <a:rPr lang="en-US" dirty="0"/>
              <a:t>Click icon to add picture—do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not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scale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or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stretch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this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photo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placeholder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50276" y="4987818"/>
            <a:ext cx="5660724" cy="7302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600"/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60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32291E-24B4-2FB8-4B35-A439686DB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61A378F0-4CD0-C4E0-D2F7-5959B577E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1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516" y="-300748"/>
            <a:ext cx="5647097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4BAF2E-BAB1-C03F-41A7-B26DABB21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72991" y="2732672"/>
            <a:ext cx="941937" cy="62295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2700" marR="5080" lvl="0" indent="0" defTabSz="91440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u="none" strike="noStrike" kern="0" cap="none" spc="-10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“</a:t>
            </a:r>
            <a:endParaRPr lang="en-US" sz="6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16" y="3485571"/>
            <a:ext cx="5498502" cy="2503272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32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E626E5-51F6-0BEB-2AFE-FE78E1409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6163970" y="400050"/>
            <a:ext cx="5637503" cy="4521510"/>
          </a:xfrm>
          <a:custGeom>
            <a:avLst/>
            <a:gdLst>
              <a:gd name="connsiteX0" fmla="*/ 0 w 5637503"/>
              <a:gd name="connsiteY0" fmla="*/ 0 h 4521510"/>
              <a:gd name="connsiteX1" fmla="*/ 5637503 w 5637503"/>
              <a:gd name="connsiteY1" fmla="*/ 0 h 4521510"/>
              <a:gd name="connsiteX2" fmla="*/ 5636321 w 5637503"/>
              <a:gd name="connsiteY2" fmla="*/ 2101892 h 4521510"/>
              <a:gd name="connsiteX3" fmla="*/ 5635136 w 5637503"/>
              <a:gd name="connsiteY3" fmla="*/ 4208474 h 4521510"/>
              <a:gd name="connsiteX4" fmla="*/ 2786509 w 5637503"/>
              <a:gd name="connsiteY4" fmla="*/ 4206576 h 4521510"/>
              <a:gd name="connsiteX5" fmla="*/ 2583036 w 5637503"/>
              <a:gd name="connsiteY5" fmla="*/ 4512498 h 4521510"/>
              <a:gd name="connsiteX6" fmla="*/ 0 w 5637503"/>
              <a:gd name="connsiteY6" fmla="*/ 4521510 h 45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503" h="4521510">
                <a:moveTo>
                  <a:pt x="0" y="0"/>
                </a:moveTo>
                <a:lnTo>
                  <a:pt x="5637503" y="0"/>
                </a:lnTo>
                <a:lnTo>
                  <a:pt x="5636321" y="2101892"/>
                </a:lnTo>
                <a:cubicBezTo>
                  <a:pt x="5636518" y="2804481"/>
                  <a:pt x="5636716" y="3507070"/>
                  <a:pt x="5635136" y="4208474"/>
                </a:cubicBezTo>
                <a:lnTo>
                  <a:pt x="2786509" y="4206576"/>
                </a:lnTo>
                <a:lnTo>
                  <a:pt x="2583036" y="4512498"/>
                </a:lnTo>
                <a:lnTo>
                  <a:pt x="0" y="452151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280160" bIns="2743200" anchor="t" anchorCtr="0">
            <a:noAutofit/>
          </a:bodyPr>
          <a:lstStyle>
            <a:lvl1pPr algn="ctr">
              <a:defRPr b="0" i="0"/>
            </a:lvl1pPr>
          </a:lstStyle>
          <a:p>
            <a:r>
              <a:rPr lang="en-US" dirty="0"/>
              <a:t>Click icon to add picture—do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not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scale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or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stretch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this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photo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placeholder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50276" y="4987818"/>
            <a:ext cx="5660724" cy="7302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600"/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60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05F451-C7FA-B67A-7A4E-B4953B3B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07A1FB0A-E7CA-63CD-DB09-C9F16CA91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88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43AD5A7-567D-9EC7-BECB-71D2480F2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7999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34788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339CEB-91F9-B7FD-86D6-A4C114DA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536" y="400051"/>
            <a:ext cx="6078018" cy="5024273"/>
          </a:xfrm>
          <a:custGeom>
            <a:avLst/>
            <a:gdLst>
              <a:gd name="connsiteX0" fmla="*/ 0 w 6078018"/>
              <a:gd name="connsiteY0" fmla="*/ 0 h 5024273"/>
              <a:gd name="connsiteX1" fmla="*/ 6078018 w 6078018"/>
              <a:gd name="connsiteY1" fmla="*/ 0 h 5024273"/>
              <a:gd name="connsiteX2" fmla="*/ 6078018 w 6078018"/>
              <a:gd name="connsiteY2" fmla="*/ 4662902 h 5024273"/>
              <a:gd name="connsiteX3" fmla="*/ 3041951 w 6078018"/>
              <a:gd name="connsiteY3" fmla="*/ 4663975 h 5024273"/>
              <a:gd name="connsiteX4" fmla="*/ 2829053 w 6078018"/>
              <a:gd name="connsiteY4" fmla="*/ 5023866 h 5024273"/>
              <a:gd name="connsiteX5" fmla="*/ 0 w 6078018"/>
              <a:gd name="connsiteY5" fmla="*/ 5024273 h 50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8018" h="5024273">
                <a:moveTo>
                  <a:pt x="0" y="0"/>
                </a:moveTo>
                <a:lnTo>
                  <a:pt x="6078018" y="0"/>
                </a:lnTo>
                <a:lnTo>
                  <a:pt x="6078018" y="4662902"/>
                </a:lnTo>
                <a:lnTo>
                  <a:pt x="3041951" y="4663975"/>
                </a:lnTo>
                <a:lnTo>
                  <a:pt x="2829053" y="5023866"/>
                </a:lnTo>
                <a:lnTo>
                  <a:pt x="0" y="50242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11480" tIns="1170432" rIns="365760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3200" b="0" spc="-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59197" y="4470739"/>
            <a:ext cx="4704858" cy="5108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1BEFAC-D99F-7020-6110-CD8460311A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728" y="6501384"/>
            <a:ext cx="365760" cy="161583"/>
          </a:xfrm>
        </p:spPr>
        <p:txBody>
          <a:bodyPr anchor="b" anchorCtr="0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PwC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FE5ED4-420E-CADB-A68A-A7D421280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961284F9-299F-5762-4D10-4246CB963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FB371-D664-A7CF-D5EE-BB0684D60FED}"/>
              </a:ext>
            </a:extLst>
          </p:cNvPr>
          <p:cNvSpPr txBox="1"/>
          <p:nvPr userDrawn="1"/>
        </p:nvSpPr>
        <p:spPr>
          <a:xfrm>
            <a:off x="6034838" y="299570"/>
            <a:ext cx="762000" cy="838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2700" marR="5080" lvl="0" indent="0" defTabSz="914400" eaLnBrk="1" fontAlgn="auto" latinLnBrk="0" hangingPunct="1"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u="none" strike="noStrike" kern="0" cap="none" spc="-105" normalizeH="0" baseline="0" noProof="0" dirty="0">
                <a:ln>
                  <a:noFill/>
                </a:ln>
                <a:solidFill>
                  <a:srgbClr val="FC5108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“</a:t>
            </a:r>
            <a:endParaRPr kumimoji="0" lang="en-US" sz="13800" b="1" u="none" strike="noStrike" kern="0" cap="none" spc="0" normalizeH="0" baseline="0" noProof="0" dirty="0">
              <a:ln>
                <a:noFill/>
              </a:ln>
              <a:solidFill>
                <a:srgbClr val="FC5108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endParaRPr lang="en-US" sz="6000" b="1" dirty="0">
              <a:solidFill>
                <a:srgbClr val="FC5108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92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43563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1694" y="4463448"/>
            <a:ext cx="4704858" cy="5358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E2EE15-D090-23D5-91E1-84A48D697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1192" y="737608"/>
            <a:ext cx="5671976" cy="4744821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defRPr sz="66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F16A-3F0F-40AD-25BD-32F2F4A17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E1340CD9-3B8A-B030-B8FC-EAD510678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20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2">
    <p:bg>
      <p:bgPr>
        <a:solidFill>
          <a:srgbClr val="DF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43563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4462272"/>
            <a:ext cx="4704858" cy="5358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E2EE15-D090-23D5-91E1-84A48D697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3056" y="740664"/>
            <a:ext cx="5671976" cy="4744821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defRPr sz="66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D27D-46ED-F893-79F1-23481FEA9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8206B60F-A556-76A5-2FBC-4C736F4B1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45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3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336" y="-300748"/>
            <a:ext cx="5641277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4462272"/>
            <a:ext cx="4704858" cy="5358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E2EE15-D090-23D5-91E1-84A48D697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3056" y="740664"/>
            <a:ext cx="5671976" cy="4744821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defRPr sz="66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7249-98B8-FACA-4ACE-60FB5325B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3427FF8A-B4F7-3F6B-6AC3-2F7EC1DCA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59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F2C136D6-EB53-8EAB-067D-F21D72B54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7999"/>
          </a:xfrm>
          <a:solidFill>
            <a:schemeClr val="bg1">
              <a:lumMod val="85000"/>
            </a:schemeClr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663" y="-319682"/>
            <a:ext cx="5695950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4462272"/>
            <a:ext cx="4704858" cy="5358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E2EE15-D090-23D5-91E1-84A48D697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3056" y="740664"/>
            <a:ext cx="5671976" cy="4744821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defRPr sz="6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3CF2F-7A33-6AA8-EBBC-3A558D724586}"/>
              </a:ext>
            </a:extLst>
          </p:cNvPr>
          <p:cNvSpPr txBox="1"/>
          <p:nvPr userDrawn="1"/>
        </p:nvSpPr>
        <p:spPr>
          <a:xfrm>
            <a:off x="394728" y="6501384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1050" b="1" dirty="0">
                <a:solidFill>
                  <a:schemeClr val="bg1"/>
                </a:solidFill>
              </a:rPr>
              <a:t>PwC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4593D8-AEB6-3CA5-7E3B-6BA6D552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C1E67C1D-7D69-01C7-F212-8FD6EC41D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35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D055151-7117-866F-6824-F774A7F56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284" y="3480486"/>
            <a:ext cx="4499480" cy="2458352"/>
          </a:xfrm>
        </p:spPr>
        <p:txBody>
          <a:bodyPr/>
          <a:lstStyle>
            <a:lvl1pPr>
              <a:lnSpc>
                <a:spcPct val="100000"/>
              </a:lnSpc>
              <a:defRPr sz="3200" b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96854-0B82-0332-CB0D-B653A047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5199063" y="400050"/>
            <a:ext cx="6614842" cy="5539040"/>
          </a:xfrm>
          <a:custGeom>
            <a:avLst/>
            <a:gdLst>
              <a:gd name="connsiteX0" fmla="*/ 2370 w 6614842"/>
              <a:gd name="connsiteY0" fmla="*/ 0 h 5539040"/>
              <a:gd name="connsiteX1" fmla="*/ 6614842 w 6614842"/>
              <a:gd name="connsiteY1" fmla="*/ 0 h 5539040"/>
              <a:gd name="connsiteX2" fmla="*/ 6611213 w 6614842"/>
              <a:gd name="connsiteY2" fmla="*/ 5179084 h 5539040"/>
              <a:gd name="connsiteX3" fmla="*/ 3320084 w 6614842"/>
              <a:gd name="connsiteY3" fmla="*/ 5175675 h 5539040"/>
              <a:gd name="connsiteX4" fmla="*/ 3075776 w 6614842"/>
              <a:gd name="connsiteY4" fmla="*/ 5539040 h 5539040"/>
              <a:gd name="connsiteX5" fmla="*/ 0 w 6614842"/>
              <a:gd name="connsiteY5" fmla="*/ 5536403 h 5539040"/>
              <a:gd name="connsiteX6" fmla="*/ 2078 w 6614842"/>
              <a:gd name="connsiteY6" fmla="*/ 2755139 h 553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4842" h="5539040">
                <a:moveTo>
                  <a:pt x="2370" y="0"/>
                </a:moveTo>
                <a:lnTo>
                  <a:pt x="6614842" y="0"/>
                </a:lnTo>
                <a:lnTo>
                  <a:pt x="6611213" y="5179084"/>
                </a:lnTo>
                <a:lnTo>
                  <a:pt x="3320084" y="5175675"/>
                </a:lnTo>
                <a:lnTo>
                  <a:pt x="3075776" y="5539040"/>
                </a:lnTo>
                <a:lnTo>
                  <a:pt x="0" y="5536403"/>
                </a:lnTo>
                <a:cubicBezTo>
                  <a:pt x="1583" y="4615367"/>
                  <a:pt x="1979" y="3686592"/>
                  <a:pt x="2078" y="275513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914400" tIns="1554480" rIns="914400">
            <a:noAutofit/>
          </a:bodyPr>
          <a:lstStyle>
            <a:lvl1pPr algn="ctr">
              <a:defRPr b="0" i="0"/>
            </a:lvl1pPr>
          </a:lstStyle>
          <a:p>
            <a:r>
              <a:rPr lang="en-US" dirty="0"/>
              <a:t>Click icon to add picture—do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not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scale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or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stretch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this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photo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placeholder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9E8A37-B7AE-34F5-AC2C-2C3307E45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83E901E5-0C0F-02C2-6E8B-66E81BE06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7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914" y="400050"/>
            <a:ext cx="5643562" cy="3998913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8" y="3998913"/>
            <a:ext cx="4801396" cy="1425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3F37CB8-4B0C-85FD-979D-0EFBFDE2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C41-CB60-9C3F-4A21-4DCCF3B44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3447482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52175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EA67855-93A6-BD43-750C-42D579FD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3737453" cy="1295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E1A1E6-6268-D4D9-C145-1013364B1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670" y="2979420"/>
            <a:ext cx="3727450" cy="26209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00"/>
            </a:lvl1pPr>
            <a:lvl2pPr>
              <a:defRPr sz="120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A2383-F769-2E5D-64C9-71C8F2AC6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5199063" y="402336"/>
            <a:ext cx="6614837" cy="5532376"/>
          </a:xfrm>
          <a:custGeom>
            <a:avLst/>
            <a:gdLst>
              <a:gd name="connsiteX0" fmla="*/ 2369 w 6614837"/>
              <a:gd name="connsiteY0" fmla="*/ 0 h 5532376"/>
              <a:gd name="connsiteX1" fmla="*/ 6614837 w 6614837"/>
              <a:gd name="connsiteY1" fmla="*/ 0 h 5532376"/>
              <a:gd name="connsiteX2" fmla="*/ 6611213 w 6614837"/>
              <a:gd name="connsiteY2" fmla="*/ 5172420 h 5532376"/>
              <a:gd name="connsiteX3" fmla="*/ 3320084 w 6614837"/>
              <a:gd name="connsiteY3" fmla="*/ 5169011 h 5532376"/>
              <a:gd name="connsiteX4" fmla="*/ 3075776 w 6614837"/>
              <a:gd name="connsiteY4" fmla="*/ 5532376 h 5532376"/>
              <a:gd name="connsiteX5" fmla="*/ 0 w 6614837"/>
              <a:gd name="connsiteY5" fmla="*/ 5529739 h 5532376"/>
              <a:gd name="connsiteX6" fmla="*/ 2078 w 6614837"/>
              <a:gd name="connsiteY6" fmla="*/ 2748475 h 55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4837" h="5532376">
                <a:moveTo>
                  <a:pt x="2369" y="0"/>
                </a:moveTo>
                <a:lnTo>
                  <a:pt x="6614837" y="0"/>
                </a:lnTo>
                <a:lnTo>
                  <a:pt x="6611213" y="5172420"/>
                </a:lnTo>
                <a:lnTo>
                  <a:pt x="3320084" y="5169011"/>
                </a:lnTo>
                <a:lnTo>
                  <a:pt x="3075776" y="5532376"/>
                </a:lnTo>
                <a:lnTo>
                  <a:pt x="0" y="5529739"/>
                </a:lnTo>
                <a:cubicBezTo>
                  <a:pt x="1583" y="4608703"/>
                  <a:pt x="1979" y="3679928"/>
                  <a:pt x="2078" y="274847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914400" tIns="1554480" rIns="914400">
            <a:noAutofit/>
          </a:bodyPr>
          <a:lstStyle>
            <a:lvl1pPr algn="ctr">
              <a:defRPr b="0" i="0"/>
            </a:lvl1pPr>
          </a:lstStyle>
          <a:p>
            <a:r>
              <a:rPr lang="en-US" dirty="0"/>
              <a:t>Click icon to add picture—do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not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scale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or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stretch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this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photo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placeholder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19E784-11F4-A104-BB77-5E8F8D39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BF37CFFA-3D80-3409-C50E-D2A382F26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06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EA67855-93A6-BD43-750C-42D579FD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8" y="2457451"/>
            <a:ext cx="2767808" cy="7658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E1A1E6-6268-D4D9-C145-1013364B1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669" y="3492183"/>
            <a:ext cx="2757805" cy="211582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latin typeface="+mj-lt"/>
              </a:defRPr>
            </a:lvl1pPr>
            <a:lvl2pPr>
              <a:defRPr sz="12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5F8295-3C5A-A1AE-F43F-1FA6D8B2F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30A1C61F-1977-8EC5-355B-66B6908EB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FF515D-AF08-494F-FFD1-C5F2FEFB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3288471" y="400050"/>
            <a:ext cx="8513514" cy="5540196"/>
          </a:xfrm>
          <a:custGeom>
            <a:avLst/>
            <a:gdLst>
              <a:gd name="connsiteX0" fmla="*/ 3049 w 8513514"/>
              <a:gd name="connsiteY0" fmla="*/ 0 h 5540196"/>
              <a:gd name="connsiteX1" fmla="*/ 8513003 w 8513514"/>
              <a:gd name="connsiteY1" fmla="*/ 0 h 5540196"/>
              <a:gd name="connsiteX2" fmla="*/ 8512994 w 8513514"/>
              <a:gd name="connsiteY2" fmla="*/ 10458 h 5540196"/>
              <a:gd name="connsiteX3" fmla="*/ 8513514 w 8513514"/>
              <a:gd name="connsiteY3" fmla="*/ 10458 h 5540196"/>
              <a:gd name="connsiteX4" fmla="*/ 8508849 w 8513514"/>
              <a:gd name="connsiteY4" fmla="*/ 5182877 h 5540196"/>
              <a:gd name="connsiteX5" fmla="*/ 4273312 w 8513514"/>
              <a:gd name="connsiteY5" fmla="*/ 5179468 h 5540196"/>
              <a:gd name="connsiteX6" fmla="*/ 4037481 w 8513514"/>
              <a:gd name="connsiteY6" fmla="*/ 5538070 h 5540196"/>
              <a:gd name="connsiteX7" fmla="*/ 511 w 8513514"/>
              <a:gd name="connsiteY7" fmla="*/ 5540196 h 5540196"/>
              <a:gd name="connsiteX8" fmla="*/ 527 w 8513514"/>
              <a:gd name="connsiteY8" fmla="*/ 5529738 h 5540196"/>
              <a:gd name="connsiteX9" fmla="*/ 0 w 8513514"/>
              <a:gd name="connsiteY9" fmla="*/ 5529738 h 5540196"/>
              <a:gd name="connsiteX10" fmla="*/ 2674 w 8513514"/>
              <a:gd name="connsiteY10" fmla="*/ 2748474 h 55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13514" h="5540196">
                <a:moveTo>
                  <a:pt x="3049" y="0"/>
                </a:moveTo>
                <a:lnTo>
                  <a:pt x="8513003" y="0"/>
                </a:lnTo>
                <a:lnTo>
                  <a:pt x="8512994" y="10458"/>
                </a:lnTo>
                <a:lnTo>
                  <a:pt x="8513514" y="10458"/>
                </a:lnTo>
                <a:lnTo>
                  <a:pt x="8508849" y="5182877"/>
                </a:lnTo>
                <a:lnTo>
                  <a:pt x="4273312" y="5179468"/>
                </a:lnTo>
                <a:lnTo>
                  <a:pt x="4037481" y="5538070"/>
                </a:lnTo>
                <a:lnTo>
                  <a:pt x="511" y="5540196"/>
                </a:lnTo>
                <a:lnTo>
                  <a:pt x="527" y="5529738"/>
                </a:lnTo>
                <a:lnTo>
                  <a:pt x="0" y="5529738"/>
                </a:lnTo>
                <a:cubicBezTo>
                  <a:pt x="2037" y="4608702"/>
                  <a:pt x="2547" y="3679927"/>
                  <a:pt x="2674" y="274847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188720" tIns="1554480" rIns="1188720">
            <a:noAutofit/>
          </a:bodyPr>
          <a:lstStyle>
            <a:lvl1pPr algn="ctr">
              <a:defRPr b="0" i="0"/>
            </a:lvl1pPr>
          </a:lstStyle>
          <a:p>
            <a:r>
              <a:rPr lang="en-US" dirty="0"/>
              <a:t>Click icon to add picture—do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not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scale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or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stretch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this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photo</a:t>
            </a:r>
            <a:r>
              <a:rPr lang="en-US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92068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43563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49215D-624C-7D6A-5688-62477C18FAD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50275" y="918220"/>
            <a:ext cx="5660723" cy="1846659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276" y="2433637"/>
            <a:ext cx="5660724" cy="302736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66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293083-8587-219C-C524-D809D6A86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AC9A00F-F989-8AFC-7652-904E0B2E4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7C9592-01FB-4A3C-B7D0-60D0B86B7C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1967" y="4513993"/>
            <a:ext cx="4684384" cy="14327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1359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2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43563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 dirty="0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1967" y="4513993"/>
            <a:ext cx="4684384" cy="14327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49215D-624C-7D6A-5688-62477C18FAD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50275" y="918220"/>
            <a:ext cx="5651199" cy="1846659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276" y="2433637"/>
            <a:ext cx="5660724" cy="302736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66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8750FF-80B0-EEE6-F89F-A76248A4F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E9F5B4A-B723-2879-D7EE-D016027E2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4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69B2012-7A09-E6A5-2473-4DB6823B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4688683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806524E-A06F-7FE8-9CD5-2244991C1E3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7670" y="3492183"/>
            <a:ext cx="3719830" cy="2446655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400" b="1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099A4469-274E-EB1F-F85D-D95E959AA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9978" y="1424941"/>
            <a:ext cx="1804072" cy="1432560"/>
          </a:xfrm>
          <a:solidFill>
            <a:schemeClr val="bg2"/>
          </a:solidFill>
        </p:spPr>
        <p:txBody>
          <a:bodyPr tIns="4572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0678072-A6EC-A7CF-E412-0D3F27A1A0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27838" y="1446213"/>
            <a:ext cx="3711612" cy="14112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750FAC0A-93E6-9A08-7990-0346002AB7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9978" y="2981643"/>
            <a:ext cx="1804072" cy="1432560"/>
          </a:xfrm>
          <a:solidFill>
            <a:schemeClr val="bg2"/>
          </a:solidFill>
        </p:spPr>
        <p:txBody>
          <a:bodyPr tIns="4572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2FE28B-1451-7A6D-A415-8DE9235897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27838" y="2979420"/>
            <a:ext cx="3711612" cy="14112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66DD72C-97BB-14F2-361C-2441F75A43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99978" y="4521518"/>
            <a:ext cx="1804072" cy="1432560"/>
          </a:xfrm>
          <a:solidFill>
            <a:schemeClr val="bg2"/>
          </a:solidFill>
        </p:spPr>
        <p:txBody>
          <a:bodyPr tIns="4572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D78EAE-A704-D3CE-D6AA-6E6E52DCA2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27838" y="4519931"/>
            <a:ext cx="3711612" cy="14112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56C71D-1695-AE64-7C05-4DD0750A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3EB5F658-B8CE-7FB5-990E-79F690D1E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53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A5006C-1C3A-4674-032E-590F9BDB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3444092"/>
            <a:ext cx="4688683" cy="2449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B33F3-7C1D-479F-3B92-0DE073C2E4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65533" y="880660"/>
            <a:ext cx="5636494" cy="204542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5126B4-5061-ACE1-29DB-F4E4B9305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318CA9E-32E8-938F-0187-CE5990310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440408-8D82-6FAB-8574-86AD0978A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5850" y="3500447"/>
            <a:ext cx="5635625" cy="2438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74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A5006C-1C3A-4674-032E-590F9BDB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3492183"/>
            <a:ext cx="5645946" cy="24466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1931EA-4F62-CD08-4165-33E086404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8350" y="400050"/>
            <a:ext cx="4683125" cy="2970213"/>
          </a:xfrm>
          <a:solidFill>
            <a:schemeClr val="accent1"/>
          </a:solidFill>
        </p:spPr>
        <p:txBody>
          <a:bodyPr lIns="274320" tIns="274320"/>
          <a:lstStyle>
            <a:lvl1pPr>
              <a:spcAft>
                <a:spcPts val="6000"/>
              </a:spcAft>
              <a:defRPr sz="86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b="1">
                <a:latin typeface="+mn-lt"/>
              </a:defRPr>
            </a:lvl2pPr>
          </a:lstStyle>
          <a:p>
            <a:pPr lvl="0"/>
            <a:r>
              <a:rPr lang="en-US" dirty="0"/>
              <a:t>0,000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A3DA15-4C69-255A-358A-480458D2D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39A73BF-92D5-1C5F-A374-82FF2405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8C705A-7501-8BB2-360F-85F75D8C5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37638" y="3484563"/>
            <a:ext cx="2757487" cy="193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395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a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A5006C-1C3A-4674-032E-590F9BDB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3492183"/>
            <a:ext cx="5241133" cy="24466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1931EA-4F62-CD08-4165-33E086404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7914" y="400050"/>
            <a:ext cx="2765424" cy="2777490"/>
          </a:xfrm>
          <a:solidFill>
            <a:srgbClr val="B5BCC4"/>
          </a:solidFill>
        </p:spPr>
        <p:txBody>
          <a:bodyPr lIns="274320" tIns="91440"/>
          <a:lstStyle>
            <a:lvl1pPr>
              <a:spcAft>
                <a:spcPts val="1200"/>
              </a:spcAft>
              <a:tabLst>
                <a:tab pos="457200" algn="l"/>
              </a:tabLst>
              <a:defRPr sz="5400" b="0"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000" b="1"/>
            </a:lvl2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A5BD2F-F935-E22A-B6DD-EB0D8C3A47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0155" y="2457450"/>
            <a:ext cx="2481263" cy="552451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600"/>
              </a:spcAft>
              <a:defRPr sz="10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C582E75-9A43-D86C-AB0D-17BB800A57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6051" y="400050"/>
            <a:ext cx="2765424" cy="2777490"/>
          </a:xfrm>
          <a:solidFill>
            <a:schemeClr val="accent1"/>
          </a:solidFill>
        </p:spPr>
        <p:txBody>
          <a:bodyPr lIns="274320" tIns="91440"/>
          <a:lstStyle>
            <a:lvl1pPr>
              <a:spcAft>
                <a:spcPts val="1200"/>
              </a:spcAft>
              <a:tabLst>
                <a:tab pos="457200" algn="l"/>
              </a:tabLst>
              <a:defRPr sz="5400" b="0"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000" b="1"/>
            </a:lvl2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F01FD17-7652-99C0-4EF4-C1ABF553BD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8292" y="2457450"/>
            <a:ext cx="2481263" cy="552451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600"/>
              </a:spcAft>
              <a:defRPr sz="10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ED57F60-7B48-DB96-E422-6BF4821C0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7914" y="3308287"/>
            <a:ext cx="2765424" cy="2777490"/>
          </a:xfrm>
          <a:solidFill>
            <a:srgbClr val="FFE8D4"/>
          </a:solidFill>
        </p:spPr>
        <p:txBody>
          <a:bodyPr lIns="274320" tIns="91440"/>
          <a:lstStyle>
            <a:lvl1pPr>
              <a:spcAft>
                <a:spcPts val="1200"/>
              </a:spcAft>
              <a:tabLst>
                <a:tab pos="457200" algn="l"/>
              </a:tabLst>
              <a:defRPr sz="5400" b="0"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000" b="1"/>
            </a:lvl2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EC6947C-841E-3FA9-114B-E3D478A0F9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0155" y="5365687"/>
            <a:ext cx="2481263" cy="552451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600"/>
              </a:spcAft>
              <a:defRPr sz="10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E2EFFE0-4881-5E4A-962D-11FF92C9F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6051" y="3308287"/>
            <a:ext cx="2765424" cy="2777490"/>
          </a:xfrm>
          <a:solidFill>
            <a:srgbClr val="DFE3E6"/>
          </a:solidFill>
        </p:spPr>
        <p:txBody>
          <a:bodyPr lIns="274320" tIns="91440"/>
          <a:lstStyle>
            <a:lvl1pPr>
              <a:spcAft>
                <a:spcPts val="1200"/>
              </a:spcAft>
              <a:tabLst>
                <a:tab pos="457200" algn="l"/>
              </a:tabLst>
              <a:defRPr sz="5400" b="0"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000" b="1"/>
            </a:lvl2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5905E4E-9C03-893D-2D65-9DF29B1CD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98292" y="5365687"/>
            <a:ext cx="2481263" cy="552451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600"/>
              </a:spcAft>
              <a:defRPr sz="10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EF9E9E-37B4-DAB9-8C1D-1576E02EB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40D576B-0FB8-2293-FB69-1C5178F9E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17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ACEF0AF-E2A8-B95F-9038-793C9FF9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B33F3-7C1D-479F-3B92-0DE073C2E4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448" y="2459736"/>
            <a:ext cx="3310128" cy="969264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9FF79-E280-3938-1C31-43318E483B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7448" y="3497972"/>
            <a:ext cx="3310128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C7F8D0-E3EF-7617-C2AE-022970D36D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47643" y="2459736"/>
            <a:ext cx="3310128" cy="969264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10A441-AAF8-956B-4228-2D18EE6894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47643" y="3497972"/>
            <a:ext cx="3310128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B98D30-AF89-AE84-76DB-5252AE8FD14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87598" y="2459736"/>
            <a:ext cx="3310128" cy="969264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0B2565-5D1B-BDBB-F14A-0C38A487F36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87598" y="3497972"/>
            <a:ext cx="3310128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0956B3-9491-9C33-FC6E-9462B5424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54FC496-336B-9871-8C69-A6D0113CD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45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5B5614F-1512-8F64-6245-6374F384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5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B33F3-7C1D-479F-3B92-0DE073C2E4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448" y="2459736"/>
            <a:ext cx="2396050" cy="898948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6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9FF79-E280-3938-1C31-43318E483B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7448" y="3499316"/>
            <a:ext cx="2378112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C7F8D0-E3EF-7617-C2AE-022970D36D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88624" y="2459736"/>
            <a:ext cx="2396050" cy="898948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6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10A441-AAF8-956B-4228-2D18EE6894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88624" y="3499316"/>
            <a:ext cx="2378112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B98D30-AF89-AE84-76DB-5252AE8FD14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69800" y="2459736"/>
            <a:ext cx="2396050" cy="898948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6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0B2565-5D1B-BDBB-F14A-0C38A487F36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9800" y="3499316"/>
            <a:ext cx="2378112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C89EB2-461C-D9DB-DBF2-EA17EA40A6C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50976" y="2459736"/>
            <a:ext cx="2396050" cy="898948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6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9B3672-1BF6-5E8D-DC7D-048381D269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50976" y="3499316"/>
            <a:ext cx="2378112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0DA203-9211-4FDA-05C5-46A210422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B4612D97-4010-1226-69CD-B037A384C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9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914" y="400050"/>
            <a:ext cx="5643562" cy="5653088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8" y="3998913"/>
            <a:ext cx="4801396" cy="1425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3F37CB8-4B0C-85FD-979D-0EFBFDE2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C41-CB60-9C3F-4A21-4DCCF3B44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3447482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62161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9F1385C-E183-4949-1E52-945BDAAE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B33F3-7C1D-479F-3B92-0DE073C2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25" y="3495320"/>
            <a:ext cx="3719076" cy="2451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CC47810-5636-CCFE-D491-CAD999BC7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99063" y="1946275"/>
            <a:ext cx="5640387" cy="3992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25A049-51AB-8CE0-1E82-0861CFA1A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370151B8-84D5-0F32-8BA4-AF23D992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6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78DDC8F-4B6A-28FC-A391-BC1BA031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BE205ACB-F0DD-E11C-8562-1A67F4F82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484" y="1970667"/>
            <a:ext cx="2696610" cy="2403473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07336A-CA43-BA10-15BC-4A7C003A23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1484" y="4513263"/>
            <a:ext cx="2752324" cy="143351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429DBE-FCD7-24A1-1559-A263A915F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643" y="1970667"/>
            <a:ext cx="2696610" cy="2403473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288663-0E16-0C59-085F-F9A84A37B9F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88643" y="4513263"/>
            <a:ext cx="2752324" cy="143351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CD839F68-5525-1FC6-7F47-6058F961E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5802" y="1970667"/>
            <a:ext cx="2696610" cy="2403473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38614DA-316C-FC85-3F42-B262BEAC7A89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165805" y="4513263"/>
            <a:ext cx="2752324" cy="143351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AEC3DEC0-C14C-0D3D-E77D-C65F7FA10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2961" y="1970667"/>
            <a:ext cx="2696610" cy="2403473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19D1C7E-BE40-062C-9607-4651359E8EAD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50247" y="4513263"/>
            <a:ext cx="2752324" cy="143351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75B69A-CAC3-88B9-5B3E-2AF1362EF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7859335-E39D-1388-375F-FAA342F28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15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78DDC8F-4B6A-28FC-A391-BC1BA031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BE205ACB-F0DD-E11C-8562-1A67F4F82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484" y="1442398"/>
            <a:ext cx="2696610" cy="1927865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288663-0E16-0C59-085F-F9A84A37B9F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88643" y="1433352"/>
            <a:ext cx="2752324" cy="192877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429DBE-FCD7-24A1-1559-A263A915F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1484" y="3494738"/>
            <a:ext cx="2696610" cy="1927865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1502B-FAB9-8313-90B7-D7C06363AE17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88643" y="3495709"/>
            <a:ext cx="2752324" cy="192877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2EEDF93-D482-938D-D6D4-B8B66CA76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6924" y="1442398"/>
            <a:ext cx="2696610" cy="1927865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F40A1F-2110-372D-0359-94789B6D9CD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49151" y="1433352"/>
            <a:ext cx="2752324" cy="192877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AA220CD4-7D0B-916C-42A1-97C04399E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66924" y="3494738"/>
            <a:ext cx="2696610" cy="1927865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AFF494-77C5-F797-6FAA-D4D42743AB5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9044083" y="3495709"/>
            <a:ext cx="2752324" cy="192877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E233FD-F166-12B7-E028-644C10A7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6D9BE817-73F1-BA98-D196-7E3B7737E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29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5D8444-089B-403E-0473-39C61239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7B29C1-93EA-1886-CD27-23CE02322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15FEAD4-DFB9-ED08-EBEE-A4E5DE31E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9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88FCD4-650D-9754-A431-CE452572F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E49962D1-3866-8382-AE37-FC366FF5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642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F8F99880-94B3-9D84-6F85-4EE14C59C38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658" y="1946275"/>
            <a:ext cx="6629400" cy="1482725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200"/>
              </a:spcBef>
              <a:defRPr sz="6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9CAC8B-F77D-45CC-57A9-E9AE579594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7150" y="4823926"/>
            <a:ext cx="6604325" cy="1655540"/>
          </a:xfrm>
        </p:spPr>
        <p:txBody>
          <a:bodyPr bIns="36576" anchor="b" anchorCtr="0"/>
          <a:lstStyle>
            <a:lvl1pPr marL="0" indent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None/>
              <a:defRPr sz="1100" b="0"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legal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70850-E861-F5DA-10A1-A92566AB983E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pwc.is</a:t>
            </a:r>
          </a:p>
        </p:txBody>
      </p:sp>
    </p:spTree>
    <p:extLst>
      <p:ext uri="{BB962C8B-B14F-4D97-AF65-F5344CB8AC3E}">
        <p14:creationId xmlns:p14="http://schemas.microsoft.com/office/powerpoint/2010/main" val="3495544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431" y="1428750"/>
            <a:ext cx="8520907" cy="1933344"/>
          </a:xfrm>
        </p:spPr>
        <p:txBody>
          <a:bodyPr anchor="b" anchorCtr="0"/>
          <a:lstStyle>
            <a:lvl1pPr algn="l">
              <a:lnSpc>
                <a:spcPct val="80000"/>
              </a:lnSpc>
              <a:spcBef>
                <a:spcPts val="1200"/>
              </a:spcBef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9CAC8B-F77D-45CC-57A9-E9AE57959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432" y="3490335"/>
            <a:ext cx="8520908" cy="1422978"/>
          </a:xfr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70850-E861-F5DA-10A1-A92566AB983E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961864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431" y="1957425"/>
            <a:ext cx="5229304" cy="2441537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200"/>
              </a:spcBef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9CAC8B-F77D-45CC-57A9-E9AE57959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7914" y="1957425"/>
            <a:ext cx="4681536" cy="2441538"/>
          </a:xfrm>
        </p:spPr>
        <p:txBody>
          <a:bodyPr anchor="t" anchorCtr="0"/>
          <a:lstStyle>
            <a:lvl1pPr marL="0" indent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70850-E861-F5DA-10A1-A92566AB983E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2563232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0978934B-5525-9236-62EF-C2B06F0B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3582" y="400050"/>
            <a:ext cx="11387893" cy="3484563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582" y="4410115"/>
            <a:ext cx="5630031" cy="1541462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200"/>
              </a:spcBef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9CAC8B-F77D-45CC-57A9-E9AE57959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9939" y="4410114"/>
            <a:ext cx="4681536" cy="1541463"/>
          </a:xfrm>
        </p:spPr>
        <p:txBody>
          <a:bodyPr anchor="t" anchorCtr="0"/>
          <a:lstStyle>
            <a:lvl1pPr marL="0" indent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70850-E861-F5DA-10A1-A92566AB983E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4225202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1873B9CA-C271-768C-0B16-88845540153B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6" y="402337"/>
            <a:ext cx="6606383" cy="915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65" y="1946276"/>
            <a:ext cx="9482935" cy="3992562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6A229-FEBB-D152-453C-CB7311E22927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3680461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63" y="400050"/>
            <a:ext cx="6602413" cy="5653088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3998913"/>
            <a:ext cx="3840957" cy="1425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3F37CB8-4B0C-85FD-979D-0EFBFDE2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C41-CB60-9C3F-4A21-4DCCF3B44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3447482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5518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9E65-4ABC-F7FC-FCE0-B2925549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2" y="3459958"/>
            <a:ext cx="5645841" cy="2593275"/>
          </a:xfrm>
        </p:spPr>
        <p:txBody>
          <a:bodyPr anchor="b" anchorCtr="0"/>
          <a:lstStyle>
            <a:lvl1pPr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D4AC-270A-4483-7315-655B46AA98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3823" y="572408"/>
            <a:ext cx="3462095" cy="4308872"/>
          </a:xfrm>
        </p:spPr>
        <p:txBody>
          <a:bodyPr wrap="square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3789D3-8936-6361-B279-04482E5DA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D2CF944E-CA0D-78C4-2738-7FF65A3C6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94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74E594-75BC-BB21-5CB5-2ECACC57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2" y="3459958"/>
            <a:ext cx="5645841" cy="2593275"/>
          </a:xfrm>
        </p:spPr>
        <p:txBody>
          <a:bodyPr anchor="b" anchorCtr="0"/>
          <a:lstStyle>
            <a:lvl1pPr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D4AC-270A-4483-7315-655B46AA98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3823" y="576072"/>
            <a:ext cx="3462095" cy="4308872"/>
          </a:xfrm>
        </p:spPr>
        <p:txBody>
          <a:bodyPr wrap="square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43C2F-D12F-B2E4-1020-42BB1F404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D8C702-FC4B-D3F7-8D51-D2B3DFBA1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83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94A4F-D3DB-0774-9A49-3731CB00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1295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E56D0-2D08-E67F-5DF1-B3B408351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668" y="1953895"/>
            <a:ext cx="6606382" cy="3984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6148DB-FA68-371C-8BF4-E293FC9AF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9942D6-F832-B4B1-76C2-4932E26F77DC}"/>
              </a:ext>
            </a:extLst>
          </p:cNvPr>
          <p:cNvSpPr txBox="1"/>
          <p:nvPr userDrawn="1"/>
        </p:nvSpPr>
        <p:spPr>
          <a:xfrm>
            <a:off x="394728" y="6497441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 dirty="0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24FE0F2-07AD-8A4E-A9FB-C7018A821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2" name="Date Placeholder 71">
            <a:extLst>
              <a:ext uri="{FF2B5EF4-FFF2-40B4-BE49-F238E27FC236}">
                <a16:creationId xmlns:a16="http://schemas.microsoft.com/office/drawing/2014/main" id="{DAB00A56-EB9F-33C3-88B3-D8EB0A54B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65850" y="7056786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5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683" r:id="rId3"/>
    <p:sldLayoutId id="2147483743" r:id="rId4"/>
    <p:sldLayoutId id="2147483744" r:id="rId5"/>
    <p:sldLayoutId id="2147483745" r:id="rId6"/>
    <p:sldLayoutId id="2147483746" r:id="rId7"/>
    <p:sldLayoutId id="2147483651" r:id="rId8"/>
    <p:sldLayoutId id="2147483659" r:id="rId9"/>
    <p:sldLayoutId id="2147483660" r:id="rId10"/>
    <p:sldLayoutId id="2147483733" r:id="rId11"/>
    <p:sldLayoutId id="2147483738" r:id="rId12"/>
    <p:sldLayoutId id="2147483739" r:id="rId13"/>
    <p:sldLayoutId id="2147483741" r:id="rId14"/>
    <p:sldLayoutId id="2147483740" r:id="rId15"/>
    <p:sldLayoutId id="2147483696" r:id="rId16"/>
    <p:sldLayoutId id="2147483697" r:id="rId17"/>
    <p:sldLayoutId id="2147483723" r:id="rId18"/>
    <p:sldLayoutId id="2147483724" r:id="rId19"/>
    <p:sldLayoutId id="2147483702" r:id="rId20"/>
    <p:sldLayoutId id="2147483684" r:id="rId21"/>
    <p:sldLayoutId id="2147483703" r:id="rId22"/>
    <p:sldLayoutId id="2147483704" r:id="rId23"/>
    <p:sldLayoutId id="2147483705" r:id="rId24"/>
    <p:sldLayoutId id="2147483685" r:id="rId25"/>
    <p:sldLayoutId id="2147483706" r:id="rId26"/>
    <p:sldLayoutId id="2147483719" r:id="rId27"/>
    <p:sldLayoutId id="2147483717" r:id="rId28"/>
    <p:sldLayoutId id="2147483718" r:id="rId29"/>
    <p:sldLayoutId id="2147483707" r:id="rId30"/>
    <p:sldLayoutId id="2147483708" r:id="rId31"/>
    <p:sldLayoutId id="2147483709" r:id="rId32"/>
    <p:sldLayoutId id="2147483686" r:id="rId33"/>
    <p:sldLayoutId id="2147483722" r:id="rId34"/>
    <p:sldLayoutId id="2147483721" r:id="rId35"/>
    <p:sldLayoutId id="2147483714" r:id="rId36"/>
    <p:sldLayoutId id="2147483710" r:id="rId37"/>
    <p:sldLayoutId id="2147483711" r:id="rId38"/>
    <p:sldLayoutId id="2147483687" r:id="rId39"/>
    <p:sldLayoutId id="2147483713" r:id="rId40"/>
    <p:sldLayoutId id="2147483662" r:id="rId41"/>
    <p:sldLayoutId id="2147483699" r:id="rId42"/>
    <p:sldLayoutId id="2147483663" r:id="rId43"/>
    <p:sldLayoutId id="2147483689" r:id="rId44"/>
    <p:sldLayoutId id="2147483664" r:id="rId45"/>
    <p:sldLayoutId id="2147483690" r:id="rId46"/>
    <p:sldLayoutId id="2147483691" r:id="rId47"/>
    <p:sldLayoutId id="2147483692" r:id="rId48"/>
    <p:sldLayoutId id="2147483671" r:id="rId49"/>
    <p:sldLayoutId id="2147483700" r:id="rId50"/>
    <p:sldLayoutId id="2147483701" r:id="rId51"/>
    <p:sldLayoutId id="2147483693" r:id="rId52"/>
    <p:sldLayoutId id="2147483694" r:id="rId53"/>
    <p:sldLayoutId id="2147483673" r:id="rId54"/>
    <p:sldLayoutId id="2147483676" r:id="rId55"/>
    <p:sldLayoutId id="2147483715" r:id="rId56"/>
    <p:sldLayoutId id="2147483716" r:id="rId57"/>
    <p:sldLayoutId id="2147483678" r:id="rId58"/>
    <p:sldLayoutId id="2147483679" r:id="rId59"/>
    <p:sldLayoutId id="2147483680" r:id="rId60"/>
    <p:sldLayoutId id="2147483666" r:id="rId61"/>
    <p:sldLayoutId id="2147483720" r:id="rId62"/>
    <p:sldLayoutId id="2147483654" r:id="rId63"/>
    <p:sldLayoutId id="2147483655" r:id="rId64"/>
    <p:sldLayoutId id="2147483681" r:id="rId65"/>
    <p:sldLayoutId id="2147483725" r:id="rId66"/>
    <p:sldLayoutId id="2147483726" r:id="rId67"/>
    <p:sldLayoutId id="2147483727" r:id="rId68"/>
    <p:sldLayoutId id="2147483742" r:id="rId6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5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ct val="125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344488" indent="-173038" algn="l" defTabSz="914400" rtl="0" eaLnBrk="1" latinLnBrk="0" hangingPunct="1">
        <a:lnSpc>
          <a:spcPct val="125000"/>
        </a:lnSpc>
        <a:spcBef>
          <a:spcPts val="600"/>
        </a:spcBef>
        <a:buFont typeface="Georgia" panose="02040502050405020303" pitchFamily="18" charset="0"/>
        <a:buChar char="–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515938" indent="-171450" algn="l" defTabSz="914400" rtl="0" eaLnBrk="1" latinLnBrk="0" hangingPunct="1">
        <a:lnSpc>
          <a:spcPct val="125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2" userDrawn="1">
          <p15:clr>
            <a:srgbClr val="F26B43"/>
          </p15:clr>
        </p15:guide>
        <p15:guide id="3" pos="252" userDrawn="1">
          <p15:clr>
            <a:srgbClr val="F26B43"/>
          </p15:clr>
        </p15:guide>
        <p15:guide id="4" pos="7434" userDrawn="1">
          <p15:clr>
            <a:srgbClr val="F26B43"/>
          </p15:clr>
        </p15:guide>
        <p15:guide id="11" orient="horz" pos="4065" userDrawn="1">
          <p15:clr>
            <a:srgbClr val="F26B43"/>
          </p15:clr>
        </p15:guide>
        <p15:guide id="12" pos="786" userDrawn="1">
          <p15:clr>
            <a:srgbClr val="F26B43"/>
          </p15:clr>
        </p15:guide>
        <p15:guide id="13" pos="858" userDrawn="1">
          <p15:clr>
            <a:srgbClr val="F26B43"/>
          </p15:clr>
        </p15:guide>
        <p15:guide id="14" pos="1391" userDrawn="1">
          <p15:clr>
            <a:srgbClr val="F26B43"/>
          </p15:clr>
        </p15:guide>
        <p15:guide id="15" pos="1461" userDrawn="1">
          <p15:clr>
            <a:srgbClr val="F26B43"/>
          </p15:clr>
        </p15:guide>
        <p15:guide id="16" pos="1994" userDrawn="1">
          <p15:clr>
            <a:srgbClr val="F26B43"/>
          </p15:clr>
        </p15:guide>
        <p15:guide id="17" pos="2067" userDrawn="1">
          <p15:clr>
            <a:srgbClr val="F26B43"/>
          </p15:clr>
        </p15:guide>
        <p15:guide id="18" pos="2600" userDrawn="1">
          <p15:clr>
            <a:srgbClr val="F26B43"/>
          </p15:clr>
        </p15:guide>
        <p15:guide id="19" pos="2670" userDrawn="1">
          <p15:clr>
            <a:srgbClr val="F26B43"/>
          </p15:clr>
        </p15:guide>
        <p15:guide id="20" pos="3204" userDrawn="1">
          <p15:clr>
            <a:srgbClr val="F26B43"/>
          </p15:clr>
        </p15:guide>
        <p15:guide id="21" pos="3275" userDrawn="1">
          <p15:clr>
            <a:srgbClr val="F26B43"/>
          </p15:clr>
        </p15:guide>
        <p15:guide id="22" pos="3807" userDrawn="1">
          <p15:clr>
            <a:srgbClr val="F26B43"/>
          </p15:clr>
        </p15:guide>
        <p15:guide id="23" pos="3879" userDrawn="1">
          <p15:clr>
            <a:srgbClr val="F26B43"/>
          </p15:clr>
        </p15:guide>
        <p15:guide id="24" pos="4412" userDrawn="1">
          <p15:clr>
            <a:srgbClr val="F26B43"/>
          </p15:clr>
        </p15:guide>
        <p15:guide id="25" pos="5016" userDrawn="1">
          <p15:clr>
            <a:srgbClr val="F26B43"/>
          </p15:clr>
        </p15:guide>
        <p15:guide id="26" pos="4484" userDrawn="1">
          <p15:clr>
            <a:srgbClr val="F26B43"/>
          </p15:clr>
        </p15:guide>
        <p15:guide id="27" pos="5088" userDrawn="1">
          <p15:clr>
            <a:srgbClr val="F26B43"/>
          </p15:clr>
        </p15:guide>
        <p15:guide id="28" pos="5621" userDrawn="1">
          <p15:clr>
            <a:srgbClr val="F26B43"/>
          </p15:clr>
        </p15:guide>
        <p15:guide id="29" pos="5693" userDrawn="1">
          <p15:clr>
            <a:srgbClr val="F26B43"/>
          </p15:clr>
        </p15:guide>
        <p15:guide id="30" pos="6224" userDrawn="1">
          <p15:clr>
            <a:srgbClr val="F26B43"/>
          </p15:clr>
        </p15:guide>
        <p15:guide id="31" pos="6297" userDrawn="1">
          <p15:clr>
            <a:srgbClr val="F26B43"/>
          </p15:clr>
        </p15:guide>
        <p15:guide id="32" pos="6828" userDrawn="1">
          <p15:clr>
            <a:srgbClr val="F26B43"/>
          </p15:clr>
        </p15:guide>
        <p15:guide id="33" pos="6900" userDrawn="1">
          <p15:clr>
            <a:srgbClr val="F26B43"/>
          </p15:clr>
        </p15:guide>
        <p15:guide id="34" orient="horz" pos="506" userDrawn="1">
          <p15:clr>
            <a:srgbClr val="F26B43"/>
          </p15:clr>
        </p15:guide>
        <p15:guide id="35" orient="horz" pos="578" userDrawn="1">
          <p15:clr>
            <a:srgbClr val="F26B43"/>
          </p15:clr>
        </p15:guide>
        <p15:guide id="36" orient="horz" pos="830" userDrawn="1">
          <p15:clr>
            <a:srgbClr val="F26B43"/>
          </p15:clr>
        </p15:guide>
        <p15:guide id="37" orient="horz" pos="900" userDrawn="1">
          <p15:clr>
            <a:srgbClr val="F26B43"/>
          </p15:clr>
        </p15:guide>
        <p15:guide id="38" orient="horz" pos="1152" userDrawn="1">
          <p15:clr>
            <a:srgbClr val="F26B43"/>
          </p15:clr>
        </p15:guide>
        <p15:guide id="39" orient="horz" pos="1226" userDrawn="1">
          <p15:clr>
            <a:srgbClr val="F26B43"/>
          </p15:clr>
        </p15:guide>
        <p15:guide id="40" orient="horz" pos="1476" userDrawn="1">
          <p15:clr>
            <a:srgbClr val="F26B43"/>
          </p15:clr>
        </p15:guide>
        <p15:guide id="41" orient="horz" pos="1800" userDrawn="1">
          <p15:clr>
            <a:srgbClr val="F26B43"/>
          </p15:clr>
        </p15:guide>
        <p15:guide id="42" orient="horz" pos="1872" userDrawn="1">
          <p15:clr>
            <a:srgbClr val="F26B43"/>
          </p15:clr>
        </p15:guide>
        <p15:guide id="43" orient="horz" pos="2123" userDrawn="1">
          <p15:clr>
            <a:srgbClr val="F26B43"/>
          </p15:clr>
        </p15:guide>
        <p15:guide id="44" orient="horz" pos="2195" userDrawn="1">
          <p15:clr>
            <a:srgbClr val="F26B43"/>
          </p15:clr>
        </p15:guide>
        <p15:guide id="45" orient="horz" pos="2447" userDrawn="1">
          <p15:clr>
            <a:srgbClr val="F26B43"/>
          </p15:clr>
        </p15:guide>
        <p15:guide id="46" orient="horz" pos="2519" userDrawn="1">
          <p15:clr>
            <a:srgbClr val="F26B43"/>
          </p15:clr>
        </p15:guide>
        <p15:guide id="47" orient="horz" pos="2771" userDrawn="1">
          <p15:clr>
            <a:srgbClr val="F26B43"/>
          </p15:clr>
        </p15:guide>
        <p15:guide id="48" orient="horz" pos="2843" userDrawn="1">
          <p15:clr>
            <a:srgbClr val="F26B43"/>
          </p15:clr>
        </p15:guide>
        <p15:guide id="49" orient="horz" pos="3095" userDrawn="1">
          <p15:clr>
            <a:srgbClr val="F26B43"/>
          </p15:clr>
        </p15:guide>
        <p15:guide id="50" orient="horz" pos="3167" userDrawn="1">
          <p15:clr>
            <a:srgbClr val="F26B43"/>
          </p15:clr>
        </p15:guide>
        <p15:guide id="51" orient="horz" pos="3417" userDrawn="1">
          <p15:clr>
            <a:srgbClr val="F26B43"/>
          </p15:clr>
        </p15:guide>
        <p15:guide id="52" orient="horz" pos="3489" userDrawn="1">
          <p15:clr>
            <a:srgbClr val="F26B43"/>
          </p15:clr>
        </p15:guide>
        <p15:guide id="53" orient="horz" pos="3741" userDrawn="1">
          <p15:clr>
            <a:srgbClr val="F26B43"/>
          </p15:clr>
        </p15:guide>
        <p15:guide id="54" orient="horz" pos="3813" userDrawn="1">
          <p15:clr>
            <a:srgbClr val="F26B43"/>
          </p15:clr>
        </p15:guide>
        <p15:guide id="55" orient="horz" pos="15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1A2DB0C-9380-5A62-11E2-B2C9EA2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181B9D-BE68-1868-4E78-B1E3C0015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noProof="0" dirty="0" err="1"/>
              <a:t>Fasteignamat</a:t>
            </a:r>
            <a:r>
              <a:rPr lang="en-GB" sz="4000" noProof="0" dirty="0"/>
              <a:t> og </a:t>
            </a:r>
            <a:r>
              <a:rPr lang="en-GB" sz="4000" noProof="0" dirty="0" err="1"/>
              <a:t>álagning</a:t>
            </a:r>
            <a:r>
              <a:rPr lang="en-GB" sz="4000" noProof="0" dirty="0"/>
              <a:t> </a:t>
            </a:r>
            <a:r>
              <a:rPr lang="en-GB" sz="4000" noProof="0" dirty="0" err="1"/>
              <a:t>fasteignagjalda</a:t>
            </a:r>
            <a:br>
              <a:rPr lang="en-GB" sz="4000" noProof="0" dirty="0"/>
            </a:br>
            <a:r>
              <a:rPr lang="en-GB" sz="2000" noProof="0" dirty="0" err="1"/>
              <a:t>Fyrirkomulag</a:t>
            </a:r>
            <a:r>
              <a:rPr lang="en-GB" sz="2000" noProof="0" dirty="0"/>
              <a:t> og </a:t>
            </a:r>
            <a:r>
              <a:rPr lang="en-GB" sz="2000" noProof="0" dirty="0" err="1"/>
              <a:t>alþjóðlegur</a:t>
            </a:r>
            <a:r>
              <a:rPr lang="en-GB" sz="2000" noProof="0" dirty="0"/>
              <a:t> </a:t>
            </a:r>
            <a:r>
              <a:rPr lang="en-GB" sz="2000" noProof="0" dirty="0" err="1"/>
              <a:t>samanburður</a:t>
            </a:r>
            <a:endParaRPr lang="en-US" sz="2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B3398F-2647-61F3-5E88-DE5E6F9EE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noProof="0" dirty="0"/>
              <a:t>Örn Valdimarsson</a:t>
            </a:r>
          </a:p>
          <a:p>
            <a:r>
              <a:rPr lang="en-GB" noProof="0" dirty="0" err="1"/>
              <a:t>Maí</a:t>
            </a:r>
            <a:r>
              <a:rPr lang="en-GB" noProof="0" dirty="0"/>
              <a:t> 2025</a:t>
            </a:r>
          </a:p>
          <a:p>
            <a:endParaRPr lang="en-US" dirty="0"/>
          </a:p>
        </p:txBody>
      </p:sp>
      <p:pic>
        <p:nvPicPr>
          <p:cNvPr id="5" name="Graphic 4" descr="pwc logo">
            <a:extLst>
              <a:ext uri="{FF2B5EF4-FFF2-40B4-BE49-F238E27FC236}">
                <a16:creationId xmlns:a16="http://schemas.microsoft.com/office/drawing/2014/main" id="{5F1A4F7E-4D3C-BC74-CA78-E4758CF58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391" y="383381"/>
            <a:ext cx="1064007" cy="5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4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DECD6-0418-7EEC-B4CC-C07469AF5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30A3B93-634D-E025-0684-995E5FC5C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529" y="1922398"/>
            <a:ext cx="7610475" cy="27146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5586601-E5E2-40D2-4F2E-5737165E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6" y="402336"/>
            <a:ext cx="11403809" cy="946148"/>
          </a:xfrm>
        </p:spPr>
        <p:txBody>
          <a:bodyPr/>
          <a:lstStyle/>
          <a:p>
            <a:r>
              <a:rPr lang="is-IS" dirty="0"/>
              <a:t>Samanburður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C41473-1238-B5A3-889D-2282DDA4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67" y="1946275"/>
            <a:ext cx="3729834" cy="3272716"/>
          </a:xfrm>
        </p:spPr>
        <p:txBody>
          <a:bodyPr/>
          <a:lstStyle/>
          <a:p>
            <a:pPr lvl="1"/>
            <a:r>
              <a:rPr lang="is-IS" dirty="0"/>
              <a:t>Almennt eru fasteignagjöld á Íslandi og í samanburðarlöndum lögð á og innheimt af sveitarfélögum. Í Danmörku eru fasteignagjöld á </a:t>
            </a:r>
            <a:r>
              <a:rPr lang="is-IS" dirty="0" err="1"/>
              <a:t>íbúðarhúsnæði</a:t>
            </a:r>
            <a:r>
              <a:rPr lang="is-IS" dirty="0"/>
              <a:t> hins lögð lagðir á og innheimt af ríkinu og í Svíþjóð leggur ríkið einnig á og innheimtir fasteignagjöld á atvinnuhúsnæði. </a:t>
            </a:r>
          </a:p>
          <a:p>
            <a:pPr lvl="1"/>
            <a:r>
              <a:rPr lang="is-IS" dirty="0"/>
              <a:t>Skattstofninn á Íslandi og í samanburðarlöndum er fasteignamat. Danmörk sker sig þó úr með því að vera bæði með fasteignamat og </a:t>
            </a:r>
            <a:r>
              <a:rPr lang="is-IS" dirty="0" err="1"/>
              <a:t>lóðamat</a:t>
            </a:r>
            <a:r>
              <a:rPr lang="is-IS" dirty="0"/>
              <a:t> sem skattstofn. </a:t>
            </a:r>
          </a:p>
          <a:p>
            <a:pPr lvl="1"/>
            <a:r>
              <a:rPr lang="is-IS" dirty="0"/>
              <a:t>Á Íslandi og í Danmörku hafa sveitarfélög víðtækari álagningarheimildir á atvinnuhúsnæði en í öðrum samanburðarlöndum.</a:t>
            </a:r>
          </a:p>
          <a:p>
            <a:pPr lvl="1"/>
            <a:r>
              <a:rPr lang="is-IS" dirty="0"/>
              <a:t>Álagning er almennt á 100% af fasteigna- og/eða lóðarmati. Í Danmörku, og Noregi er </a:t>
            </a:r>
            <a:r>
              <a:rPr lang="is-IS" dirty="0" err="1"/>
              <a:t>þó</a:t>
            </a:r>
            <a:r>
              <a:rPr lang="is-IS" dirty="0"/>
              <a:t> takmörkunum beitt á skattstofninn til lækkunar á endanlegum fasteignagjöldum.</a:t>
            </a:r>
          </a:p>
          <a:p>
            <a:pPr lvl="1"/>
            <a:endParaRPr lang="is-I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96F547-2E35-91A8-6770-E2FB52EFB8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38625" y="4767943"/>
            <a:ext cx="7657906" cy="1170895"/>
          </a:xfrm>
        </p:spPr>
        <p:txBody>
          <a:bodyPr/>
          <a:lstStyle/>
          <a:p>
            <a:pPr lvl="1"/>
            <a:r>
              <a:rPr lang="is-IS" dirty="0"/>
              <a:t>Í Danmörku, Noregi og Hollandi eru fasteignagjöld stighækkandi eftir fasteigna- og </a:t>
            </a:r>
            <a:r>
              <a:rPr lang="is-IS" dirty="0" err="1"/>
              <a:t>lóðamati</a:t>
            </a:r>
            <a:r>
              <a:rPr lang="is-IS" dirty="0"/>
              <a:t>. Í Svíþjóð eru sett efri mörk á fasteignaskatta íbúðarhúsnæðis og þar eru fasteignaskattar því stiglækkandi. Á Íslandi er fyrirkomulagið hlutlaust.</a:t>
            </a:r>
          </a:p>
          <a:p>
            <a:pPr lvl="1"/>
            <a:r>
              <a:rPr lang="is-IS" dirty="0"/>
              <a:t>Hvatar og takmarkanir eru algeng í samanburðarlöndum og virðist beitt til að ná fram pólitískum markmiðum, svo sem um landnýtingu og virkni leigumarkaðar.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CE6DE2-68F1-7948-550C-DECBC1D24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/>
              <a:t>Fasteignamat og álagning fasteignagjald   |   Samanburðarlönd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4EF00-4E5B-1CFD-6628-94C990FD1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7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A8446-3090-2A50-EF8A-79A3BF1B8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22EF95-AD21-CA92-F530-C64734F9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</p:spPr>
        <p:txBody>
          <a:bodyPr/>
          <a:lstStyle/>
          <a:p>
            <a:r>
              <a:rPr lang="is-IS" dirty="0"/>
              <a:t>Nokkrir athyglisverðir punktar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8A55A9-62EF-61D7-3A34-F26105D1F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Samanburðarlönd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A7C62-4920-943C-129F-0562003FE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9B86BC86-4C82-C0E7-F04A-206CAFD9F3C4}"/>
              </a:ext>
            </a:extLst>
          </p:cNvPr>
          <p:cNvSpPr txBox="1">
            <a:spLocks/>
          </p:cNvSpPr>
          <p:nvPr/>
        </p:nvSpPr>
        <p:spPr>
          <a:xfrm>
            <a:off x="393617" y="3484563"/>
            <a:ext cx="2757805" cy="24971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/>
              <a:t>Danmörk</a:t>
            </a:r>
          </a:p>
          <a:p>
            <a:pPr lvl="1"/>
            <a:r>
              <a:rPr lang="is-IS" sz="1200" dirty="0"/>
              <a:t>Álagning byggir á fasteignamati og lóðarmati.</a:t>
            </a:r>
          </a:p>
          <a:p>
            <a:pPr lvl="1"/>
            <a:r>
              <a:rPr lang="is-IS" sz="1200" dirty="0"/>
              <a:t>Álagning á </a:t>
            </a:r>
            <a:r>
              <a:rPr lang="is-IS" sz="1200" dirty="0" err="1"/>
              <a:t>íbúðarhúsnæði</a:t>
            </a:r>
            <a:r>
              <a:rPr lang="is-IS" sz="1200" dirty="0"/>
              <a:t> rennur til ríkisins og er stighækkandi.</a:t>
            </a:r>
          </a:p>
          <a:p>
            <a:pPr lvl="1"/>
            <a:r>
              <a:rPr lang="is-IS" sz="1200" dirty="0"/>
              <a:t>Viðbótar fasteignagjöld atvinnuhúsnæðis taka mið af þjónustu.</a:t>
            </a:r>
          </a:p>
          <a:p>
            <a:pPr lvl="1"/>
            <a:r>
              <a:rPr lang="is-IS" sz="1200" dirty="0" err="1"/>
              <a:t>Íbúðarhúsnæði</a:t>
            </a:r>
            <a:r>
              <a:rPr lang="is-IS" sz="1200" dirty="0"/>
              <a:t> í </a:t>
            </a:r>
            <a:r>
              <a:rPr lang="is-IS" sz="1200" dirty="0" err="1"/>
              <a:t>útleigu</a:t>
            </a:r>
            <a:r>
              <a:rPr lang="is-IS" sz="1200" dirty="0"/>
              <a:t> greiðir ekki fasteignagjöld.</a:t>
            </a:r>
          </a:p>
          <a:p>
            <a:endParaRPr lang="en-GB" dirty="0"/>
          </a:p>
        </p:txBody>
      </p:sp>
      <p:sp>
        <p:nvSpPr>
          <p:cNvPr id="19" name="Content Placeholder 24">
            <a:extLst>
              <a:ext uri="{FF2B5EF4-FFF2-40B4-BE49-F238E27FC236}">
                <a16:creationId xmlns:a16="http://schemas.microsoft.com/office/drawing/2014/main" id="{69E2285D-DBBC-41B7-A406-4D39993D6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75769" y="3484563"/>
            <a:ext cx="2752324" cy="2497137"/>
          </a:xfrm>
        </p:spPr>
        <p:txBody>
          <a:bodyPr/>
          <a:lstStyle/>
          <a:p>
            <a:r>
              <a:rPr lang="is-IS" dirty="0"/>
              <a:t>Noregur</a:t>
            </a:r>
          </a:p>
          <a:p>
            <a:pPr lvl="1"/>
            <a:r>
              <a:rPr lang="is-IS" dirty="0"/>
              <a:t>Álagning er á forræði sveitarfélaga og heimilt er að innheimta engin fasteignagjöld.</a:t>
            </a:r>
          </a:p>
          <a:p>
            <a:pPr lvl="1"/>
            <a:r>
              <a:rPr lang="is-IS" dirty="0"/>
              <a:t>Skattlagning </a:t>
            </a:r>
            <a:r>
              <a:rPr lang="is-IS" dirty="0" err="1"/>
              <a:t>íbúðarhúsnæðis</a:t>
            </a:r>
            <a:r>
              <a:rPr lang="is-IS" dirty="0"/>
              <a:t> er stighækkandi.</a:t>
            </a:r>
          </a:p>
          <a:p>
            <a:pPr lvl="1"/>
            <a:r>
              <a:rPr lang="is-IS" dirty="0"/>
              <a:t>Hvatt er til nýbygginga með </a:t>
            </a:r>
            <a:r>
              <a:rPr lang="is-IS" dirty="0" err="1"/>
              <a:t>undanþágum</a:t>
            </a:r>
            <a:r>
              <a:rPr lang="is-IS" dirty="0"/>
              <a:t> frá skattlagningu fyrstu árin.</a:t>
            </a:r>
          </a:p>
          <a:p>
            <a:endParaRPr lang="is-IS" dirty="0"/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79B7B7EE-3DA6-7CCC-16D9-C184E5623BE4}"/>
              </a:ext>
            </a:extLst>
          </p:cNvPr>
          <p:cNvSpPr txBox="1">
            <a:spLocks/>
          </p:cNvSpPr>
          <p:nvPr/>
        </p:nvSpPr>
        <p:spPr>
          <a:xfrm>
            <a:off x="6182257" y="3484563"/>
            <a:ext cx="2752324" cy="2497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/>
              <a:t>Svíþjóð</a:t>
            </a:r>
          </a:p>
          <a:p>
            <a:pPr lvl="1"/>
            <a:r>
              <a:rPr lang="is-IS" dirty="0"/>
              <a:t>Fasteignagjöld á </a:t>
            </a:r>
            <a:r>
              <a:rPr lang="is-IS" dirty="0" err="1"/>
              <a:t>íbúðarhúsnæði</a:t>
            </a:r>
            <a:r>
              <a:rPr lang="is-IS" dirty="0"/>
              <a:t> er eins um allt land með fjárhæðarhámarki.</a:t>
            </a:r>
          </a:p>
          <a:p>
            <a:pPr lvl="1"/>
            <a:r>
              <a:rPr lang="is-IS" dirty="0"/>
              <a:t>Álagning á atvinnuhúsnæði er föst álagningarprósenta og er innheimt af ríkinu.</a:t>
            </a:r>
          </a:p>
          <a:p>
            <a:pPr lvl="1"/>
            <a:r>
              <a:rPr lang="is-IS" dirty="0"/>
              <a:t>Óbyggðar lóðir bera sömu álagningu og atvinnuhúsnæði en veittur er afsláttur vegna nýbygginga.</a:t>
            </a:r>
          </a:p>
          <a:p>
            <a:endParaRPr lang="en-GB" dirty="0"/>
          </a:p>
        </p:txBody>
      </p:sp>
      <p:sp>
        <p:nvSpPr>
          <p:cNvPr id="28" name="Content Placeholder 24">
            <a:extLst>
              <a:ext uri="{FF2B5EF4-FFF2-40B4-BE49-F238E27FC236}">
                <a16:creationId xmlns:a16="http://schemas.microsoft.com/office/drawing/2014/main" id="{5E76A28E-8414-7374-327C-93F044FFE277}"/>
              </a:ext>
            </a:extLst>
          </p:cNvPr>
          <p:cNvSpPr txBox="1">
            <a:spLocks/>
          </p:cNvSpPr>
          <p:nvPr/>
        </p:nvSpPr>
        <p:spPr>
          <a:xfrm>
            <a:off x="9049151" y="3484563"/>
            <a:ext cx="2752324" cy="2497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/>
              <a:t>Holland</a:t>
            </a:r>
          </a:p>
          <a:p>
            <a:pPr lvl="1"/>
            <a:r>
              <a:rPr lang="is-IS" dirty="0"/>
              <a:t>Fasteignagjöld greiðast bæði af eigendum og notendum. Skattlagning er stighækkandi.</a:t>
            </a:r>
          </a:p>
          <a:p>
            <a:pPr lvl="1"/>
            <a:r>
              <a:rPr lang="is-IS" dirty="0"/>
              <a:t>Vaxtagreiðslur </a:t>
            </a:r>
            <a:r>
              <a:rPr lang="is-IS" dirty="0" err="1"/>
              <a:t>húsnæðislána</a:t>
            </a:r>
            <a:r>
              <a:rPr lang="is-IS" dirty="0"/>
              <a:t> geta verið frádráttarbærar frá fasteignagjöldum.</a:t>
            </a:r>
          </a:p>
          <a:p>
            <a:pPr lvl="1"/>
            <a:r>
              <a:rPr lang="is-IS" dirty="0"/>
              <a:t>Hvatar eru til nýbygginga og viðhalds.</a:t>
            </a:r>
          </a:p>
          <a:p>
            <a:endParaRPr lang="en-GB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EB0F0ED-8D57-12AF-BCED-A06FC2FAA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3059" y="2076437"/>
            <a:ext cx="731657" cy="73165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6BD3ECF-A646-9F72-C667-283B6A0AD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050" y="2075865"/>
            <a:ext cx="729150" cy="72915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A5F8DB3-1D17-4DF8-16FD-C154A8EB6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7913" y="2083432"/>
            <a:ext cx="731660" cy="73166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E15CAAB-1596-E8A9-2BCB-BDC208560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1363" y="2082688"/>
            <a:ext cx="731658" cy="7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3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4DF4-A048-2503-3196-1F7EFD52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22D03ACF-040F-EBC6-A4D5-855388BE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2" y="3459958"/>
            <a:ext cx="5645841" cy="2593275"/>
          </a:xfrm>
        </p:spPr>
        <p:txBody>
          <a:bodyPr/>
          <a:lstStyle/>
          <a:p>
            <a:r>
              <a:rPr lang="is-IS" dirty="0"/>
              <a:t>Alþjóðlegur samanburður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B2DC68-E69C-E5F0-84ED-BEBD491E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823" y="572408"/>
            <a:ext cx="3462095" cy="4308872"/>
          </a:xfrm>
        </p:spPr>
        <p:txBody>
          <a:bodyPr/>
          <a:lstStyle/>
          <a:p>
            <a:r>
              <a:rPr lang="en-GB" noProof="0" dirty="0"/>
              <a:t>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893176-04B9-1AC8-F6A4-9D1F46563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Alþjóðlegur samanburður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534DD-4C17-92C4-67F4-A40AF505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3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5FC61-35CB-65F1-60C0-563206038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C9A28F-BE73-C8C5-9815-9724F6C4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6" y="402336"/>
            <a:ext cx="6606383" cy="1295399"/>
          </a:xfrm>
        </p:spPr>
        <p:txBody>
          <a:bodyPr/>
          <a:lstStyle/>
          <a:p>
            <a:r>
              <a:rPr lang="is-IS" dirty="0"/>
              <a:t>Alþjóðlegur samanburður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07985B-59E7-0A29-5CC1-4C421C3B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65" y="1946276"/>
            <a:ext cx="6243165" cy="4000502"/>
          </a:xfrm>
        </p:spPr>
        <p:txBody>
          <a:bodyPr/>
          <a:lstStyle/>
          <a:p>
            <a:pPr lvl="1"/>
            <a:r>
              <a:rPr lang="is-IS" dirty="0"/>
              <a:t>Fasteignagjöld sem hlutfall af landsframleiðslu er mælikvarði sem notaður er til að meta mikilvægi fasteignagjalda í efnahagslegu samhengi.</a:t>
            </a:r>
          </a:p>
          <a:p>
            <a:pPr lvl="1"/>
            <a:r>
              <a:rPr lang="is-IS" dirty="0"/>
              <a:t>Í samanburðarlöndunum eru fasteignagjöld tiltölulega stöðugt hlutfall af landsframleiðslu. Ísland og Danmörk skera sig úr í þessum samanburði með hlutfall yfir 1% en Noregur, Svíþjóð og Holland með hlutfall rétt um og undir 0,5%.  </a:t>
            </a:r>
          </a:p>
          <a:p>
            <a:pPr lvl="1"/>
            <a:r>
              <a:rPr lang="is-IS" dirty="0"/>
              <a:t>Á Íslandi hafa fasteignagjöld sem hlutfall af landsframleiðslu sveiflast meira en í samanburðarlöndum frá árinu 2014. Þetta má að hluta rekja til Covid áhrifa og þeirrar staðreyndar að ferðaþjónustan á Íslandi varð fyrir miklu höggi í kjölfar faraldursins.  Einnig má benda á að á samanburðartímabilinu hafa orðið umtalsverðar breytingar á íslensku atvinnulífi ásamt fólksfjölgun, sem getur haft áhrif.</a:t>
            </a:r>
          </a:p>
          <a:p>
            <a:pPr lvl="1"/>
            <a:r>
              <a:rPr lang="is-IS" dirty="0"/>
              <a:t>Athygli vekur að Ísland og Noregur skera sig nokkuð úr í samanburðinum hvað það varðar að fasteignagjöld á hvern íbúa hækkar töluvert á tímabilinu. Á Íslandi liggur skýringin a.m.k. að hluta til í mikilli hækkun fasteignaverðs á tímabilinu.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28E16C-C57D-DFCE-8942-00145C6EB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Alþjóðlegur samanburður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F7BB7D-9B88-A3DF-DCFF-7B0026D95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7F0F-2DB9-89D0-77A0-639BCBD55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61" y="4079200"/>
            <a:ext cx="4517528" cy="1853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2DF139-E9C5-D14A-9421-ABFA98AA1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561" y="1897324"/>
            <a:ext cx="4480948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7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6AF1B-B3CA-55D4-C42A-DB7C450E5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54523B49-3629-31F1-691F-FAB5F392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2" y="3459958"/>
            <a:ext cx="5645841" cy="2593275"/>
          </a:xfrm>
        </p:spPr>
        <p:txBody>
          <a:bodyPr/>
          <a:lstStyle/>
          <a:p>
            <a:r>
              <a:rPr lang="is-IS" dirty="0"/>
              <a:t>Samantekt &amp; Ályktanir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126883-EDD9-3A22-71B1-700E5945C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823" y="572408"/>
            <a:ext cx="3462095" cy="4308872"/>
          </a:xfrm>
        </p:spPr>
        <p:txBody>
          <a:bodyPr/>
          <a:lstStyle/>
          <a:p>
            <a:r>
              <a:rPr lang="en-GB" noProof="0" dirty="0"/>
              <a:t>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D389E-B7D6-D319-E424-BF3E6308F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Samantekt og ályktanir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CE2CD-B204-2D26-F619-BF387E7EE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2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AC434-C3AF-1420-0A59-8FA02A6DE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C671DD-49B2-05A0-60DB-9BEF1F83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Samantekt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F291D1-A90A-A382-146C-715169FA3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Álagning</a:t>
            </a:r>
          </a:p>
          <a:p>
            <a:pPr lvl="1">
              <a:lnSpc>
                <a:spcPct val="100000"/>
              </a:lnSpc>
            </a:pPr>
            <a:r>
              <a:rPr lang="is-IS" dirty="0"/>
              <a:t>Fyrirkomulag fasteignamats og álagning fasteignagjalda á Íslandi og í samanburðarlöndum er í grundvallaratriðum eins og er í samræmi við tilmæli Alþjóðabankans. </a:t>
            </a:r>
          </a:p>
          <a:p>
            <a:pPr lvl="1">
              <a:lnSpc>
                <a:spcPct val="100000"/>
              </a:lnSpc>
            </a:pPr>
            <a:r>
              <a:rPr lang="is-IS" dirty="0"/>
              <a:t>Álagningarhlutfall er á nokkuð breiðu bili en Ísland er í hærri kantinum í samanburði við önnur lönd. Hlutfall fasteignaskatta af landsframleiðslu er hærra á Íslandi.</a:t>
            </a:r>
          </a:p>
          <a:p>
            <a:pPr lvl="1">
              <a:lnSpc>
                <a:spcPct val="100000"/>
              </a:lnSpc>
            </a:pPr>
            <a:r>
              <a:rPr lang="is-IS" dirty="0"/>
              <a:t>Á Íslandi er gefið út nýtt fasteignamat árlega, byggt á markaðsvirði. Í sumum samanburðarlöndum eru settar eru skorður við uppfærslu og/eða hækkun skattstofnsins milli ára.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EA3F5-E515-2E8F-13DE-D28D75FB9FD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Fyrirsjáanleiki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s-IS" sz="1200" b="0" dirty="0">
                <a:latin typeface="+mj-lt"/>
              </a:rPr>
              <a:t>Fyrirsjáanleiki álagningar fasteignagjalda á Íslandi hefur sætt gagnrýni, einkum mismunandi hækkanir eftir landsvæðum og einnig miklar hækkanir milli ára í einstaka tilvikum.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s-IS" sz="1200" b="0" dirty="0">
                <a:latin typeface="+mj-lt"/>
              </a:rPr>
              <a:t>Svigrúm sveitarfélaga til að milda eða sveiflujafna áhrif breytinga á skattstofninum er takmarkað. Í samanburðarlöndum nýtast ýmsar takmarkanir og hvatar í kerfinu til þess að skapa skilyrði til sveiflujöfnunar, og tilefni gæti verið til að kanna sérstaklega hvernig útfæra megi slíkt hérlendis.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ACB48E-A646-C262-3B19-656BFA0CC32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is-IS" noProof="0" dirty="0"/>
              <a:t>Tekjustofn</a:t>
            </a:r>
          </a:p>
          <a:p>
            <a:pPr lvl="1">
              <a:lnSpc>
                <a:spcPct val="100000"/>
              </a:lnSpc>
            </a:pPr>
            <a:r>
              <a:rPr lang="is-IS" noProof="0" dirty="0"/>
              <a:t>Sum samanburðarlönd setja takmarkanir á</a:t>
            </a:r>
            <a:r>
              <a:rPr lang="is-IS" dirty="0"/>
              <a:t> tekjustofn</a:t>
            </a:r>
            <a:r>
              <a:rPr lang="is-IS" noProof="0" dirty="0"/>
              <a:t>. Helsti munurinn milli Íslands og samanburðarlanda virðist liggja í sveigjanleika í álagningarprósentum. </a:t>
            </a:r>
          </a:p>
          <a:p>
            <a:pPr lvl="1">
              <a:lnSpc>
                <a:spcPct val="100000"/>
              </a:lnSpc>
            </a:pPr>
            <a:r>
              <a:rPr lang="is-IS" noProof="0" dirty="0"/>
              <a:t>Jöfnunarsjóður getur virkað sem hvati fyrir sveitarfélög til að halda álagningarprósentum háum</a:t>
            </a:r>
            <a:r>
              <a:rPr lang="is-IS" dirty="0"/>
              <a:t>.</a:t>
            </a:r>
          </a:p>
          <a:p>
            <a:pPr lvl="1">
              <a:lnSpc>
                <a:spcPct val="100000"/>
              </a:lnSpc>
            </a:pPr>
            <a:r>
              <a:rPr lang="is-IS" noProof="0" dirty="0"/>
              <a:t>Efnahagsleg þróun á Íslandi síðastliðin 10 ár hefur verið frábrugðin þróun í flestum samanburðarlöndum sem hefur </a:t>
            </a:r>
            <a:r>
              <a:rPr lang="is-IS" noProof="0" dirty="0" err="1"/>
              <a:t>m.a</a:t>
            </a:r>
            <a:r>
              <a:rPr lang="is-IS" noProof="0" dirty="0"/>
              <a:t> komið fram í meiri hækkun á </a:t>
            </a:r>
            <a:r>
              <a:rPr lang="is-IS" noProof="0" dirty="0" err="1"/>
              <a:t>íbúðarverði</a:t>
            </a:r>
            <a:r>
              <a:rPr lang="is-IS" noProof="0" dirty="0"/>
              <a:t> hérlendis.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94AE9-9C68-87E1-4DE2-FAC84E7EA32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is-IS" dirty="0"/>
              <a:t>Pólitísk markmið</a:t>
            </a:r>
          </a:p>
          <a:p>
            <a:pPr lvl="1">
              <a:lnSpc>
                <a:spcPct val="100000"/>
              </a:lnSpc>
            </a:pPr>
            <a:r>
              <a:rPr lang="is-IS" dirty="0"/>
              <a:t>Í samanburðarlöndum má sjá ýmis merki þess að álagningu fasteignaskatta sé beitt til að ná fram pólitískum markmiðum, bæði með ýmsum hvötum og takmörkunum, en einnig í gegnum uppbyggingu kerfisins með stighækkandi skattlagningu. 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817500-B07C-C6B1-0BFF-C321F71DB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dirty="0"/>
              <a:t>Fasteignamat og álagning fasteignagjald   |   Samantekt og ályktanir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53CC4C-9D27-922E-379E-352699C11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9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D0433E5-2662-45F4-9639-C9C09877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Álitamál og mögulegar </a:t>
            </a:r>
            <a:r>
              <a:rPr lang="is-IS" dirty="0" err="1"/>
              <a:t>umbætur</a:t>
            </a:r>
            <a:endParaRPr lang="is-I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AF0DBB-E57F-8102-D96B-BC24D64A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06" y="2457450"/>
            <a:ext cx="2752569" cy="3481387"/>
          </a:xfrm>
        </p:spPr>
        <p:txBody>
          <a:bodyPr/>
          <a:lstStyle/>
          <a:p>
            <a:r>
              <a:rPr lang="is-IS" sz="1400" dirty="0"/>
              <a:t>Fyrirkomulag fasteignamats á Íslandi er í góðu samræmi við alþjóðleg tilmæli og Ísland stendur framarlega í flokki gagnvart fasteignamati, einkum er snýr að </a:t>
            </a:r>
            <a:r>
              <a:rPr lang="is-IS" sz="1400" dirty="0" err="1"/>
              <a:t>íbúðamati</a:t>
            </a:r>
            <a:r>
              <a:rPr lang="is-IS" sz="1400" dirty="0"/>
              <a:t>.</a:t>
            </a:r>
          </a:p>
          <a:p>
            <a:r>
              <a:rPr lang="is-IS" sz="1400" dirty="0"/>
              <a:t>Alþjóðlegur samanburður og leiðbeiningar alþjóðastofnana staðfesta að núverandi skattstofn, sem byggir á markaðsverði, sé heppilegasta fyrirkomulagið við fasteignamat, fremur en að horfa til þátta s.s. brunabótamats, stærðar eða annarra atriða.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19A0B5-EFC1-25F6-0A1C-B2C932BF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dirty="0"/>
              <a:t>Fasteignamat og álagning fasteignagjald   |   Samantekt og ályktanir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31DD63-5109-CA2E-29F5-28606742B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1B405AC-7906-719A-9B15-F3F7FC31BD10}"/>
              </a:ext>
            </a:extLst>
          </p:cNvPr>
          <p:cNvSpPr txBox="1">
            <a:spLocks/>
          </p:cNvSpPr>
          <p:nvPr/>
        </p:nvSpPr>
        <p:spPr>
          <a:xfrm>
            <a:off x="4123373" y="1446213"/>
            <a:ext cx="7678101" cy="1777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/>
              <a:t>Helstu álitamál</a:t>
            </a:r>
          </a:p>
          <a:p>
            <a:pPr lvl="1"/>
            <a:r>
              <a:rPr lang="is-IS" dirty="0"/>
              <a:t>Álagning á atvinnuhúsnæði á Íslandi er rúmlega sexföld álagning </a:t>
            </a:r>
            <a:r>
              <a:rPr lang="is-IS" dirty="0" err="1"/>
              <a:t>íbúðarhúsnæðis</a:t>
            </a:r>
            <a:r>
              <a:rPr lang="is-IS" dirty="0"/>
              <a:t> og um 20% </a:t>
            </a:r>
            <a:r>
              <a:rPr lang="is-IS" dirty="0" err="1"/>
              <a:t>hærri</a:t>
            </a:r>
            <a:r>
              <a:rPr lang="is-IS" dirty="0"/>
              <a:t> en á opinberar byggingar. </a:t>
            </a:r>
          </a:p>
          <a:p>
            <a:pPr lvl="1"/>
            <a:r>
              <a:rPr lang="is-IS" dirty="0"/>
              <a:t>Regluverk Jöfnunarsjóðs refsar sveitarfélögum sem lækka álagningu og hvetur þannig til hærri álagningar en ella.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415DA29-8ED2-C22C-1295-581CADB7654A}"/>
              </a:ext>
            </a:extLst>
          </p:cNvPr>
          <p:cNvSpPr txBox="1">
            <a:spLocks/>
          </p:cNvSpPr>
          <p:nvPr/>
        </p:nvSpPr>
        <p:spPr>
          <a:xfrm>
            <a:off x="4123373" y="3166110"/>
            <a:ext cx="7678101" cy="2693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/>
            </a:lvl1pPr>
            <a:lvl2pPr marL="0" lvl="1" indent="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>
                <a:latin typeface="+mj-lt"/>
              </a:defRPr>
            </a:lvl2pPr>
            <a:lvl3pPr marL="171450" indent="-17145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latin typeface="+mj-lt"/>
              </a:defRPr>
            </a:lvl3pPr>
            <a:lvl4pPr marL="344488" indent="-173038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latin typeface="+mj-lt"/>
              </a:defRPr>
            </a:lvl4pPr>
            <a:lvl5pPr marL="515938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s-IS" dirty="0"/>
              <a:t>Tillögur til umbóta</a:t>
            </a:r>
          </a:p>
          <a:p>
            <a:pPr lvl="1"/>
            <a:r>
              <a:rPr lang="is-IS" dirty="0"/>
              <a:t>Auka mætti heimildir og sveigjanleika sveitarfélaga til að nýta fasteignagjöld og –skatta sem stjórntæki. Slíkt gæti t.d. falið í sér heimildir til </a:t>
            </a:r>
            <a:r>
              <a:rPr lang="is-IS" dirty="0" err="1"/>
              <a:t>hærri</a:t>
            </a:r>
            <a:r>
              <a:rPr lang="is-IS" dirty="0"/>
              <a:t> álagningar á </a:t>
            </a:r>
            <a:r>
              <a:rPr lang="is-IS" dirty="0" err="1"/>
              <a:t>íbúðarhúsnæði</a:t>
            </a:r>
            <a:r>
              <a:rPr lang="is-IS" dirty="0"/>
              <a:t> sem ekki er </a:t>
            </a:r>
            <a:r>
              <a:rPr lang="is-IS" dirty="0" err="1"/>
              <a:t>nýtt</a:t>
            </a:r>
            <a:r>
              <a:rPr lang="is-IS" dirty="0"/>
              <a:t> til búsetu og heimildir til að setja upp hvata til nýtingar á </a:t>
            </a:r>
            <a:r>
              <a:rPr lang="is-IS" dirty="0" err="1"/>
              <a:t>lóðum</a:t>
            </a:r>
            <a:r>
              <a:rPr lang="is-IS" dirty="0"/>
              <a:t> eða til að flýta uppbyggingu. </a:t>
            </a:r>
          </a:p>
          <a:p>
            <a:pPr lvl="1"/>
            <a:r>
              <a:rPr lang="is-IS" dirty="0"/>
              <a:t>Endurskoða tekjustofn sveitarfélaga með áherslu á Jöfnunarsjóð sveitarfélaga.</a:t>
            </a:r>
          </a:p>
          <a:p>
            <a:pPr lvl="1"/>
            <a:r>
              <a:rPr lang="is-IS" dirty="0"/>
              <a:t>Áframhaldandi þróun matsaðferða til að tryggja </a:t>
            </a:r>
            <a:r>
              <a:rPr lang="is-IS" dirty="0" err="1"/>
              <a:t>samræmt</a:t>
            </a:r>
            <a:r>
              <a:rPr lang="is-IS" dirty="0"/>
              <a:t> mat við fasteignamat. Sérstaklega þarf að huga að mati sérhæfðari eigna svo sem opinberra bygginga, gistihúsa og </a:t>
            </a:r>
            <a:r>
              <a:rPr lang="is-IS" dirty="0" err="1"/>
              <a:t>óbyggðs</a:t>
            </a:r>
            <a:r>
              <a:rPr lang="is-IS" dirty="0"/>
              <a:t> lands.</a:t>
            </a:r>
          </a:p>
          <a:p>
            <a:pPr lvl="1"/>
            <a:r>
              <a:rPr lang="is-IS" dirty="0" err="1"/>
              <a:t>Bæta</a:t>
            </a:r>
            <a:r>
              <a:rPr lang="is-IS" dirty="0"/>
              <a:t> gagnsæi við álagningu fasteignaskatta. Þetta felur m.a. í sér að setja skýrari ramma fyrir auka álagningarheimild.</a:t>
            </a:r>
          </a:p>
          <a:p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3073A4-C9D4-2314-32C0-05A8B9797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2424" y="1348484"/>
            <a:ext cx="864000" cy="864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D14727-DFA1-C612-5979-C3AEBCE4C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2424" y="2997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904C5-AFBA-BE4C-134E-7756D4A17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A8807A-923C-B6E3-6D26-F2C3CDD2D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658" y="1946275"/>
            <a:ext cx="6629400" cy="1482725"/>
          </a:xfrm>
        </p:spPr>
        <p:txBody>
          <a:bodyPr/>
          <a:lstStyle/>
          <a:p>
            <a:r>
              <a:rPr lang="is-IS" dirty="0"/>
              <a:t>Takk fyrir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A37F8-FB69-F40D-C722-9FB3FE942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150" y="4823926"/>
            <a:ext cx="6604325" cy="1655540"/>
          </a:xfrm>
        </p:spPr>
        <p:txBody>
          <a:bodyPr/>
          <a:lstStyle/>
          <a:p>
            <a:r>
              <a:rPr lang="en-GB" dirty="0"/>
              <a:t>© 2025 PricewaterhouseCoopers. PricewaterhouseCoopers </a:t>
            </a:r>
            <a:r>
              <a:rPr lang="en-GB" dirty="0" err="1"/>
              <a:t>vísar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nets </a:t>
            </a:r>
            <a:r>
              <a:rPr lang="en-GB" dirty="0" err="1"/>
              <a:t>félaga</a:t>
            </a:r>
            <a:r>
              <a:rPr lang="en-GB" dirty="0"/>
              <a:t> PricewaterhouseCoopers International Limited, </a:t>
            </a:r>
            <a:r>
              <a:rPr lang="en-GB" dirty="0" err="1"/>
              <a:t>þar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hvert</a:t>
            </a:r>
            <a:r>
              <a:rPr lang="en-GB" dirty="0"/>
              <a:t> </a:t>
            </a:r>
            <a:r>
              <a:rPr lang="en-GB" dirty="0" err="1"/>
              <a:t>félag</a:t>
            </a:r>
            <a:r>
              <a:rPr lang="en-GB" dirty="0"/>
              <a:t> er </a:t>
            </a:r>
            <a:r>
              <a:rPr lang="en-GB" dirty="0" err="1"/>
              <a:t>sjálfstæður</a:t>
            </a:r>
            <a:r>
              <a:rPr lang="en-GB" dirty="0"/>
              <a:t> </a:t>
            </a:r>
            <a:r>
              <a:rPr lang="en-GB" dirty="0" err="1"/>
              <a:t>lögaðili</a:t>
            </a:r>
            <a:r>
              <a:rPr lang="en-GB" dirty="0"/>
              <a:t>. </a:t>
            </a:r>
            <a:r>
              <a:rPr lang="en-GB" dirty="0" err="1"/>
              <a:t>Allur</a:t>
            </a:r>
            <a:r>
              <a:rPr lang="en-GB" dirty="0"/>
              <a:t> </a:t>
            </a:r>
            <a:r>
              <a:rPr lang="en-GB" dirty="0" err="1"/>
              <a:t>réttur</a:t>
            </a:r>
            <a:r>
              <a:rPr lang="en-GB" dirty="0"/>
              <a:t> </a:t>
            </a:r>
            <a:r>
              <a:rPr lang="en-GB" dirty="0" err="1"/>
              <a:t>áskilinn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7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C6ECD8-8064-F6BE-B1AF-B31DC5A9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19" y="4007973"/>
            <a:ext cx="4671732" cy="1298448"/>
          </a:xfrm>
        </p:spPr>
        <p:txBody>
          <a:bodyPr/>
          <a:lstStyle/>
          <a:p>
            <a:r>
              <a:rPr lang="is-IS" dirty="0"/>
              <a:t>Umfang og takmarkanir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C2F23-78DF-673D-FB05-94BB228F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63" y="1946275"/>
            <a:ext cx="6602413" cy="3870864"/>
          </a:xfrm>
        </p:spPr>
        <p:txBody>
          <a:bodyPr/>
          <a:lstStyle/>
          <a:p>
            <a:r>
              <a:rPr lang="is-IS" noProof="0" dirty="0"/>
              <a:t>Verkefnið</a:t>
            </a:r>
            <a:endParaRPr lang="is-IS" dirty="0"/>
          </a:p>
          <a:p>
            <a:pPr lvl="1"/>
            <a:r>
              <a:rPr lang="is-IS" noProof="0" dirty="0"/>
              <a:t>Skýrsla PwC fyrir </a:t>
            </a:r>
            <a:r>
              <a:rPr lang="is-IS" dirty="0"/>
              <a:t>HMS nær yfir skoðun á </a:t>
            </a:r>
            <a:r>
              <a:rPr lang="is-IS" dirty="0" err="1"/>
              <a:t>á</a:t>
            </a:r>
            <a:r>
              <a:rPr lang="is-IS" dirty="0"/>
              <a:t> fyrirkomulagi og framkvæmd fasteignamats og fasteignagjalda á Íslandi, Danmörku, Noregi, Svíþjóð og Hollandi.</a:t>
            </a:r>
          </a:p>
          <a:p>
            <a:pPr lvl="1"/>
            <a:r>
              <a:rPr lang="is-IS" dirty="0"/>
              <a:t>Umfang verkefnisins er afmarkað að því marki að efnistök takmarkast við umfjöllun um fasteignamat og álagningu fasteignagjalda, skattstofn, takmarkanir og hvata í samanburðarlöndum og reynt að tengja saman við þau álitamál í umræðunni um fasteignagjöld á Íslandi. Vert er að hafa í huga að fasteignagjöld eru yfirgripsmeira hugtak en fasteignaskattar en í alþjóðlegum gögnum er ekki alltaf gerður skýr greinarmunur þar á.</a:t>
            </a:r>
          </a:p>
          <a:p>
            <a:pPr lvl="1"/>
            <a:r>
              <a:rPr lang="is-IS" dirty="0"/>
              <a:t>Í verkefninu er leitast við að ná fram heildrænni yfirsýn yfir flókið og umfangsmikið mál og því er ekki farið í djúpa skoðun á einstaka efnisatriðum.</a:t>
            </a:r>
          </a:p>
          <a:p>
            <a:pPr lvl="1"/>
            <a:r>
              <a:rPr lang="is-IS" dirty="0"/>
              <a:t>Meðal þátta er ekki koma til könnunar eru t.d. lögfræðilegir þættir, markaðsmál og stjórnun. Vinna PwC felur ekki í sér endurskoðun.</a:t>
            </a:r>
          </a:p>
          <a:p>
            <a:pPr lvl="1"/>
            <a:r>
              <a:rPr lang="is-IS" dirty="0"/>
              <a:t>Skýrsla PwC var unnin 2024 og lokaútgáfa afhent HMS í nóvember 2024.</a:t>
            </a:r>
          </a:p>
          <a:p>
            <a:pPr lvl="1"/>
            <a:endParaRPr lang="en-GB" dirty="0"/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686139-C591-A4E4-969D-43FFA3D35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Section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A477E-8C2E-9A14-CF15-D4959990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0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7AC7D3FB-B7E1-9616-6D61-E49931E0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2" y="3459958"/>
            <a:ext cx="5645841" cy="2593275"/>
          </a:xfrm>
        </p:spPr>
        <p:txBody>
          <a:bodyPr/>
          <a:lstStyle/>
          <a:p>
            <a:r>
              <a:rPr lang="is-IS" dirty="0"/>
              <a:t>Almennt um fasteignagjöld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945831-7F63-4E83-9EE4-6F497E40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823" y="572408"/>
            <a:ext cx="3462095" cy="4308872"/>
          </a:xfrm>
        </p:spPr>
        <p:txBody>
          <a:bodyPr/>
          <a:lstStyle/>
          <a:p>
            <a:r>
              <a:rPr lang="en-GB" noProof="0" dirty="0"/>
              <a:t>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A90BE5-06D4-CB53-B923-683524E3E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Almennt um fasteignagjöld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B6433-10C5-42DA-56FD-E9965A596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7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31904-3D25-463B-0815-A15AF311E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D70791-6D70-2B62-CCFE-B05D1300B5A6}"/>
              </a:ext>
            </a:extLst>
          </p:cNvPr>
          <p:cNvSpPr/>
          <p:nvPr/>
        </p:nvSpPr>
        <p:spPr>
          <a:xfrm>
            <a:off x="7118350" y="1946274"/>
            <a:ext cx="4675984" cy="399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18E2C0-E17C-FDE0-A27B-B65FBBD9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6" y="402336"/>
            <a:ext cx="6606383" cy="1295399"/>
          </a:xfrm>
        </p:spPr>
        <p:txBody>
          <a:bodyPr/>
          <a:lstStyle/>
          <a:p>
            <a:r>
              <a:rPr lang="is-IS" dirty="0"/>
              <a:t>Almennt um fasteignagjöld og fyrirkomulag álagningar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B09D79-29AE-DDDE-AA05-5E2A8FE7E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65" y="1946275"/>
            <a:ext cx="6606385" cy="4357247"/>
          </a:xfrm>
        </p:spPr>
        <p:txBody>
          <a:bodyPr/>
          <a:lstStyle/>
          <a:p>
            <a:pPr lvl="1"/>
            <a:r>
              <a:rPr lang="is-IS" dirty="0"/>
              <a:t>Fasteignamat og fasteignagjöld á Íslandi, Danmörku, Noregi, Svíþjóð og Hollandi eiga ýmislegt sameiginlegt hvað varðar framkvæmd álagningar og útreikning skattstofnsins. </a:t>
            </a:r>
            <a:r>
              <a:rPr lang="is-IS" b="1" dirty="0"/>
              <a:t>Fyrirkomulag álagningar á Íslandi og í samanburðarlöndum er í samræmi við tilmæli Alþjóðabankans og alþjóðlega viðurkenndar bestu aðferðir. </a:t>
            </a:r>
          </a:p>
          <a:p>
            <a:pPr lvl="1"/>
            <a:r>
              <a:rPr lang="is-IS" dirty="0"/>
              <a:t>Fasteignagjöld eru almennt lögð á og innheimt af sveitarfélögum í hverju landi sem hlutfall af fasteigna- og/eða lóðarmati. </a:t>
            </a:r>
          </a:p>
          <a:p>
            <a:pPr lvl="1"/>
            <a:r>
              <a:rPr lang="is-IS" dirty="0"/>
              <a:t>Fasteignamat og tímasetning álagningar er breytileg milli landa. Á Íslandi, Danmörku og Hollandi er fasteignamat ákvarðað á hverju ári en í Svíþjóð og Noregi er lengri tími á milli framkvæmdar matsins.</a:t>
            </a:r>
          </a:p>
          <a:p>
            <a:pPr lvl="1"/>
            <a:r>
              <a:rPr lang="is-IS" dirty="0"/>
              <a:t>Misjafnt er hvernig tekjustofn sveitarfélaga er uppbyggður innan landa OECD og hefur það áhrif á hvernig álagningu fasteignagjalda er háttað. </a:t>
            </a:r>
          </a:p>
          <a:p>
            <a:pPr lvl="1"/>
            <a:r>
              <a:rPr lang="is-IS" dirty="0"/>
              <a:t>Á Íslandi er tekjustofn sveitarfélaga skilgreindur í lögum nr. 4/1995 sem fasteignaskattur, úthlutuð framlög úr jöfnunarsjóði sveitarfélaga og útsvar. </a:t>
            </a:r>
          </a:p>
          <a:p>
            <a:pPr lvl="1"/>
            <a:r>
              <a:rPr lang="is-IS" dirty="0"/>
              <a:t>Í samanburðarlöndum er hluti af tekjustofninum á fjárlögum til þess að tryggja að sveitarfélögin hafi </a:t>
            </a:r>
            <a:r>
              <a:rPr lang="is-IS" dirty="0" err="1"/>
              <a:t>nægar</a:t>
            </a:r>
            <a:r>
              <a:rPr lang="is-IS" dirty="0"/>
              <a:t> tekjur. Misjafnt er hvort eða í hvaða </a:t>
            </a:r>
            <a:r>
              <a:rPr lang="is-IS" dirty="0" err="1"/>
              <a:t>mæli</a:t>
            </a:r>
            <a:r>
              <a:rPr lang="is-IS" dirty="0"/>
              <a:t> fasteignagjöld, önnur en fasteignaskattar, eru innheimt samhliða fasteignasköttum og getur þá verið vandasamt að greina þá gjaldheimtu frá í hagtölum.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B9605D-0072-F49E-9773-B375F3856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Almennt um fasteignagjöld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2FD161-9169-FFC2-618B-419454B6E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8C1C1-BB89-FC81-C585-A318E0765ECE}"/>
              </a:ext>
            </a:extLst>
          </p:cNvPr>
          <p:cNvSpPr txBox="1"/>
          <p:nvPr/>
        </p:nvSpPr>
        <p:spPr>
          <a:xfrm>
            <a:off x="7266562" y="2155371"/>
            <a:ext cx="4319081" cy="3059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is-IS" sz="1200" dirty="0">
                <a:latin typeface="+mj-lt"/>
              </a:rPr>
              <a:t>Ýmis álitaefni komið fram í umræðu á Íslandi og þeirra samanburðarlanda sem hér er litið til og má þar helst nefna eftirfarandi:</a:t>
            </a:r>
          </a:p>
          <a:p>
            <a:pPr marL="171450" indent="-171450" algn="l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sz="1200" dirty="0">
                <a:latin typeface="+mj-lt"/>
              </a:rPr>
              <a:t>Hátt hlutfall álagningar á atvinnuhúsnæði.</a:t>
            </a:r>
          </a:p>
          <a:p>
            <a:pPr marL="171450" indent="-171450" algn="l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sz="1200" dirty="0">
                <a:latin typeface="+mj-lt"/>
              </a:rPr>
              <a:t>Álagning milli sveitarfélaga er mismunandi.</a:t>
            </a:r>
          </a:p>
          <a:p>
            <a:pPr marL="171450" indent="-171450" algn="l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sz="1200" dirty="0">
                <a:latin typeface="+mj-lt"/>
              </a:rPr>
              <a:t>Mikil fólksfjölgun og hagvöxtur síðastliðin ár hefur sett aukin þrýsting á fasteignamarkað og leitt til umtalsverðra verðhækkana.</a:t>
            </a:r>
          </a:p>
          <a:p>
            <a:pPr marL="171450" indent="-171450" algn="l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sz="1200" dirty="0">
                <a:latin typeface="+mj-lt"/>
              </a:rPr>
              <a:t>Gagnrýni á fyrirsjáanleika í fasteignamati og álagningu fasteignagjalda.</a:t>
            </a:r>
          </a:p>
          <a:p>
            <a:pPr marL="171450" indent="-171450" algn="l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sz="1200" dirty="0">
                <a:latin typeface="+mj-lt"/>
              </a:rPr>
              <a:t>Gagnsæi við gjaldheimtu.</a:t>
            </a:r>
          </a:p>
          <a:p>
            <a:pPr marL="171450" indent="-171450" algn="l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s-IS" sz="1200" dirty="0">
                <a:latin typeface="+mj-lt"/>
              </a:rPr>
              <a:t>Mismunandi uppbygging tekjustofna sveitarfélaga innan OECD.</a:t>
            </a:r>
          </a:p>
        </p:txBody>
      </p:sp>
    </p:spTree>
    <p:extLst>
      <p:ext uri="{BB962C8B-B14F-4D97-AF65-F5344CB8AC3E}">
        <p14:creationId xmlns:p14="http://schemas.microsoft.com/office/powerpoint/2010/main" val="85207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CA1BC-1565-9555-F679-B40D37EAC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141CBD-9BDE-5558-AC6A-B4FF84964EAE}"/>
              </a:ext>
            </a:extLst>
          </p:cNvPr>
          <p:cNvSpPr/>
          <p:nvPr/>
        </p:nvSpPr>
        <p:spPr>
          <a:xfrm>
            <a:off x="410366" y="2460625"/>
            <a:ext cx="3717134" cy="711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4470B8-DE3D-A438-E008-37A00B248EF1}"/>
              </a:ext>
            </a:extLst>
          </p:cNvPr>
          <p:cNvSpPr/>
          <p:nvPr/>
        </p:nvSpPr>
        <p:spPr>
          <a:xfrm>
            <a:off x="4245766" y="2457450"/>
            <a:ext cx="3717134" cy="711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530318-BEEB-1B5A-8BE3-4C8A3072B5A9}"/>
              </a:ext>
            </a:extLst>
          </p:cNvPr>
          <p:cNvSpPr/>
          <p:nvPr/>
        </p:nvSpPr>
        <p:spPr>
          <a:xfrm>
            <a:off x="8077200" y="2457450"/>
            <a:ext cx="3717134" cy="711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8151D9-7C03-BD50-6E75-694E2A6B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5645946" cy="915289"/>
          </a:xfrm>
        </p:spPr>
        <p:txBody>
          <a:bodyPr/>
          <a:lstStyle/>
          <a:p>
            <a:r>
              <a:rPr lang="is-IS" dirty="0"/>
              <a:t>Álagning og skattstofnar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1B00DA-84A0-29FD-F475-4B05BE20F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366375"/>
            <a:ext cx="3727450" cy="2918298"/>
          </a:xfrm>
        </p:spPr>
        <p:txBody>
          <a:bodyPr/>
          <a:lstStyle/>
          <a:p>
            <a:r>
              <a:rPr lang="is-IS" dirty="0"/>
              <a:t>Álagning</a:t>
            </a:r>
          </a:p>
          <a:p>
            <a:pPr lvl="1"/>
            <a:r>
              <a:rPr lang="is-IS" sz="1000" dirty="0"/>
              <a:t>Fasteignagjöld eru mikilvægur tekjustofn. Álagningin er oftast reiknuð sem hlutfall af fasteignamati og álagningarprósentur eru yfirleitt breytilegar eftir tegund eigna og er álagningarprósentan oft hærri á atvinnuhúsnæði en </a:t>
            </a:r>
            <a:r>
              <a:rPr lang="is-IS" sz="1000" dirty="0" err="1"/>
              <a:t>íbúðarhúsnæði</a:t>
            </a:r>
            <a:r>
              <a:rPr lang="is-IS" sz="1000" dirty="0"/>
              <a:t>.</a:t>
            </a:r>
          </a:p>
          <a:p>
            <a:pPr lvl="1"/>
            <a:r>
              <a:rPr lang="is-IS" sz="1000" dirty="0"/>
              <a:t>Fasteignagjöld eiga að vera gegnsæir skattar og ferlið við útreikning, innheimtu og nýtingu fjármunanna á að vera opið og skýrt fyrir íbúa. </a:t>
            </a:r>
          </a:p>
          <a:p>
            <a:pPr lvl="1"/>
            <a:r>
              <a:rPr lang="is-IS" sz="1000" dirty="0"/>
              <a:t>Fasteignagjöld eru almennt lagðir á </a:t>
            </a:r>
            <a:r>
              <a:rPr lang="is-IS" sz="1000" dirty="0" err="1"/>
              <a:t>óhreyfanlegar</a:t>
            </a:r>
            <a:r>
              <a:rPr lang="is-IS" sz="1000" dirty="0"/>
              <a:t> eignir og því eðli álagningarinnar fyrirsjáanlegri en annara skatta. </a:t>
            </a:r>
          </a:p>
          <a:p>
            <a:endParaRPr lang="en-GB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DABE44A-E9BB-940F-FE8D-C05158F29F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4" y="3366374"/>
            <a:ext cx="3720465" cy="3112851"/>
          </a:xfrm>
        </p:spPr>
        <p:txBody>
          <a:bodyPr/>
          <a:lstStyle/>
          <a:p>
            <a:r>
              <a:rPr lang="is-IS" dirty="0"/>
              <a:t>Skattstofn</a:t>
            </a:r>
          </a:p>
          <a:p>
            <a:pPr lvl="1"/>
            <a:r>
              <a:rPr lang="is-IS" sz="1000" dirty="0"/>
              <a:t>Skattstofn fasteignagjalda er oft ákvarðaður með opinberu fasteignamati sem byggir á markaðsverðmæti fasteigna. </a:t>
            </a:r>
          </a:p>
          <a:p>
            <a:pPr lvl="1"/>
            <a:r>
              <a:rPr lang="is-IS" sz="1000" dirty="0"/>
              <a:t>Í sumum löndum er notast við lóðarskatt sem byggir á nýtingarverðmæti lands til byggingar. </a:t>
            </a:r>
          </a:p>
          <a:p>
            <a:pPr lvl="1"/>
            <a:r>
              <a:rPr lang="is-IS" sz="1000" dirty="0"/>
              <a:t>Undanþágum og mismunandi álagningarprósentum er oft beitt til þess að milda áhrif skattlagningar og ná fram pólitískum markmiðum.</a:t>
            </a:r>
          </a:p>
          <a:p>
            <a:pPr lvl="4"/>
            <a:endParaRPr lang="en-GB" noProof="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E0D866E-99D1-B38F-742F-21586304C94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19" y="3366375"/>
            <a:ext cx="3716655" cy="3190672"/>
          </a:xfrm>
        </p:spPr>
        <p:txBody>
          <a:bodyPr/>
          <a:lstStyle/>
          <a:p>
            <a:r>
              <a:rPr lang="is-IS" dirty="0"/>
              <a:t>Takmarkanir/Hvatar</a:t>
            </a:r>
          </a:p>
          <a:p>
            <a:pPr lvl="1"/>
            <a:r>
              <a:rPr lang="is-IS" sz="1000" dirty="0"/>
              <a:t>Fasteignagjöld eru oft notuð í pólitískum tilgangi. Með því er átt við að oft er takmörkunum eða hvötum beitt til að tryggja jöfnuð, vernda viðkvæma hópa í samræmi við efnahagslegar og félagslegar þarfir samfélagsins, eða til að ná fram öðrum pólitískum markmiðum.</a:t>
            </a:r>
          </a:p>
          <a:p>
            <a:pPr lvl="1"/>
            <a:r>
              <a:rPr lang="is-IS" sz="1000" dirty="0"/>
              <a:t>Fasteignagjöld hafa tilhneigingu til að hækka ár frá ári þar sem skattstofninn er markaðsvirði fasteigna. Í sumum löndum er reynt að setja takmarkanir á hækkanir. Undanþágum og mismunandi álagningarprósentum er oft beitt til þess að milda áhrif skattlagningar. </a:t>
            </a:r>
          </a:p>
          <a:p>
            <a:pPr lvl="1"/>
            <a:r>
              <a:rPr lang="is-IS" sz="1000" dirty="0"/>
              <a:t>Fasteignagjöld geta stuðlað að sjálfbærari notkun lands. Hreinn lóðarskattur getur búið til jákvæða hvata þegar kemur að hagkvæmari byggðaþróun og til landnýtingar.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1CAF92-74D7-9409-51A9-C9D88AD5E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Almennt um fasteignagjöld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FAB6D-CEA1-D93C-3B82-98FFE7EF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54CD9A-9E8D-7F2C-83CF-F9850BEFE31A}"/>
              </a:ext>
            </a:extLst>
          </p:cNvPr>
          <p:cNvSpPr txBox="1">
            <a:spLocks/>
          </p:cNvSpPr>
          <p:nvPr/>
        </p:nvSpPr>
        <p:spPr>
          <a:xfrm>
            <a:off x="400050" y="2457450"/>
            <a:ext cx="3727450" cy="6683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is-IS" sz="1600" b="1" dirty="0">
                <a:latin typeface="+mn-lt"/>
              </a:rPr>
              <a:t>Álagning er yfirleitt hlutfall af skattstofni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91BE51-9BE1-170E-5CB0-158C5F08B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706" y="1381125"/>
            <a:ext cx="9144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1D884C4-8F50-D2F9-7304-1244E5B0E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1301" y="1381125"/>
            <a:ext cx="831273" cy="83127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0C561FB-4C18-1F12-527C-68E1793D5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6605" y="1381125"/>
            <a:ext cx="914400" cy="9144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8F950F-0633-79A7-86F6-530D9A0860BD}"/>
              </a:ext>
            </a:extLst>
          </p:cNvPr>
          <p:cNvSpPr txBox="1">
            <a:spLocks/>
          </p:cNvSpPr>
          <p:nvPr/>
        </p:nvSpPr>
        <p:spPr>
          <a:xfrm>
            <a:off x="4238624" y="2457450"/>
            <a:ext cx="3724275" cy="6962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is-IS" sz="1600" b="1" dirty="0">
                <a:latin typeface="+mn-lt"/>
              </a:rPr>
              <a:t>Skattstofn endurspeglar oftast markaðsvirði fasteigna og/eða lóða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7A8D31-8F28-1EDD-615D-4CE0BFF87B77}"/>
              </a:ext>
            </a:extLst>
          </p:cNvPr>
          <p:cNvSpPr txBox="1">
            <a:spLocks/>
          </p:cNvSpPr>
          <p:nvPr/>
        </p:nvSpPr>
        <p:spPr>
          <a:xfrm>
            <a:off x="8077200" y="2457449"/>
            <a:ext cx="3724275" cy="658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is-IS" sz="1600" b="1" dirty="0">
                <a:latin typeface="+mn-lt"/>
              </a:rPr>
              <a:t>Fasteignagjöld geta verið notaðir sem hvatar </a:t>
            </a:r>
          </a:p>
        </p:txBody>
      </p:sp>
    </p:spTree>
    <p:extLst>
      <p:ext uri="{BB962C8B-B14F-4D97-AF65-F5344CB8AC3E}">
        <p14:creationId xmlns:p14="http://schemas.microsoft.com/office/powerpoint/2010/main" val="171505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FED77-6A35-F681-6C62-220361D2D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77302211-F5B7-4D43-9575-D0C0ABCA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2" y="3459958"/>
            <a:ext cx="5645841" cy="2593275"/>
          </a:xfrm>
        </p:spPr>
        <p:txBody>
          <a:bodyPr/>
          <a:lstStyle/>
          <a:p>
            <a:r>
              <a:rPr lang="is-IS" dirty="0"/>
              <a:t>Ísland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FCE5D5-285C-342F-C1C8-72F127B20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823" y="572408"/>
            <a:ext cx="3462095" cy="4308872"/>
          </a:xfrm>
        </p:spPr>
        <p:txBody>
          <a:bodyPr/>
          <a:lstStyle/>
          <a:p>
            <a:r>
              <a:rPr lang="en-GB" noProof="0" dirty="0"/>
              <a:t>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027605-34DB-6474-C7E6-A255C495E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Ísland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ACB5E-6CB6-1FAB-768F-C5E298893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7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A9CD5-AD6F-F187-265F-D6E8201D8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9EE799B-9013-CF68-D504-468F4BC11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714817"/>
              </p:ext>
            </p:extLst>
          </p:nvPr>
        </p:nvGraphicFramePr>
        <p:xfrm>
          <a:off x="3889019" y="2010229"/>
          <a:ext cx="4724400" cy="374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9917A51-0E13-C3F6-1B04-0FE92AB0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6" y="402336"/>
            <a:ext cx="6606383" cy="1295399"/>
          </a:xfrm>
        </p:spPr>
        <p:txBody>
          <a:bodyPr/>
          <a:lstStyle/>
          <a:p>
            <a:r>
              <a:rPr lang="is-IS" dirty="0"/>
              <a:t>Fasteignaskattar á Íslandi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4F224B-1C4D-1883-1A5B-D6D2BAEEA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65" y="1946275"/>
            <a:ext cx="3729835" cy="4410281"/>
          </a:xfrm>
        </p:spPr>
        <p:txBody>
          <a:bodyPr/>
          <a:lstStyle/>
          <a:p>
            <a:pPr lvl="1"/>
            <a:r>
              <a:rPr lang="is-IS" dirty="0"/>
              <a:t>Ýmis álitamál tengd fasteignasköttum hafa komið fram í umræðunni hér á landi. Má þar helst nefna Jöfnunarsjóð sveitarfélaga, matsaðferðir skattstofnsins og gangsæi álagningar. </a:t>
            </a:r>
          </a:p>
          <a:p>
            <a:pPr lvl="1"/>
            <a:r>
              <a:rPr lang="is-IS" dirty="0"/>
              <a:t>Álagning á </a:t>
            </a:r>
            <a:r>
              <a:rPr lang="is-IS" dirty="0" err="1"/>
              <a:t>íbúðarhúsnæði</a:t>
            </a:r>
            <a:r>
              <a:rPr lang="is-IS" dirty="0"/>
              <a:t> (A – skattur) hefur hækkað í takti við fasteignamat. Þrátt fyrir þetta er erfitt fyrir sveitarfélög að lækka álagningarprósentur vegna reglna Jöfnunarsjóðs sveitarfélaga um nýtingu tekjustofna. </a:t>
            </a:r>
          </a:p>
          <a:p>
            <a:pPr lvl="1"/>
            <a:r>
              <a:rPr lang="is-IS" dirty="0"/>
              <a:t>Á undanförnum árum hefur álagning á opinberar byggingar (B – skattur) ekki haldist í hendur við álagningu í öðrum skattflokkum, þar sem aðferðir við útreikning skattstofnsins eru </a:t>
            </a:r>
            <a:r>
              <a:rPr lang="is-IS" dirty="0" err="1"/>
              <a:t>ólíkar</a:t>
            </a:r>
            <a:r>
              <a:rPr lang="is-IS" dirty="0"/>
              <a:t>, en notkun ræður skattlagningu. </a:t>
            </a:r>
          </a:p>
          <a:p>
            <a:pPr lvl="1"/>
            <a:r>
              <a:rPr lang="is-IS" dirty="0"/>
              <a:t>Álagning á atvinnuhúsnæði (C – skattur) er að hámarki 1,32%, með heimild til að hækka um allt að 25%. Þessi heimild er óskýr og ekki tilgreint hvaða forsendur eða aðstæður gera það að verkum að heimildinni sé beitt.</a:t>
            </a:r>
          </a:p>
          <a:p>
            <a:pPr lvl="1"/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E0FAD6-5A43-DB49-CF19-AE90804B4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Ísland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84E45-9BFE-E8E3-8D92-B1850C7E2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1B0BFA-4A1E-6D90-30CA-BB3F362FA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4453" y="501444"/>
            <a:ext cx="729365" cy="7293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57230E-2529-2BFC-126E-A58F47027189}"/>
              </a:ext>
            </a:extLst>
          </p:cNvPr>
          <p:cNvSpPr/>
          <p:nvPr/>
        </p:nvSpPr>
        <p:spPr>
          <a:xfrm>
            <a:off x="8087516" y="1949450"/>
            <a:ext cx="3713959" cy="711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C71BC0-4D0E-FD9E-5376-A199FE0C99EF}"/>
              </a:ext>
            </a:extLst>
          </p:cNvPr>
          <p:cNvSpPr/>
          <p:nvPr/>
        </p:nvSpPr>
        <p:spPr>
          <a:xfrm>
            <a:off x="8084341" y="3614350"/>
            <a:ext cx="3717134" cy="129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DC9D57-9304-6125-7447-A24B77566560}"/>
              </a:ext>
            </a:extLst>
          </p:cNvPr>
          <p:cNvSpPr/>
          <p:nvPr/>
        </p:nvSpPr>
        <p:spPr>
          <a:xfrm>
            <a:off x="8077198" y="5027614"/>
            <a:ext cx="3724275" cy="785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79B95BC-A00A-E767-41BD-6B853E77E2A9}"/>
              </a:ext>
            </a:extLst>
          </p:cNvPr>
          <p:cNvSpPr txBox="1">
            <a:spLocks/>
          </p:cNvSpPr>
          <p:nvPr/>
        </p:nvSpPr>
        <p:spPr>
          <a:xfrm>
            <a:off x="8077200" y="1946275"/>
            <a:ext cx="3724275" cy="6683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nn-NO" sz="1600" b="1" dirty="0">
                <a:latin typeface="+mn-lt"/>
              </a:rPr>
              <a:t>Skattstofn er fasteignamat sem gefið er út árlega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C9C72D-AC67-FBF8-2897-CA6F52F55374}"/>
              </a:ext>
            </a:extLst>
          </p:cNvPr>
          <p:cNvSpPr txBox="1">
            <a:spLocks/>
          </p:cNvSpPr>
          <p:nvPr/>
        </p:nvSpPr>
        <p:spPr>
          <a:xfrm>
            <a:off x="8077199" y="3579359"/>
            <a:ext cx="3724275" cy="19594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is-IS" sz="1600" b="1" dirty="0">
                <a:latin typeface="+mn-lt"/>
              </a:rPr>
              <a:t>Jöfnunarsjóður sveitarfélaga hefur það hlutverk að jafna útgjaldaþörf milli sveitarfélaga og stuðla að jöfnun á skattbyrði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4FA0A3F-2DCC-EF08-04E3-6BAA59A636A5}"/>
              </a:ext>
            </a:extLst>
          </p:cNvPr>
          <p:cNvSpPr txBox="1">
            <a:spLocks/>
          </p:cNvSpPr>
          <p:nvPr/>
        </p:nvSpPr>
        <p:spPr>
          <a:xfrm>
            <a:off x="8077199" y="5027612"/>
            <a:ext cx="3724275" cy="8362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nn-NO" sz="1600" b="1" dirty="0">
                <a:latin typeface="+mn-lt"/>
              </a:rPr>
              <a:t>Heimild er til 25% auka álagningar á íbúðar- og atvinnuhúsnæði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4D717-3A4F-DC95-DFA6-82D2FC59C31E}"/>
              </a:ext>
            </a:extLst>
          </p:cNvPr>
          <p:cNvSpPr/>
          <p:nvPr/>
        </p:nvSpPr>
        <p:spPr>
          <a:xfrm>
            <a:off x="8084341" y="2772780"/>
            <a:ext cx="3717134" cy="711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8A11449-57DA-1A8E-A651-B955D2E65361}"/>
              </a:ext>
            </a:extLst>
          </p:cNvPr>
          <p:cNvSpPr txBox="1">
            <a:spLocks/>
          </p:cNvSpPr>
          <p:nvPr/>
        </p:nvSpPr>
        <p:spPr>
          <a:xfrm>
            <a:off x="8074025" y="2769605"/>
            <a:ext cx="3727450" cy="6683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is-IS" sz="1600" b="1" dirty="0" err="1">
                <a:latin typeface="+mn-lt"/>
              </a:rPr>
              <a:t>Ólíkar</a:t>
            </a:r>
            <a:r>
              <a:rPr lang="is-IS" sz="1600" b="1" dirty="0">
                <a:latin typeface="+mn-lt"/>
              </a:rPr>
              <a:t> matsaðferðir eru á milli tegunda fasteigna</a:t>
            </a:r>
          </a:p>
        </p:txBody>
      </p:sp>
    </p:spTree>
    <p:extLst>
      <p:ext uri="{BB962C8B-B14F-4D97-AF65-F5344CB8AC3E}">
        <p14:creationId xmlns:p14="http://schemas.microsoft.com/office/powerpoint/2010/main" val="53514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3DF06-68C9-210A-111C-4DAA34FE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7735C7-65DF-54C0-5B9F-1021821F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6" y="402336"/>
            <a:ext cx="6606383" cy="1295399"/>
          </a:xfrm>
        </p:spPr>
        <p:txBody>
          <a:bodyPr/>
          <a:lstStyle/>
          <a:p>
            <a:r>
              <a:rPr lang="is-IS" dirty="0"/>
              <a:t>Atvinnuhúsnæði greiðir mestan hluta álagningar á Íslandi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A72706-33D2-32CF-BA7E-53A21F78B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66" y="1946275"/>
            <a:ext cx="4688684" cy="4011431"/>
          </a:xfrm>
        </p:spPr>
        <p:txBody>
          <a:bodyPr/>
          <a:lstStyle/>
          <a:p>
            <a:r>
              <a:rPr lang="is-IS" sz="1200" dirty="0">
                <a:latin typeface="+mj-lt"/>
              </a:rPr>
              <a:t>Atvinnuhúsnæði er um 53% álagningar </a:t>
            </a:r>
            <a:r>
              <a:rPr lang="is-IS" sz="1200" b="0" dirty="0">
                <a:latin typeface="+mj-lt"/>
              </a:rPr>
              <a:t>þó skattstofninn sé aðeins um 18% af heildar fasteignamati fyrir árið 2023. </a:t>
            </a:r>
          </a:p>
          <a:p>
            <a:r>
              <a:rPr lang="is-IS" sz="1200" b="0" dirty="0">
                <a:latin typeface="+mj-lt"/>
              </a:rPr>
              <a:t>Fjöldi atvinnueigna er um 8,5% af heildar fjölda eigna á Íslandi.</a:t>
            </a:r>
          </a:p>
          <a:p>
            <a:r>
              <a:rPr lang="is-IS" sz="1200" b="0" dirty="0">
                <a:latin typeface="+mj-lt"/>
              </a:rPr>
              <a:t>30 af 64 sveitarfélögum fullnýta álagningu og 25% auka álagningarheimild.</a:t>
            </a:r>
          </a:p>
          <a:p>
            <a:r>
              <a:rPr lang="is-IS" sz="1200" b="0" dirty="0">
                <a:latin typeface="+mj-lt"/>
              </a:rPr>
              <a:t>55 af 64 sveitarfélögum fullnýta álagningu og hluta af auka álagningarheimild.</a:t>
            </a:r>
          </a:p>
          <a:p>
            <a:r>
              <a:rPr lang="is-IS" sz="1200" b="0" dirty="0">
                <a:latin typeface="+mj-lt"/>
              </a:rPr>
              <a:t>Opinberar byggingar eru aðeins um 4% af heildar fasteignamati og bera 11% af heildar álagningu.</a:t>
            </a:r>
          </a:p>
          <a:p>
            <a:r>
              <a:rPr lang="is-IS" sz="1200" dirty="0" err="1">
                <a:latin typeface="+mj-lt"/>
              </a:rPr>
              <a:t>Íbúðarhúsnæði</a:t>
            </a:r>
            <a:r>
              <a:rPr lang="is-IS" sz="1200" dirty="0">
                <a:latin typeface="+mj-lt"/>
              </a:rPr>
              <a:t> er stærsti hluti fasteignamats með 78% af heildar fasteignamati og ber 35% af heildar álagningu.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754EF5-8CFC-90E0-5181-0BE93FCF5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en-US" dirty="0" err="1"/>
              <a:t>Fasteignamat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álagning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   |   </a:t>
            </a:r>
            <a:r>
              <a:rPr lang="en-US" dirty="0" err="1"/>
              <a:t>Ísland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33CE5-F98A-9166-ADC4-79EF776B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858560A-64AC-9DB0-5EE7-764AA0EB0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4453" y="501444"/>
            <a:ext cx="729365" cy="72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4684B-C894-E9F2-152B-0CD26057E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407" y="4104734"/>
            <a:ext cx="5547841" cy="1920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B5DC53-0C43-6193-05CB-CFE998FD7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446" y="1380874"/>
            <a:ext cx="4769689" cy="25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5E35C-5B4A-D8A5-C30B-A60005D74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EC7FAD06-25C6-B16C-E382-D2BF8098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2" y="3459958"/>
            <a:ext cx="5645841" cy="2593275"/>
          </a:xfrm>
        </p:spPr>
        <p:txBody>
          <a:bodyPr/>
          <a:lstStyle/>
          <a:p>
            <a:r>
              <a:rPr lang="is-IS" dirty="0"/>
              <a:t>Samanburðarlönd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6BB394-D5A8-B2E5-7CA2-D315C0A3D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823" y="572408"/>
            <a:ext cx="3462095" cy="4308872"/>
          </a:xfrm>
        </p:spPr>
        <p:txBody>
          <a:bodyPr/>
          <a:lstStyle/>
          <a:p>
            <a:r>
              <a:rPr lang="en-GB" noProof="0" dirty="0"/>
              <a:t>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50166B-CE2D-85BE-656A-247DA7687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is-IS" dirty="0"/>
              <a:t>Fasteignamat og álagning fasteignagjald   |   Samanburðarlönd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B6ECE-A96A-BE31-409C-193AB20E4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11914"/>
      </p:ext>
    </p:extLst>
  </p:cSld>
  <p:clrMapOvr>
    <a:masterClrMapping/>
  </p:clrMapOvr>
</p:sld>
</file>

<file path=ppt/theme/theme1.xml><?xml version="1.0" encoding="utf-8"?>
<a:theme xmlns:a="http://schemas.openxmlformats.org/drawingml/2006/main" name="PwC Slide Master">
  <a:themeElements>
    <a:clrScheme name="PwC Office Colours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FD5108"/>
      </a:accent1>
      <a:accent2>
        <a:srgbClr val="FE7C39"/>
      </a:accent2>
      <a:accent3>
        <a:srgbClr val="FFAA72"/>
      </a:accent3>
      <a:accent4>
        <a:srgbClr val="A1A8B3"/>
      </a:accent4>
      <a:accent5>
        <a:srgbClr val="B5BCC4"/>
      </a:accent5>
      <a:accent6>
        <a:srgbClr val="CBD1D6"/>
      </a:accent6>
      <a:hlink>
        <a:srgbClr val="000000"/>
      </a:hlink>
      <a:folHlink>
        <a:srgbClr val="A1A8B3"/>
      </a:folHlink>
    </a:clrScheme>
    <a:fontScheme name="PwC Offic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custClrLst>
    <a:custClr name="Orange">
      <a:srgbClr val="FD5108"/>
    </a:custClr>
    <a:custClr name="Medium Orange">
      <a:srgbClr val="FE7C39"/>
    </a:custClr>
    <a:custClr name="Light Orange">
      <a:srgbClr val="FFAA72"/>
    </a:custClr>
    <a:custClr name="Orange Tint 1">
      <a:srgbClr val="FFCDA8"/>
    </a:custClr>
    <a:custClr name="Orange Tint 2">
      <a:srgbClr val="FFE8D4"/>
    </a:custClr>
    <a:custClr name="Orange Tint 3">
      <a:srgbClr val="FFF5E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">
      <a:srgbClr val="A1A8B3"/>
    </a:custClr>
    <a:custClr name="Medium Grey">
      <a:srgbClr val="B5BCC4"/>
    </a:custClr>
    <a:custClr name="Light Grey">
      <a:srgbClr val="CBD1D6"/>
    </a:custClr>
    <a:custClr name="Grey Tint 1">
      <a:srgbClr val="DFE3E6"/>
    </a:custClr>
    <a:custClr name="Grey Tint 2">
      <a:srgbClr val="EEEFF1"/>
    </a:custClr>
    <a:custClr name="Grey Tint 3">
      <a:srgbClr val="F5F7F8"/>
    </a:custClr>
  </a:custClrLst>
  <a:extLst>
    <a:ext uri="{05A4C25C-085E-4340-85A3-A5531E510DB2}">
      <thm15:themeFamily xmlns:thm15="http://schemas.microsoft.com/office/thememl/2012/main" name="PwC_ppt_template" id="{0B296F49-9839-BE48-A6B0-07FAE54AD4FB}" vid="{251455FA-3AFB-1547-9744-D9A8067329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02454D1-E47C-8143-BD11-D1CE754A9956}">
  <we:reference id="2cb3dfe7-199f-46bf-bb56-17a7fca0f469" version="14.1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F70512D474546876767888A2CBA55" ma:contentTypeVersion="10" ma:contentTypeDescription="Create a new document." ma:contentTypeScope="" ma:versionID="0c0efe2e455c94a6c4d51775aa50951a">
  <xsd:schema xmlns:xsd="http://www.w3.org/2001/XMLSchema" xmlns:xs="http://www.w3.org/2001/XMLSchema" xmlns:p="http://schemas.microsoft.com/office/2006/metadata/properties" xmlns:ns2="58dd27a9-128e-43d6-bae9-302a30017626" xmlns:ns3="c1b6fe9c-f637-44e6-9c75-190d41f5aaf0" targetNamespace="http://schemas.microsoft.com/office/2006/metadata/properties" ma:root="true" ma:fieldsID="c8002eb562b8a10b95c0842eb4fbde0e" ns2:_="" ns3:_="">
    <xsd:import namespace="58dd27a9-128e-43d6-bae9-302a30017626"/>
    <xsd:import namespace="c1b6fe9c-f637-44e6-9c75-190d41f5aaf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d27a9-128e-43d6-bae9-302a3001762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7bde53e-b0a2-4e98-8550-8a152603f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6fe9c-f637-44e6-9c75-190d41f5aaf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b4f1306-a146-4ca5-a2fe-2e17afc5caed}" ma:internalName="TaxCatchAll" ma:showField="CatchAllData" ma:web="c1b6fe9c-f637-44e6-9c75-190d41f5a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dd27a9-128e-43d6-bae9-302a30017626">
      <Terms xmlns="http://schemas.microsoft.com/office/infopath/2007/PartnerControls"/>
    </lcf76f155ced4ddcb4097134ff3c332f>
    <TaxCatchAll xmlns="c1b6fe9c-f637-44e6-9c75-190d41f5aaf0" xsi:nil="true"/>
  </documentManagement>
</p:properties>
</file>

<file path=customXml/itemProps1.xml><?xml version="1.0" encoding="utf-8"?>
<ds:datastoreItem xmlns:ds="http://schemas.openxmlformats.org/officeDocument/2006/customXml" ds:itemID="{0C265105-FE1D-453C-BB54-B143C57411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DFC511-FAA7-4383-B2C8-64F1D5BCE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d27a9-128e-43d6-bae9-302a30017626"/>
    <ds:schemaRef ds:uri="c1b6fe9c-f637-44e6-9c75-190d41f5a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758F2C-2961-4F3E-AF6C-A7AAF8C806B2}">
  <ds:schemaRefs>
    <ds:schemaRef ds:uri="http://www.w3.org/XML/1998/namespace"/>
    <ds:schemaRef ds:uri="58dd27a9-128e-43d6-bae9-302a30017626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1b6fe9c-f637-44e6-9c75-190d41f5aaf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PwC_ppt_template</Template>
  <TotalTime>1458</TotalTime>
  <Words>2133</Words>
  <Application>Microsoft Office PowerPoint</Application>
  <PresentationFormat>Widescreen</PresentationFormat>
  <Paragraphs>177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Georgia</vt:lpstr>
      <vt:lpstr>Wingdings</vt:lpstr>
      <vt:lpstr>PwC Slide Master</vt:lpstr>
      <vt:lpstr>Fasteignamat og álagning fasteignagjalda Fyrirkomulag og alþjóðlegur samanburður</vt:lpstr>
      <vt:lpstr>Umfang og takmarkanir</vt:lpstr>
      <vt:lpstr>Almennt um fasteignagjöld</vt:lpstr>
      <vt:lpstr>Almennt um fasteignagjöld og fyrirkomulag álagningar</vt:lpstr>
      <vt:lpstr>Álagning og skattstofnar</vt:lpstr>
      <vt:lpstr>Ísland</vt:lpstr>
      <vt:lpstr>Fasteignaskattar á Íslandi</vt:lpstr>
      <vt:lpstr>Atvinnuhúsnæði greiðir mestan hluta álagningar á Íslandi</vt:lpstr>
      <vt:lpstr>Samanburðarlönd</vt:lpstr>
      <vt:lpstr>Samanburður</vt:lpstr>
      <vt:lpstr>Nokkrir athyglisverðir punktar</vt:lpstr>
      <vt:lpstr>Alþjóðlegur samanburður</vt:lpstr>
      <vt:lpstr>Alþjóðlegur samanburður</vt:lpstr>
      <vt:lpstr>Samantekt &amp; Ályktanir</vt:lpstr>
      <vt:lpstr>Samantekt</vt:lpstr>
      <vt:lpstr>Álitamál og mögulegar umbætur</vt:lpstr>
      <vt:lpstr>Takk fyrir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Orn Valdimarsson (IS)</dc:creator>
  <cp:lastModifiedBy>Jónas Atli Gunnarsson - HMS</cp:lastModifiedBy>
  <cp:revision>25</cp:revision>
  <cp:lastPrinted>2025-05-27T17:17:03Z</cp:lastPrinted>
  <dcterms:created xsi:type="dcterms:W3CDTF">2025-05-20T16:12:54Z</dcterms:created>
  <dcterms:modified xsi:type="dcterms:W3CDTF">2025-05-28T12:58:19Z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0x010100AFAF70512D474546876767888A2CBA55</vt:lpwstr>
  </property>
</Properties>
</file>