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notesSlides/notesSlide2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0.xml" ContentType="application/vnd.openxmlformats-officedocument.themeOverride+xml"/>
  <Override PartName="/ppt/notesSlides/notesSlide27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1.xml" ContentType="application/vnd.openxmlformats-officedocument.themeOverride+xml"/>
  <Override PartName="/ppt/notesSlides/notesSlide28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2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3.xml" ContentType="application/vnd.openxmlformats-officedocument.themeOverride+xml"/>
  <Override PartName="/ppt/notesSlides/notesSlide29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4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2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33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34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35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36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37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38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39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5" r:id="rId6"/>
    <p:sldMasterId id="2147483688" r:id="rId7"/>
    <p:sldMasterId id="2147483714" r:id="rId8"/>
    <p:sldMasterId id="2147483727" r:id="rId9"/>
    <p:sldMasterId id="2147483739" r:id="rId10"/>
  </p:sldMasterIdLst>
  <p:notesMasterIdLst>
    <p:notesMasterId r:id="rId55"/>
  </p:notesMasterIdLst>
  <p:sldIdLst>
    <p:sldId id="7980" r:id="rId11"/>
    <p:sldId id="2134805049" r:id="rId12"/>
    <p:sldId id="2134805045" r:id="rId13"/>
    <p:sldId id="2134805050" r:id="rId14"/>
    <p:sldId id="2134804798" r:id="rId15"/>
    <p:sldId id="2134805053" r:id="rId16"/>
    <p:sldId id="2134805051" r:id="rId17"/>
    <p:sldId id="2134805043" r:id="rId18"/>
    <p:sldId id="2134805052" r:id="rId19"/>
    <p:sldId id="2134804897" r:id="rId20"/>
    <p:sldId id="2134805044" r:id="rId21"/>
    <p:sldId id="2134805056" r:id="rId22"/>
    <p:sldId id="2134805070" r:id="rId23"/>
    <p:sldId id="2134805059" r:id="rId24"/>
    <p:sldId id="2134805061" r:id="rId25"/>
    <p:sldId id="2134805042" r:id="rId26"/>
    <p:sldId id="2134805058" r:id="rId27"/>
    <p:sldId id="2134805009" r:id="rId28"/>
    <p:sldId id="2134805062" r:id="rId29"/>
    <p:sldId id="2134805063" r:id="rId30"/>
    <p:sldId id="2134805065" r:id="rId31"/>
    <p:sldId id="406" r:id="rId32"/>
    <p:sldId id="7983" r:id="rId33"/>
    <p:sldId id="7985" r:id="rId34"/>
    <p:sldId id="7986" r:id="rId35"/>
    <p:sldId id="7989" r:id="rId36"/>
    <p:sldId id="7982" r:id="rId37"/>
    <p:sldId id="7996" r:id="rId38"/>
    <p:sldId id="7969" r:id="rId39"/>
    <p:sldId id="7988" r:id="rId40"/>
    <p:sldId id="7992" r:id="rId41"/>
    <p:sldId id="4107" r:id="rId42"/>
    <p:sldId id="1572" r:id="rId43"/>
    <p:sldId id="7971" r:id="rId44"/>
    <p:sldId id="7994" r:id="rId45"/>
    <p:sldId id="7973" r:id="rId46"/>
    <p:sldId id="7976" r:id="rId47"/>
    <p:sldId id="7977" r:id="rId48"/>
    <p:sldId id="7978" r:id="rId49"/>
    <p:sldId id="7975" r:id="rId50"/>
    <p:sldId id="7979" r:id="rId51"/>
    <p:sldId id="7972" r:id="rId52"/>
    <p:sldId id="7995" r:id="rId53"/>
    <p:sldId id="263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02EA79-5BE5-E4A7-D83C-CAC8AC6AD710}" name="Jón Örn Gunnarsson - HMS" initials="JG" userId="S::jon.gunnarsson@hms.is::5b1470cc-2395-4afb-93eb-55ffaf17257a" providerId="AD"/>
  <p188:author id="{4ACA54A3-5AE6-E8F5-4284-BD0961D4C044}" name="Elmar Erlendsson - HMS" initials="EE" userId="S::elmar.erlendsson@hms.is::ed8cc650-72db-4942-9649-ef79d82588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11223A"/>
    <a:srgbClr val="E25E5C"/>
    <a:srgbClr val="92B1B0"/>
    <a:srgbClr val="7CC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89CFF4-A567-49CF-9EAF-CEE9BB26B23C}" v="4360" dt="2025-12-09T10:57:26.506"/>
    <p1510:client id="{4A75CA87-47BD-414A-8DE8-5EA61CEC7627}" v="3601" dt="2025-12-09T07:27:36.288"/>
    <p1510:client id="{4F982BF0-9546-4599-8C23-A953CCDF2626}" v="4173" dt="2025-12-09T08:40:16.316"/>
    <p1510:client id="{936E2352-7F8C-4B6B-AECB-47887341DC4F}" v="771" dt="2025-12-09T14:19:44.860"/>
    <p1510:client id="{9D18E52E-37BA-4A19-B5E3-52F09FFC2DF4}" v="2321" dt="2025-12-09T11:34:07.198"/>
    <p1510:client id="{C2F879C2-EDBF-4EF7-B0DC-21884705932A}" v="1" dt="2025-12-08T13:26:07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6126" autoAdjust="0"/>
  </p:normalViewPr>
  <p:slideViewPr>
    <p:cSldViewPr snapToGrid="0">
      <p:cViewPr varScale="1">
        <p:scale>
          <a:sx n="51" d="100"/>
          <a:sy n="51" d="100"/>
        </p:scale>
        <p:origin x="20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-my.sharepoint.com/personal/jonas_gunnarsson_hms_is/Documents/2025-12-09%20&#237;b&#250;afj&#246;lgun%20myndir%20JAG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https://ibudalanasjodur.sharepoint.com/sites/Lnasvi2-Tryggbygg/Shared%20Documents/Trygg&#240;%20bygg&#240;/Kynningar/Landshlutakynningar%202025/H&#246;fu&#240;borgarsv&#230;&#240;i&#240;%209.12.2025/H&#246;fu&#240;borgarsv&#230;&#240;i&#240;%20-%20Sta&#240;a%20uppbyggingar%207.1.2025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6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https://ibudalanasjodur-my.sharepoint.com/personal/kristin_lindal_hms_is/Documents/Desktop/N&#243;vember%202025/Kynning_mannvirkja&#254;ing_myndir_kal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https://ibudalanasjodur.sharepoint.com/sites/Lnasvi2-Tryggbygg/Shared%20Documents/Trygg&#240;%20bygg&#240;/Kynningar/Landshlutakynningar%202025/H&#246;fu&#240;borgarsv&#230;&#240;i&#240;%209.12.2025/H&#246;fu&#240;borgarsv&#230;&#240;i&#240;%20-%20Sta&#240;a%20uppbyggingar%207.1.2025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-my.sharepoint.com/personal/jonas_gunnarsson_hms_is/Documents/2025-11-20%20vinnufundur%20VR%20gl&#230;rur%20JAG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ibudalanasjodur.sharepoint.com/sites/Lnasvi2-Tryggbygg/Shared%20Documents/Trygg&#240;%20bygg&#240;/Kynningar/Landshlutakynningar%202025/H&#246;fu&#240;borgarsv&#230;&#240;i&#240;%209.1.2025/H&#246;fu&#240;borgarsv&#230;&#240;i&#240;%20-%20Sta&#240;a%20uppbyggingar%207.1.2025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https://ibudalanasjodur.sharepoint.com/sites/baspHMS-Hsnistlanir/Shared%20Documents/H&#250;sn&#230;&#240;is&#225;&#230;tlanir/Stafr&#230;nar%20h&#250;sn&#230;&#240;is&#225;&#230;tlanir/Stafr&#230;nar%20h&#250;sn&#230;&#240;is&#225;&#230;tlanir%202025/Sta&#240;a%20l&#243;&#240;a%20-%20&#218;thlutunar&#225;r%202025%20-%2014.10.2025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https://ibudalanasjodur.sharepoint.com/sites/baspHMS-Hsnistlanir/Shared%20Documents/H&#250;sn&#230;&#240;is&#225;&#230;tlanir/L&#243;&#240;ir/L&#243;&#240;ir%20skv.%20h&#250;sn&#230;&#240;is&#225;&#230;tlunum%202022%20og%202023%20-%20Sko&#240;a&#240;%20sept%202024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-my.sharepoint.com/personal/benedikt_h_halldorsson_hms_is/Documents/Desktop/Verkefni%20&#237;%20vinnslu/K&#246;nnun%20HMS%20&#225;%20&#243;skum%20um%20b&#250;setuform%202025/Ni&#240;urst&#246;&#240;ur%20k&#246;nnunar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-my.sharepoint.com/personal/benedikt_h_halldorsson_hms_is/Documents/Desktop/Verkefni%20&#237;%20vinnslu/K&#246;nnun%20HMS%20&#225;%20&#243;skum%20um%20b&#250;setuform%202025/Ni&#240;urst&#246;&#240;ur%20k&#246;nnunar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.sharepoint.com/sites/Lnasvi2/Shared%20Documents/General/Kannanir/K&#246;nnun%20HMS%20&#225;%20&#243;skum%20um%20b&#250;setuform%202025/Ni&#240;urst&#246;&#240;ur%20k&#246;nnunar,%20forsendur%20grafa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.sharepoint.com/sites/Lnasvi2/Shared%20Documents/General/Kannanir/K&#246;nnun%20HMS%20&#225;%20&#243;skum%20um%20b&#250;setuform%202025/Ni&#240;urst&#246;&#240;ur%20k&#246;nnunar,%20forsendur%20grafa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.sharepoint.com/sites/Lnasvi2/Shared%20Documents/General/Kannanir/K&#246;nnun%20HMS%20&#225;%20&#243;skum%20um%20b&#250;setuform%202025/Ni&#240;urst&#246;&#240;ur%20k&#246;nnunar,%20forsendur%20grafa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-my.sharepoint.com/personal/benedikt_h_halldorsson_hms_is/Documents/Desktop/Verkefni%20&#237;%20vinnslu/K&#246;nnun%20HMS%20&#225;%20&#243;skum%20um%20b&#250;setuform%202025/Ni&#240;urst&#246;&#240;ur%20k&#246;nnunar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.sharepoint.com/sites/Lnasvi2/Shared%20Documents/General/Kannanir/K&#246;nnun%20HMS%20&#225;%20&#243;skum%20um%20b&#250;setuform%202025/Ni&#240;urst&#246;&#240;ur%20k&#246;nnunar,%20forsendur%20grafa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.sharepoint.com/sites/Lnasvi2/Shared%20Documents/General/Kannanir/K&#246;nnun%20HMS%20&#225;%20&#243;skum%20um%20b&#250;setuform%202025/Ni&#240;urst&#246;&#240;ur%20k&#246;nnunar,%20forsendur%20grafa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.sharepoint.com/sites/Lnasvi2/Shared%20Documents/General/Kannanir/K&#246;nnun%20HMS%20&#225;%20&#243;skum%20um%20b&#250;setuform%202025/Ni&#240;urst&#246;&#240;ur%20k&#246;nnunar,%20forsendur%20grafa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.sharepoint.com/sites/Lnasvi2/Shared%20Documents/General/Kannanir/K&#246;nnun%20HMS%20&#225;%20&#243;skum%20um%20b&#250;setuform%202025/Ni&#240;urst&#246;&#240;ur%20k&#246;nnunar,%20forsendur%20grafa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.sharepoint.com/sites/Lnasvi2/Shared%20Documents/General/Kannanir/K&#246;nnun%20HMS%20&#225;%20&#243;skum%20um%20b&#250;setuform%202025/Ni&#240;urst&#246;&#240;ur%20k&#246;nnunar,%20forsendur%20grafa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-my.sharepoint.com/personal/jonas_gunnarsson_hms_is/Documents/2025-12-09%20&#237;b&#250;afj&#246;lgun%20myndir%20JAG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ibudalanasjodur-my.sharepoint.com/personal/jonas_gunnarsson_hms_is/Documents/2025-12-09%20&#237;b&#250;afj&#246;lgun%20myndir%20JAG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https://ibudalanasjodur.sharepoint.com/sites/Lnasvi2-Tryggbygg/Shared%20Documents/Trygg&#240;%20bygg&#240;/Kynningar/Landshlutakynningar%202025/H&#246;fu&#240;borgarsv&#230;&#240;i&#240;%209.1.2025/H&#246;fu&#240;borgarsv&#230;&#240;i&#240;%20-%20Sta&#240;a%20uppbyggingar%207.1.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Reykjavík!$K$76</c:f>
              <c:strCache>
                <c:ptCount val="1"/>
                <c:pt idx="0">
                  <c:v>Fjöldi byggðra íbúða á viðkomandi ári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Reykjavík!$I$77:$I$91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Reykjavík!$K$77:$K$91</c:f>
              <c:numCache>
                <c:formatCode>General</c:formatCode>
                <c:ptCount val="15"/>
                <c:pt idx="0">
                  <c:v>95</c:v>
                </c:pt>
                <c:pt idx="1">
                  <c:v>141</c:v>
                </c:pt>
                <c:pt idx="2">
                  <c:v>353</c:v>
                </c:pt>
                <c:pt idx="3">
                  <c:v>271</c:v>
                </c:pt>
                <c:pt idx="4">
                  <c:v>388</c:v>
                </c:pt>
                <c:pt idx="5">
                  <c:v>399</c:v>
                </c:pt>
                <c:pt idx="6">
                  <c:v>482</c:v>
                </c:pt>
                <c:pt idx="7">
                  <c:v>461</c:v>
                </c:pt>
                <c:pt idx="8">
                  <c:v>1003</c:v>
                </c:pt>
                <c:pt idx="9">
                  <c:v>1572</c:v>
                </c:pt>
                <c:pt idx="10">
                  <c:v>1252</c:v>
                </c:pt>
                <c:pt idx="11">
                  <c:v>1062</c:v>
                </c:pt>
                <c:pt idx="12">
                  <c:v>874</c:v>
                </c:pt>
                <c:pt idx="13">
                  <c:v>996</c:v>
                </c:pt>
                <c:pt idx="14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6D-4E4B-9907-E3BABE93A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0063808"/>
        <c:axId val="820067048"/>
      </c:barChart>
      <c:lineChart>
        <c:grouping val="standard"/>
        <c:varyColors val="0"/>
        <c:ser>
          <c:idx val="1"/>
          <c:order val="1"/>
          <c:tx>
            <c:strRef>
              <c:f>Reykjavík!$L$76</c:f>
              <c:strCache>
                <c:ptCount val="1"/>
                <c:pt idx="0">
                  <c:v>Hlutfallsleg íbúafjölgun (%)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Reykjavík!$I$77:$I$91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Reykjavík!$L$77:$L$91</c:f>
              <c:numCache>
                <c:formatCode>0.000</c:formatCode>
                <c:ptCount val="15"/>
                <c:pt idx="0">
                  <c:v>0.13952198554517567</c:v>
                </c:pt>
                <c:pt idx="1">
                  <c:v>0.92336982389338418</c:v>
                </c:pt>
                <c:pt idx="2">
                  <c:v>1.3462296993706162</c:v>
                </c:pt>
                <c:pt idx="3">
                  <c:v>0.50511032895627461</c:v>
                </c:pt>
                <c:pt idx="4">
                  <c:v>0.40155233228665954</c:v>
                </c:pt>
                <c:pt idx="5">
                  <c:v>1.0455620210286252</c:v>
                </c:pt>
                <c:pt idx="6">
                  <c:v>2.1806776032461226</c:v>
                </c:pt>
                <c:pt idx="7">
                  <c:v>1.801999334096686</c:v>
                </c:pt>
                <c:pt idx="8">
                  <c:v>0.94846841097638801</c:v>
                </c:pt>
                <c:pt idx="9">
                  <c:v>1.6286181637152408</c:v>
                </c:pt>
                <c:pt idx="10">
                  <c:v>1.5768602752507581</c:v>
                </c:pt>
                <c:pt idx="11">
                  <c:v>2.8016350525880678</c:v>
                </c:pt>
                <c:pt idx="12">
                  <c:v>1.9449284427169429</c:v>
                </c:pt>
                <c:pt idx="13">
                  <c:v>1.5046380834124609</c:v>
                </c:pt>
                <c:pt idx="14">
                  <c:v>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6D-4E4B-9907-E3BABE93A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6204816"/>
        <c:axId val="566202656"/>
      </c:lineChart>
      <c:catAx>
        <c:axId val="82006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20067048"/>
        <c:crosses val="autoZero"/>
        <c:auto val="1"/>
        <c:lblAlgn val="ctr"/>
        <c:lblOffset val="100"/>
        <c:noMultiLvlLbl val="0"/>
      </c:catAx>
      <c:valAx>
        <c:axId val="820067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20063808"/>
        <c:crosses val="autoZero"/>
        <c:crossBetween val="between"/>
      </c:valAx>
      <c:valAx>
        <c:axId val="566202656"/>
        <c:scaling>
          <c:orientation val="minMax"/>
        </c:scaling>
        <c:delete val="0"/>
        <c:axPos val="r"/>
        <c:numFmt formatCode="0.0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566204816"/>
        <c:crosses val="max"/>
        <c:crossBetween val="between"/>
      </c:valAx>
      <c:catAx>
        <c:axId val="566204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62026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s-I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>
                <a:solidFill>
                  <a:srgbClr val="11223A"/>
                </a:solidFill>
              </a:rPr>
              <a:t>Íbúðaþörf</a:t>
            </a:r>
            <a:r>
              <a:rPr lang="is-IS" b="1" baseline="0" noProof="0">
                <a:solidFill>
                  <a:srgbClr val="11223A"/>
                </a:solidFill>
              </a:rPr>
              <a:t> 2025</a:t>
            </a:r>
            <a:br>
              <a:rPr lang="is-IS" noProof="0"/>
            </a:br>
            <a:r>
              <a:rPr lang="is-IS" sz="1000" i="1" noProof="0">
                <a:solidFill>
                  <a:srgbClr val="595959"/>
                </a:solidFill>
              </a:rPr>
              <a:t>Höfuðborgarsvæðið</a:t>
            </a:r>
            <a:endParaRPr lang="is-IS" i="1" noProof="0">
              <a:solidFill>
                <a:srgbClr val="595959"/>
              </a:solidFill>
            </a:endParaRPr>
          </a:p>
        </c:rich>
      </c:tx>
      <c:layout>
        <c:manualLayout>
          <c:xMode val="edge"/>
          <c:yMode val="edge"/>
          <c:x val="1.5243000874890651E-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Sheet1!$B$28</c:f>
              <c:strCache>
                <c:ptCount val="1"/>
                <c:pt idx="0">
                  <c:v>Íbúðaþörf á árinu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57D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A6-4F52-A15E-093CA242EA35}"/>
              </c:ext>
            </c:extLst>
          </c:dPt>
          <c:dPt>
            <c:idx val="1"/>
            <c:invertIfNegative val="0"/>
            <c:bubble3D val="0"/>
            <c:spPr>
              <a:solidFill>
                <a:srgbClr val="C1A7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A6-4F52-A15E-093CA242EA35}"/>
              </c:ext>
            </c:extLst>
          </c:dPt>
          <c:dPt>
            <c:idx val="2"/>
            <c:invertIfNegative val="0"/>
            <c:bubble3D val="0"/>
            <c:spPr>
              <a:solidFill>
                <a:srgbClr val="92B1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6A6-4F52-A15E-093CA242EA35}"/>
              </c:ext>
            </c:extLst>
          </c:dPt>
          <c:dPt>
            <c:idx val="3"/>
            <c:invertIfNegative val="0"/>
            <c:bubble3D val="0"/>
            <c:spPr>
              <a:solidFill>
                <a:srgbClr val="1122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6A6-4F52-A15E-093CA242EA35}"/>
              </c:ext>
            </c:extLst>
          </c:dPt>
          <c:cat>
            <c:strRef>
              <c:f>Sheet1!$A$29:$A$32</c:f>
              <c:strCache>
                <c:ptCount val="4"/>
                <c:pt idx="0">
                  <c:v>Háspá</c:v>
                </c:pt>
                <c:pt idx="1">
                  <c:v>Miðspá </c:v>
                </c:pt>
                <c:pt idx="2">
                  <c:v>Lágspá</c:v>
                </c:pt>
                <c:pt idx="3">
                  <c:v>Fullbúnar íbúðir á árinu</c:v>
                </c:pt>
              </c:strCache>
            </c:strRef>
          </c:cat>
          <c:val>
            <c:numRef>
              <c:f>Sheet1!$B$29:$B$32</c:f>
              <c:numCache>
                <c:formatCode>_(* #,##0_);_(* \(#,##0\);_(* "-"_);_(@_)</c:formatCode>
                <c:ptCount val="4"/>
                <c:pt idx="0">
                  <c:v>2921</c:v>
                </c:pt>
                <c:pt idx="1">
                  <c:v>2336</c:v>
                </c:pt>
                <c:pt idx="2">
                  <c:v>1584</c:v>
                </c:pt>
                <c:pt idx="3">
                  <c:v>2006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A6-4F52-A15E-093CA242E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8459375"/>
        <c:axId val="458459855"/>
      </c:barChart>
      <c:catAx>
        <c:axId val="458459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458459855"/>
        <c:crosses val="autoZero"/>
        <c:auto val="1"/>
        <c:lblAlgn val="ctr"/>
        <c:lblOffset val="100"/>
        <c:noMultiLvlLbl val="0"/>
      </c:catAx>
      <c:valAx>
        <c:axId val="4584598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4584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80" b="0" i="0" u="none" strike="noStrike" kern="1200" spc="0" baseline="0">
                <a:solidFill>
                  <a:sysClr val="windowText" lastClr="000000"/>
                </a:solidFill>
                <a:latin typeface="Setimo" panose="020B0603020204030204"/>
                <a:ea typeface="+mn-ea"/>
                <a:cs typeface="+mn-cs"/>
              </a:defRPr>
            </a:pPr>
            <a:r>
              <a:rPr lang="is-IS" sz="1400" b="1" noProof="0"/>
              <a:t>Fjöldi íbúða í byggingu eftir framvindustigi</a:t>
            </a:r>
          </a:p>
          <a:p>
            <a:pPr algn="l">
              <a:defRPr/>
            </a:pPr>
            <a:r>
              <a:rPr lang="is-IS" sz="1000" b="0" i="1" noProof="0">
                <a:solidFill>
                  <a:srgbClr val="595959"/>
                </a:solidFill>
              </a:rPr>
              <a:t>September 2025</a:t>
            </a:r>
          </a:p>
        </c:rich>
      </c:tx>
      <c:layout>
        <c:manualLayout>
          <c:xMode val="edge"/>
          <c:yMode val="edge"/>
          <c:x val="2.0430829554839501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080" b="0" i="0" u="none" strike="noStrike" kern="1200" spc="0" baseline="0">
              <a:solidFill>
                <a:sysClr val="windowText" lastClr="000000"/>
              </a:solidFill>
              <a:latin typeface="Setimo" panose="020B0603020204030204"/>
              <a:ea typeface="+mn-ea"/>
              <a:cs typeface="+mn-cs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9.3329767267267272E-2"/>
          <c:y val="0.25595225694444446"/>
          <c:w val="0.89309478228228223"/>
          <c:h val="0.5554891493055556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'Fjöldi íbúða í byggingu'!$H$7</c:f>
              <c:strCache>
                <c:ptCount val="1"/>
                <c:pt idx="0">
                  <c:v>sep.22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'Fjöldi íbúða í byggingu'!$I$4:$O$4</c:f>
              <c:strCache>
                <c:ptCount val="7"/>
                <c:pt idx="0">
                  <c:v>Framvindustig 1</c:v>
                </c:pt>
                <c:pt idx="1">
                  <c:v>Framvindustig 2</c:v>
                </c:pt>
                <c:pt idx="2">
                  <c:v>Framvindustig 3</c:v>
                </c:pt>
                <c:pt idx="3">
                  <c:v>Framvindustig 4</c:v>
                </c:pt>
                <c:pt idx="4">
                  <c:v>Framvindustig 5</c:v>
                </c:pt>
                <c:pt idx="5">
                  <c:v>Framvindustig 6</c:v>
                </c:pt>
                <c:pt idx="6">
                  <c:v>Framvindustig 7</c:v>
                </c:pt>
              </c:strCache>
            </c:strRef>
          </c:cat>
          <c:val>
            <c:numRef>
              <c:f>'Fjöldi íbúða í byggingu'!$I$7:$O$7</c:f>
              <c:numCache>
                <c:formatCode>General</c:formatCode>
                <c:ptCount val="7"/>
                <c:pt idx="0">
                  <c:v>1300</c:v>
                </c:pt>
                <c:pt idx="1">
                  <c:v>357</c:v>
                </c:pt>
                <c:pt idx="2">
                  <c:v>1931</c:v>
                </c:pt>
                <c:pt idx="3">
                  <c:v>1138</c:v>
                </c:pt>
                <c:pt idx="4">
                  <c:v>650</c:v>
                </c:pt>
                <c:pt idx="5">
                  <c:v>231</c:v>
                </c:pt>
                <c:pt idx="6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EB-4A93-9B54-6F23E4DF90AF}"/>
            </c:ext>
          </c:extLst>
        </c:ser>
        <c:ser>
          <c:idx val="1"/>
          <c:order val="1"/>
          <c:tx>
            <c:strRef>
              <c:f>'Fjöldi íbúða í byggingu'!$H$5</c:f>
              <c:strCache>
                <c:ptCount val="1"/>
                <c:pt idx="0">
                  <c:v>sep.23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'Fjöldi íbúða í byggingu'!$I$4:$O$4</c:f>
              <c:strCache>
                <c:ptCount val="7"/>
                <c:pt idx="0">
                  <c:v>Framvindustig 1</c:v>
                </c:pt>
                <c:pt idx="1">
                  <c:v>Framvindustig 2</c:v>
                </c:pt>
                <c:pt idx="2">
                  <c:v>Framvindustig 3</c:v>
                </c:pt>
                <c:pt idx="3">
                  <c:v>Framvindustig 4</c:v>
                </c:pt>
                <c:pt idx="4">
                  <c:v>Framvindustig 5</c:v>
                </c:pt>
                <c:pt idx="5">
                  <c:v>Framvindustig 6</c:v>
                </c:pt>
                <c:pt idx="6">
                  <c:v>Framvindustig 7</c:v>
                </c:pt>
              </c:strCache>
            </c:strRef>
          </c:cat>
          <c:val>
            <c:numRef>
              <c:f>'Fjöldi íbúða í byggingu'!$I$5:$O$5</c:f>
              <c:numCache>
                <c:formatCode>General</c:formatCode>
                <c:ptCount val="7"/>
                <c:pt idx="0">
                  <c:v>1148</c:v>
                </c:pt>
                <c:pt idx="1">
                  <c:v>279</c:v>
                </c:pt>
                <c:pt idx="2">
                  <c:v>1734</c:v>
                </c:pt>
                <c:pt idx="3">
                  <c:v>1672</c:v>
                </c:pt>
                <c:pt idx="4">
                  <c:v>517</c:v>
                </c:pt>
                <c:pt idx="5">
                  <c:v>70</c:v>
                </c:pt>
                <c:pt idx="6">
                  <c:v>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EB-4A93-9B54-6F23E4DF90AF}"/>
            </c:ext>
          </c:extLst>
        </c:ser>
        <c:ser>
          <c:idx val="0"/>
          <c:order val="2"/>
          <c:tx>
            <c:strRef>
              <c:f>'Fjöldi íbúða í byggingu'!$H$6</c:f>
              <c:strCache>
                <c:ptCount val="1"/>
                <c:pt idx="0">
                  <c:v>sep.24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'Fjöldi íbúða í byggingu'!$I$4:$O$4</c:f>
              <c:strCache>
                <c:ptCount val="7"/>
                <c:pt idx="0">
                  <c:v>Framvindustig 1</c:v>
                </c:pt>
                <c:pt idx="1">
                  <c:v>Framvindustig 2</c:v>
                </c:pt>
                <c:pt idx="2">
                  <c:v>Framvindustig 3</c:v>
                </c:pt>
                <c:pt idx="3">
                  <c:v>Framvindustig 4</c:v>
                </c:pt>
                <c:pt idx="4">
                  <c:v>Framvindustig 5</c:v>
                </c:pt>
                <c:pt idx="5">
                  <c:v>Framvindustig 6</c:v>
                </c:pt>
                <c:pt idx="6">
                  <c:v>Framvindustig 7</c:v>
                </c:pt>
              </c:strCache>
              <c:extLst xmlns:c15="http://schemas.microsoft.com/office/drawing/2012/chart"/>
            </c:strRef>
          </c:cat>
          <c:val>
            <c:numRef>
              <c:f>'Fjöldi íbúða í byggingu'!$I$6:$O$6</c:f>
              <c:numCache>
                <c:formatCode>General</c:formatCode>
                <c:ptCount val="7"/>
                <c:pt idx="0">
                  <c:v>316</c:v>
                </c:pt>
                <c:pt idx="1">
                  <c:v>152</c:v>
                </c:pt>
                <c:pt idx="2">
                  <c:v>2215</c:v>
                </c:pt>
                <c:pt idx="3">
                  <c:v>1182</c:v>
                </c:pt>
                <c:pt idx="4">
                  <c:v>661</c:v>
                </c:pt>
                <c:pt idx="5">
                  <c:v>2</c:v>
                </c:pt>
                <c:pt idx="6">
                  <c:v>475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37EB-4A93-9B54-6F23E4DF90AF}"/>
            </c:ext>
          </c:extLst>
        </c:ser>
        <c:ser>
          <c:idx val="3"/>
          <c:order val="3"/>
          <c:tx>
            <c:strRef>
              <c:f>'Fjöldi íbúða í byggingu'!$H$8</c:f>
              <c:strCache>
                <c:ptCount val="1"/>
                <c:pt idx="0">
                  <c:v>sep.25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'Fjöldi íbúða í byggingu'!$I$8:$O$8</c:f>
              <c:numCache>
                <c:formatCode>General</c:formatCode>
                <c:ptCount val="7"/>
                <c:pt idx="0">
                  <c:v>313</c:v>
                </c:pt>
                <c:pt idx="1">
                  <c:v>197</c:v>
                </c:pt>
                <c:pt idx="2">
                  <c:v>1855</c:v>
                </c:pt>
                <c:pt idx="3">
                  <c:v>1131</c:v>
                </c:pt>
                <c:pt idx="4">
                  <c:v>780</c:v>
                </c:pt>
                <c:pt idx="6">
                  <c:v>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EB-4A93-9B54-6F23E4DF90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8"/>
        <c:axId val="869364831"/>
        <c:axId val="905200095"/>
        <c:extLst/>
      </c:barChart>
      <c:catAx>
        <c:axId val="869364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Setimo" panose="020B0603020204030204"/>
                <a:ea typeface="+mn-ea"/>
                <a:cs typeface="+mn-cs"/>
              </a:defRPr>
            </a:pPr>
            <a:endParaRPr lang="is-IS"/>
          </a:p>
        </c:txPr>
        <c:crossAx val="905200095"/>
        <c:crosses val="autoZero"/>
        <c:auto val="0"/>
        <c:lblAlgn val="ctr"/>
        <c:lblOffset val="100"/>
        <c:noMultiLvlLbl val="0"/>
      </c:catAx>
      <c:valAx>
        <c:axId val="905200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timo" panose="020B0603020204030204"/>
                <a:ea typeface="+mn-ea"/>
                <a:cs typeface="+mn-cs"/>
              </a:defRPr>
            </a:pPr>
            <a:endParaRPr lang="is-IS"/>
          </a:p>
        </c:txPr>
        <c:crossAx val="869364831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409396667242858"/>
          <c:y val="0.92222367868246369"/>
          <c:w val="0.56616057749273474"/>
          <c:h val="7.2013785742301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Setimo" panose="020B0603020204030204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Setimo" panose="020B0603020204030204"/>
        </a:defRPr>
      </a:pPr>
      <a:endParaRPr lang="is-I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>
                <a:solidFill>
                  <a:srgbClr val="11223A"/>
                </a:solidFill>
              </a:rPr>
              <a:t>Stærðardreifing íbúða á höfuðborgarsvæðinu</a:t>
            </a:r>
            <a:br>
              <a:rPr lang="is-IS"/>
            </a:br>
            <a:r>
              <a:rPr lang="is-IS" sz="1050" i="1">
                <a:solidFill>
                  <a:schemeClr val="tx1">
                    <a:lumMod val="50000"/>
                    <a:lumOff val="50000"/>
                  </a:schemeClr>
                </a:solidFill>
              </a:rPr>
              <a:t>Desember 2025</a:t>
            </a:r>
            <a:endParaRPr lang="is-IS" i="1">
              <a:solidFill>
                <a:schemeClr val="tx1">
                  <a:lumMod val="50000"/>
                  <a:lumOff val="50000"/>
                </a:schemeClr>
              </a:solidFill>
            </a:endParaRPr>
          </a:p>
        </c:rich>
      </c:tx>
      <c:layout>
        <c:manualLayout>
          <c:xMode val="edge"/>
          <c:yMode val="edge"/>
          <c:x val="1.3843448140411033E-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Stærðardreifing!$I$2</c:f>
              <c:strCache>
                <c:ptCount val="1"/>
                <c:pt idx="0">
                  <c:v>Óseldar nýjar íbúðir</c:v>
                </c:pt>
              </c:strCache>
              <c:extLst xmlns:c15="http://schemas.microsoft.com/office/drawing/2012/chart"/>
            </c:strRef>
          </c:tx>
          <c:spPr>
            <a:solidFill>
              <a:srgbClr val="B39271">
                <a:alpha val="80000"/>
              </a:srgbClr>
            </a:solidFill>
            <a:ln w="25400">
              <a:solidFill>
                <a:srgbClr val="B39271"/>
              </a:solidFill>
            </a:ln>
            <a:effectLst/>
          </c:spPr>
          <c:invertIfNegative val="0"/>
          <c:cat>
            <c:strRef>
              <c:f>Stærðardreifing!$H$3:$H$17</c:f>
              <c:strCache>
                <c:ptCount val="15"/>
                <c:pt idx="0">
                  <c:v>&lt;40</c:v>
                </c:pt>
                <c:pt idx="1">
                  <c:v>50</c:v>
                </c:pt>
                <c:pt idx="2">
                  <c:v>60</c:v>
                </c:pt>
                <c:pt idx="3">
                  <c:v>70</c:v>
                </c:pt>
                <c:pt idx="4">
                  <c:v>80</c:v>
                </c:pt>
                <c:pt idx="5">
                  <c:v>90</c:v>
                </c:pt>
                <c:pt idx="6">
                  <c:v>100</c:v>
                </c:pt>
                <c:pt idx="7">
                  <c:v>110</c:v>
                </c:pt>
                <c:pt idx="8">
                  <c:v>120</c:v>
                </c:pt>
                <c:pt idx="9">
                  <c:v>130</c:v>
                </c:pt>
                <c:pt idx="10">
                  <c:v>140</c:v>
                </c:pt>
                <c:pt idx="11">
                  <c:v>150</c:v>
                </c:pt>
                <c:pt idx="12">
                  <c:v>160</c:v>
                </c:pt>
                <c:pt idx="13">
                  <c:v>170</c:v>
                </c:pt>
                <c:pt idx="14">
                  <c:v>&gt;</c:v>
                </c:pt>
              </c:strCache>
              <c:extLst xmlns:c15="http://schemas.microsoft.com/office/drawing/2012/chart"/>
            </c:strRef>
          </c:cat>
          <c:val>
            <c:numRef>
              <c:f>Stærðardreifing!$I$3:$I$17</c:f>
              <c:numCache>
                <c:formatCode>0%</c:formatCode>
                <c:ptCount val="15"/>
                <c:pt idx="0">
                  <c:v>0</c:v>
                </c:pt>
                <c:pt idx="1">
                  <c:v>3.7546933667083854E-3</c:v>
                </c:pt>
                <c:pt idx="2">
                  <c:v>2.1276595744680851E-2</c:v>
                </c:pt>
                <c:pt idx="3">
                  <c:v>5.3817271589486862E-2</c:v>
                </c:pt>
                <c:pt idx="4">
                  <c:v>8.3854818523153948E-2</c:v>
                </c:pt>
                <c:pt idx="5">
                  <c:v>0.14330413016270338</c:v>
                </c:pt>
                <c:pt idx="6">
                  <c:v>0.17647058823529413</c:v>
                </c:pt>
                <c:pt idx="7">
                  <c:v>0.12265331664580725</c:v>
                </c:pt>
                <c:pt idx="8">
                  <c:v>0.11827284105131414</c:v>
                </c:pt>
                <c:pt idx="9">
                  <c:v>8.5732165206508129E-2</c:v>
                </c:pt>
                <c:pt idx="10">
                  <c:v>5.1314142678347933E-2</c:v>
                </c:pt>
                <c:pt idx="11">
                  <c:v>3.3792240300375469E-2</c:v>
                </c:pt>
                <c:pt idx="12">
                  <c:v>2.7534418022528161E-2</c:v>
                </c:pt>
                <c:pt idx="13">
                  <c:v>1.6270337922403004E-2</c:v>
                </c:pt>
                <c:pt idx="14">
                  <c:v>6.195244055068836E-2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F6F7-4498-A8EE-509D3EED1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47841696"/>
        <c:axId val="815122128"/>
        <c:extLst/>
      </c:barChart>
      <c:lineChart>
        <c:grouping val="standard"/>
        <c:varyColors val="0"/>
        <c:ser>
          <c:idx val="1"/>
          <c:order val="1"/>
          <c:tx>
            <c:strRef>
              <c:f>Stærðardreifing!$K$2</c:f>
              <c:strCache>
                <c:ptCount val="1"/>
                <c:pt idx="0">
                  <c:v>Seldar íbúðir 2020-2025</c:v>
                </c:pt>
              </c:strCache>
            </c:strRef>
          </c:tx>
          <c:spPr>
            <a:ln w="38100" cap="rnd">
              <a:solidFill>
                <a:srgbClr val="11223A"/>
              </a:solidFill>
              <a:round/>
            </a:ln>
            <a:effectLst/>
          </c:spPr>
          <c:marker>
            <c:symbol val="none"/>
          </c:marker>
          <c:cat>
            <c:strRef>
              <c:f>Stærðardreifing!$H$3:$H$17</c:f>
              <c:strCache>
                <c:ptCount val="15"/>
                <c:pt idx="0">
                  <c:v>&lt;40</c:v>
                </c:pt>
                <c:pt idx="1">
                  <c:v>50</c:v>
                </c:pt>
                <c:pt idx="2">
                  <c:v>60</c:v>
                </c:pt>
                <c:pt idx="3">
                  <c:v>70</c:v>
                </c:pt>
                <c:pt idx="4">
                  <c:v>80</c:v>
                </c:pt>
                <c:pt idx="5">
                  <c:v>90</c:v>
                </c:pt>
                <c:pt idx="6">
                  <c:v>100</c:v>
                </c:pt>
                <c:pt idx="7">
                  <c:v>110</c:v>
                </c:pt>
                <c:pt idx="8">
                  <c:v>120</c:v>
                </c:pt>
                <c:pt idx="9">
                  <c:v>130</c:v>
                </c:pt>
                <c:pt idx="10">
                  <c:v>140</c:v>
                </c:pt>
                <c:pt idx="11">
                  <c:v>150</c:v>
                </c:pt>
                <c:pt idx="12">
                  <c:v>160</c:v>
                </c:pt>
                <c:pt idx="13">
                  <c:v>170</c:v>
                </c:pt>
                <c:pt idx="14">
                  <c:v>&gt;</c:v>
                </c:pt>
              </c:strCache>
            </c:strRef>
          </c:cat>
          <c:val>
            <c:numRef>
              <c:f>Stærðardreifing!$K$3:$K$17</c:f>
              <c:numCache>
                <c:formatCode>0%</c:formatCode>
                <c:ptCount val="15"/>
                <c:pt idx="0">
                  <c:v>9.7228532485233981E-3</c:v>
                </c:pt>
                <c:pt idx="1">
                  <c:v>2.7396637891867331E-2</c:v>
                </c:pt>
                <c:pt idx="2">
                  <c:v>5.8905043162199001E-2</c:v>
                </c:pt>
                <c:pt idx="3">
                  <c:v>8.1054066333484776E-2</c:v>
                </c:pt>
                <c:pt idx="4">
                  <c:v>9.8250795093139484E-2</c:v>
                </c:pt>
                <c:pt idx="5">
                  <c:v>0.11462971376646978</c:v>
                </c:pt>
                <c:pt idx="6">
                  <c:v>0.11015447523852794</c:v>
                </c:pt>
                <c:pt idx="7">
                  <c:v>9.7614720581553835E-2</c:v>
                </c:pt>
                <c:pt idx="8">
                  <c:v>7.9736483416628812E-2</c:v>
                </c:pt>
                <c:pt idx="9">
                  <c:v>6.0358927760109038E-2</c:v>
                </c:pt>
                <c:pt idx="10">
                  <c:v>4.2298955020445249E-2</c:v>
                </c:pt>
                <c:pt idx="11">
                  <c:v>3.2326215356656064E-2</c:v>
                </c:pt>
                <c:pt idx="12">
                  <c:v>2.3943661971830985E-2</c:v>
                </c:pt>
                <c:pt idx="13">
                  <c:v>2.283053157655611E-2</c:v>
                </c:pt>
                <c:pt idx="14">
                  <c:v>0.14077691958200816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F7-4498-A8EE-509D3EED1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1051455"/>
        <c:axId val="1411050495"/>
      </c:lineChart>
      <c:catAx>
        <c:axId val="114784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815122128"/>
        <c:crosses val="autoZero"/>
        <c:auto val="1"/>
        <c:lblAlgn val="ctr"/>
        <c:lblOffset val="100"/>
        <c:noMultiLvlLbl val="0"/>
      </c:catAx>
      <c:valAx>
        <c:axId val="81512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147841696"/>
        <c:crosses val="autoZero"/>
        <c:crossBetween val="between"/>
      </c:valAx>
      <c:valAx>
        <c:axId val="1411050495"/>
        <c:scaling>
          <c:orientation val="minMax"/>
          <c:max val="0.2"/>
        </c:scaling>
        <c:delete val="1"/>
        <c:axPos val="r"/>
        <c:numFmt formatCode="0%" sourceLinked="1"/>
        <c:majorTickMark val="out"/>
        <c:minorTickMark val="none"/>
        <c:tickLblPos val="nextTo"/>
        <c:crossAx val="1411051455"/>
        <c:crosses val="max"/>
        <c:crossBetween val="between"/>
      </c:valAx>
      <c:catAx>
        <c:axId val="14110514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1105049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/>
              <a:t>Stærðardreifing íbúða á höfuðborgarsvæðinu</a:t>
            </a:r>
            <a:br>
              <a:rPr lang="is-IS" noProof="0"/>
            </a:br>
            <a:r>
              <a:rPr lang="is-IS" sz="1000" i="1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Desember 2025</a:t>
            </a:r>
          </a:p>
        </c:rich>
      </c:tx>
      <c:layout>
        <c:manualLayout>
          <c:xMode val="edge"/>
          <c:yMode val="edge"/>
          <c:x val="9.0473711470923854E-3"/>
          <c:y val="7.209528849619947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8.6091078329795692E-2"/>
          <c:y val="0.2948407554836307"/>
          <c:w val="0.88753003973071254"/>
          <c:h val="0.4420063283642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Stærðardreifing!$J$2</c:f>
              <c:strCache>
                <c:ptCount val="1"/>
                <c:pt idx="0">
                  <c:v>Óseldar nýjar íbúðir</c:v>
                </c:pt>
              </c:strCache>
              <c:extLst xmlns:c15="http://schemas.microsoft.com/office/drawing/2012/chart"/>
            </c:strRef>
          </c:tx>
          <c:spPr>
            <a:solidFill>
              <a:srgbClr val="B39271">
                <a:alpha val="70000"/>
              </a:srgbClr>
            </a:solidFill>
            <a:ln w="38100">
              <a:solidFill>
                <a:srgbClr val="B39271"/>
              </a:solidFill>
            </a:ln>
            <a:effectLst/>
          </c:spPr>
          <c:invertIfNegative val="0"/>
          <c:cat>
            <c:strRef>
              <c:f>Stærðardreifing!$I$3:$I$17</c:f>
              <c:strCache>
                <c:ptCount val="15"/>
                <c:pt idx="0">
                  <c:v>&lt;40</c:v>
                </c:pt>
                <c:pt idx="1">
                  <c:v>50</c:v>
                </c:pt>
                <c:pt idx="2">
                  <c:v>60</c:v>
                </c:pt>
                <c:pt idx="3">
                  <c:v>70</c:v>
                </c:pt>
                <c:pt idx="4">
                  <c:v>80</c:v>
                </c:pt>
                <c:pt idx="5">
                  <c:v>90</c:v>
                </c:pt>
                <c:pt idx="6">
                  <c:v>100</c:v>
                </c:pt>
                <c:pt idx="7">
                  <c:v>110</c:v>
                </c:pt>
                <c:pt idx="8">
                  <c:v>120</c:v>
                </c:pt>
                <c:pt idx="9">
                  <c:v>130</c:v>
                </c:pt>
                <c:pt idx="10">
                  <c:v>140</c:v>
                </c:pt>
                <c:pt idx="11">
                  <c:v>150</c:v>
                </c:pt>
                <c:pt idx="12">
                  <c:v>160</c:v>
                </c:pt>
                <c:pt idx="13">
                  <c:v>170</c:v>
                </c:pt>
                <c:pt idx="14">
                  <c:v>&gt;</c:v>
                </c:pt>
              </c:strCache>
              <c:extLst xmlns:c15="http://schemas.microsoft.com/office/drawing/2012/chart"/>
            </c:strRef>
          </c:cat>
          <c:val>
            <c:numRef>
              <c:f>Stærðardreifing!$J$3:$J$17</c:f>
              <c:numCache>
                <c:formatCode>0%</c:formatCode>
                <c:ptCount val="15"/>
                <c:pt idx="0">
                  <c:v>0</c:v>
                </c:pt>
                <c:pt idx="1">
                  <c:v>3.7546933667083854E-3</c:v>
                </c:pt>
                <c:pt idx="2">
                  <c:v>2.1276595744680851E-2</c:v>
                </c:pt>
                <c:pt idx="3">
                  <c:v>5.3817271589486862E-2</c:v>
                </c:pt>
                <c:pt idx="4">
                  <c:v>8.3854818523153948E-2</c:v>
                </c:pt>
                <c:pt idx="5">
                  <c:v>0.14330413016270338</c:v>
                </c:pt>
                <c:pt idx="6">
                  <c:v>0.17647058823529413</c:v>
                </c:pt>
                <c:pt idx="7">
                  <c:v>0.12265331664580725</c:v>
                </c:pt>
                <c:pt idx="8">
                  <c:v>0.11827284105131414</c:v>
                </c:pt>
                <c:pt idx="9">
                  <c:v>8.5732165206508129E-2</c:v>
                </c:pt>
                <c:pt idx="10">
                  <c:v>5.1314142678347933E-2</c:v>
                </c:pt>
                <c:pt idx="11">
                  <c:v>3.3792240300375469E-2</c:v>
                </c:pt>
                <c:pt idx="12">
                  <c:v>2.7534418022528161E-2</c:v>
                </c:pt>
                <c:pt idx="13">
                  <c:v>1.6270337922403004E-2</c:v>
                </c:pt>
                <c:pt idx="14">
                  <c:v>6.195244055068836E-2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1A0A-43D4-8F7B-AB3B394BE7D4}"/>
            </c:ext>
          </c:extLst>
        </c:ser>
        <c:ser>
          <c:idx val="2"/>
          <c:order val="1"/>
          <c:tx>
            <c:strRef>
              <c:f>Stærðardreifing!$M$2</c:f>
              <c:strCache>
                <c:ptCount val="1"/>
                <c:pt idx="0">
                  <c:v>Íbúðir í byggingu </c:v>
                </c:pt>
              </c:strCache>
            </c:strRef>
          </c:tx>
          <c:spPr>
            <a:solidFill>
              <a:srgbClr val="92B1B0">
                <a:alpha val="70000"/>
              </a:srgbClr>
            </a:solidFill>
            <a:ln w="38100">
              <a:solidFill>
                <a:srgbClr val="92B1B0"/>
              </a:solidFill>
            </a:ln>
            <a:effectLst/>
          </c:spPr>
          <c:invertIfNegative val="0"/>
          <c:cat>
            <c:strRef>
              <c:f>Stærðardreifing!$I$3:$I$17</c:f>
              <c:strCache>
                <c:ptCount val="15"/>
                <c:pt idx="0">
                  <c:v>&lt;40</c:v>
                </c:pt>
                <c:pt idx="1">
                  <c:v>50</c:v>
                </c:pt>
                <c:pt idx="2">
                  <c:v>60</c:v>
                </c:pt>
                <c:pt idx="3">
                  <c:v>70</c:v>
                </c:pt>
                <c:pt idx="4">
                  <c:v>80</c:v>
                </c:pt>
                <c:pt idx="5">
                  <c:v>90</c:v>
                </c:pt>
                <c:pt idx="6">
                  <c:v>100</c:v>
                </c:pt>
                <c:pt idx="7">
                  <c:v>110</c:v>
                </c:pt>
                <c:pt idx="8">
                  <c:v>120</c:v>
                </c:pt>
                <c:pt idx="9">
                  <c:v>130</c:v>
                </c:pt>
                <c:pt idx="10">
                  <c:v>140</c:v>
                </c:pt>
                <c:pt idx="11">
                  <c:v>150</c:v>
                </c:pt>
                <c:pt idx="12">
                  <c:v>160</c:v>
                </c:pt>
                <c:pt idx="13">
                  <c:v>170</c:v>
                </c:pt>
                <c:pt idx="14">
                  <c:v>&gt;</c:v>
                </c:pt>
              </c:strCache>
            </c:strRef>
          </c:cat>
          <c:val>
            <c:numRef>
              <c:f>Stærðardreifing!$M$3:$M$17</c:f>
              <c:numCache>
                <c:formatCode>0%</c:formatCode>
                <c:ptCount val="15"/>
                <c:pt idx="0">
                  <c:v>3.2060623724861556E-3</c:v>
                </c:pt>
                <c:pt idx="1">
                  <c:v>2.6522879626930923E-2</c:v>
                </c:pt>
                <c:pt idx="2">
                  <c:v>6.06237248615564E-2</c:v>
                </c:pt>
                <c:pt idx="3">
                  <c:v>9.8805013115709703E-2</c:v>
                </c:pt>
                <c:pt idx="4">
                  <c:v>0.1046342174293209</c:v>
                </c:pt>
                <c:pt idx="5">
                  <c:v>0.15010201107548821</c:v>
                </c:pt>
                <c:pt idx="6">
                  <c:v>0.1095890410958904</c:v>
                </c:pt>
                <c:pt idx="7">
                  <c:v>8.394054211600116E-2</c:v>
                </c:pt>
                <c:pt idx="8">
                  <c:v>6.8201690469250953E-2</c:v>
                </c:pt>
                <c:pt idx="9">
                  <c:v>7.0533372194695423E-2</c:v>
                </c:pt>
                <c:pt idx="10">
                  <c:v>4.7508015155931213E-2</c:v>
                </c:pt>
                <c:pt idx="11">
                  <c:v>2.4191197901486446E-2</c:v>
                </c:pt>
                <c:pt idx="12">
                  <c:v>2.4191197901486446E-2</c:v>
                </c:pt>
                <c:pt idx="13">
                  <c:v>1.3698630136986301E-2</c:v>
                </c:pt>
                <c:pt idx="14">
                  <c:v>0.11425240454677936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0A-43D4-8F7B-AB3B394BE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47841696"/>
        <c:axId val="815122128"/>
      </c:barChart>
      <c:lineChart>
        <c:grouping val="standard"/>
        <c:varyColors val="0"/>
        <c:ser>
          <c:idx val="1"/>
          <c:order val="2"/>
          <c:tx>
            <c:strRef>
              <c:f>Stærðardreifing!$L$2</c:f>
              <c:strCache>
                <c:ptCount val="1"/>
                <c:pt idx="0">
                  <c:v>Seldar íbúðir 2020-2025</c:v>
                </c:pt>
              </c:strCache>
            </c:strRef>
          </c:tx>
          <c:spPr>
            <a:ln w="38100" cap="rnd">
              <a:solidFill>
                <a:srgbClr val="11223A"/>
              </a:solidFill>
              <a:round/>
            </a:ln>
            <a:effectLst/>
          </c:spPr>
          <c:marker>
            <c:symbol val="none"/>
          </c:marker>
          <c:cat>
            <c:strRef>
              <c:f>Stærðardreifing!$I$3:$I$17</c:f>
              <c:strCache>
                <c:ptCount val="15"/>
                <c:pt idx="0">
                  <c:v>&lt;40</c:v>
                </c:pt>
                <c:pt idx="1">
                  <c:v>50</c:v>
                </c:pt>
                <c:pt idx="2">
                  <c:v>60</c:v>
                </c:pt>
                <c:pt idx="3">
                  <c:v>70</c:v>
                </c:pt>
                <c:pt idx="4">
                  <c:v>80</c:v>
                </c:pt>
                <c:pt idx="5">
                  <c:v>90</c:v>
                </c:pt>
                <c:pt idx="6">
                  <c:v>100</c:v>
                </c:pt>
                <c:pt idx="7">
                  <c:v>110</c:v>
                </c:pt>
                <c:pt idx="8">
                  <c:v>120</c:v>
                </c:pt>
                <c:pt idx="9">
                  <c:v>130</c:v>
                </c:pt>
                <c:pt idx="10">
                  <c:v>140</c:v>
                </c:pt>
                <c:pt idx="11">
                  <c:v>150</c:v>
                </c:pt>
                <c:pt idx="12">
                  <c:v>160</c:v>
                </c:pt>
                <c:pt idx="13">
                  <c:v>170</c:v>
                </c:pt>
                <c:pt idx="14">
                  <c:v>&gt;</c:v>
                </c:pt>
              </c:strCache>
            </c:strRef>
          </c:cat>
          <c:val>
            <c:numRef>
              <c:f>Stærðardreifing!$L$3:$L$17</c:f>
              <c:numCache>
                <c:formatCode>0%</c:formatCode>
                <c:ptCount val="15"/>
                <c:pt idx="0">
                  <c:v>9.7228532485233981E-3</c:v>
                </c:pt>
                <c:pt idx="1">
                  <c:v>2.7396637891867331E-2</c:v>
                </c:pt>
                <c:pt idx="2">
                  <c:v>5.8905043162199001E-2</c:v>
                </c:pt>
                <c:pt idx="3">
                  <c:v>8.1054066333484776E-2</c:v>
                </c:pt>
                <c:pt idx="4">
                  <c:v>9.8250795093139484E-2</c:v>
                </c:pt>
                <c:pt idx="5">
                  <c:v>0.11462971376646978</c:v>
                </c:pt>
                <c:pt idx="6">
                  <c:v>0.11015447523852794</c:v>
                </c:pt>
                <c:pt idx="7">
                  <c:v>9.7614720581553835E-2</c:v>
                </c:pt>
                <c:pt idx="8">
                  <c:v>7.9736483416628812E-2</c:v>
                </c:pt>
                <c:pt idx="9">
                  <c:v>6.0358927760109038E-2</c:v>
                </c:pt>
                <c:pt idx="10">
                  <c:v>4.2298955020445249E-2</c:v>
                </c:pt>
                <c:pt idx="11">
                  <c:v>3.2326215356656064E-2</c:v>
                </c:pt>
                <c:pt idx="12">
                  <c:v>2.3943661971830985E-2</c:v>
                </c:pt>
                <c:pt idx="13">
                  <c:v>2.283053157655611E-2</c:v>
                </c:pt>
                <c:pt idx="14">
                  <c:v>0.14077691958200816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0A-43D4-8F7B-AB3B394BE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7841696"/>
        <c:axId val="815122128"/>
      </c:lineChart>
      <c:catAx>
        <c:axId val="114784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815122128"/>
        <c:crosses val="autoZero"/>
        <c:auto val="1"/>
        <c:lblAlgn val="ctr"/>
        <c:lblOffset val="100"/>
        <c:noMultiLvlLbl val="0"/>
      </c:catAx>
      <c:valAx>
        <c:axId val="81512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14784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80" b="0" i="0" u="none" strike="noStrike" kern="1200" spc="0" baseline="0">
                <a:solidFill>
                  <a:sysClr val="windowText" lastClr="000000"/>
                </a:solidFill>
                <a:latin typeface="Setimo" panose="020B0603020204030204"/>
                <a:ea typeface="+mn-ea"/>
                <a:cs typeface="+mn-cs"/>
              </a:defRPr>
            </a:pPr>
            <a:r>
              <a:rPr lang="is-IS" sz="1400" b="1" noProof="0"/>
              <a:t>Fjöldi íbúða í byggingu eftir framvindustigi</a:t>
            </a:r>
          </a:p>
          <a:p>
            <a:pPr algn="l">
              <a:defRPr/>
            </a:pPr>
            <a:r>
              <a:rPr lang="is-IS" sz="1000" b="0" i="1" noProof="0">
                <a:solidFill>
                  <a:srgbClr val="595959"/>
                </a:solidFill>
              </a:rPr>
              <a:t>September 2025</a:t>
            </a:r>
          </a:p>
        </c:rich>
      </c:tx>
      <c:layout>
        <c:manualLayout>
          <c:xMode val="edge"/>
          <c:yMode val="edge"/>
          <c:x val="2.0430829554839501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080" b="0" i="0" u="none" strike="noStrike" kern="1200" spc="0" baseline="0">
              <a:solidFill>
                <a:sysClr val="windowText" lastClr="000000"/>
              </a:solidFill>
              <a:latin typeface="Setimo" panose="020B0603020204030204"/>
              <a:ea typeface="+mn-ea"/>
              <a:cs typeface="+mn-cs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9.3329767267267272E-2"/>
          <c:y val="0.25595225694444446"/>
          <c:w val="0.89309478228228223"/>
          <c:h val="0.5554891493055556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'Fjöldi íbúða í byggingu'!$H$7</c:f>
              <c:strCache>
                <c:ptCount val="1"/>
                <c:pt idx="0">
                  <c:v>sep.22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'Fjöldi íbúða í byggingu'!$I$4:$O$4</c:f>
              <c:strCache>
                <c:ptCount val="7"/>
                <c:pt idx="0">
                  <c:v>Framvindustig 1</c:v>
                </c:pt>
                <c:pt idx="1">
                  <c:v>Framvindustig 2</c:v>
                </c:pt>
                <c:pt idx="2">
                  <c:v>Framvindustig 3</c:v>
                </c:pt>
                <c:pt idx="3">
                  <c:v>Framvindustig 4</c:v>
                </c:pt>
                <c:pt idx="4">
                  <c:v>Framvindustig 5</c:v>
                </c:pt>
                <c:pt idx="5">
                  <c:v>Framvindustig 6</c:v>
                </c:pt>
                <c:pt idx="6">
                  <c:v>Framvindustig 7</c:v>
                </c:pt>
              </c:strCache>
            </c:strRef>
          </c:cat>
          <c:val>
            <c:numRef>
              <c:f>'Fjöldi íbúða í byggingu'!$I$7:$O$7</c:f>
              <c:numCache>
                <c:formatCode>General</c:formatCode>
                <c:ptCount val="7"/>
                <c:pt idx="0">
                  <c:v>1300</c:v>
                </c:pt>
                <c:pt idx="1">
                  <c:v>357</c:v>
                </c:pt>
                <c:pt idx="2">
                  <c:v>1931</c:v>
                </c:pt>
                <c:pt idx="3">
                  <c:v>1138</c:v>
                </c:pt>
                <c:pt idx="4">
                  <c:v>650</c:v>
                </c:pt>
                <c:pt idx="5">
                  <c:v>231</c:v>
                </c:pt>
                <c:pt idx="6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EB-4A93-9B54-6F23E4DF90AF}"/>
            </c:ext>
          </c:extLst>
        </c:ser>
        <c:ser>
          <c:idx val="1"/>
          <c:order val="1"/>
          <c:tx>
            <c:strRef>
              <c:f>'Fjöldi íbúða í byggingu'!$H$5</c:f>
              <c:strCache>
                <c:ptCount val="1"/>
                <c:pt idx="0">
                  <c:v>sep.23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'Fjöldi íbúða í byggingu'!$I$4:$O$4</c:f>
              <c:strCache>
                <c:ptCount val="7"/>
                <c:pt idx="0">
                  <c:v>Framvindustig 1</c:v>
                </c:pt>
                <c:pt idx="1">
                  <c:v>Framvindustig 2</c:v>
                </c:pt>
                <c:pt idx="2">
                  <c:v>Framvindustig 3</c:v>
                </c:pt>
                <c:pt idx="3">
                  <c:v>Framvindustig 4</c:v>
                </c:pt>
                <c:pt idx="4">
                  <c:v>Framvindustig 5</c:v>
                </c:pt>
                <c:pt idx="5">
                  <c:v>Framvindustig 6</c:v>
                </c:pt>
                <c:pt idx="6">
                  <c:v>Framvindustig 7</c:v>
                </c:pt>
              </c:strCache>
            </c:strRef>
          </c:cat>
          <c:val>
            <c:numRef>
              <c:f>'Fjöldi íbúða í byggingu'!$I$5:$O$5</c:f>
              <c:numCache>
                <c:formatCode>General</c:formatCode>
                <c:ptCount val="7"/>
                <c:pt idx="0">
                  <c:v>1148</c:v>
                </c:pt>
                <c:pt idx="1">
                  <c:v>279</c:v>
                </c:pt>
                <c:pt idx="2">
                  <c:v>1734</c:v>
                </c:pt>
                <c:pt idx="3">
                  <c:v>1672</c:v>
                </c:pt>
                <c:pt idx="4">
                  <c:v>517</c:v>
                </c:pt>
                <c:pt idx="5">
                  <c:v>70</c:v>
                </c:pt>
                <c:pt idx="6">
                  <c:v>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EB-4A93-9B54-6F23E4DF90AF}"/>
            </c:ext>
          </c:extLst>
        </c:ser>
        <c:ser>
          <c:idx val="0"/>
          <c:order val="2"/>
          <c:tx>
            <c:strRef>
              <c:f>'Fjöldi íbúða í byggingu'!$H$6</c:f>
              <c:strCache>
                <c:ptCount val="1"/>
                <c:pt idx="0">
                  <c:v>sep.24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'Fjöldi íbúða í byggingu'!$I$4:$O$4</c:f>
              <c:strCache>
                <c:ptCount val="7"/>
                <c:pt idx="0">
                  <c:v>Framvindustig 1</c:v>
                </c:pt>
                <c:pt idx="1">
                  <c:v>Framvindustig 2</c:v>
                </c:pt>
                <c:pt idx="2">
                  <c:v>Framvindustig 3</c:v>
                </c:pt>
                <c:pt idx="3">
                  <c:v>Framvindustig 4</c:v>
                </c:pt>
                <c:pt idx="4">
                  <c:v>Framvindustig 5</c:v>
                </c:pt>
                <c:pt idx="5">
                  <c:v>Framvindustig 6</c:v>
                </c:pt>
                <c:pt idx="6">
                  <c:v>Framvindustig 7</c:v>
                </c:pt>
              </c:strCache>
              <c:extLst xmlns:c15="http://schemas.microsoft.com/office/drawing/2012/chart"/>
            </c:strRef>
          </c:cat>
          <c:val>
            <c:numRef>
              <c:f>'Fjöldi íbúða í byggingu'!$I$6:$O$6</c:f>
              <c:numCache>
                <c:formatCode>General</c:formatCode>
                <c:ptCount val="7"/>
                <c:pt idx="0">
                  <c:v>316</c:v>
                </c:pt>
                <c:pt idx="1">
                  <c:v>152</c:v>
                </c:pt>
                <c:pt idx="2">
                  <c:v>2215</c:v>
                </c:pt>
                <c:pt idx="3">
                  <c:v>1182</c:v>
                </c:pt>
                <c:pt idx="4">
                  <c:v>661</c:v>
                </c:pt>
                <c:pt idx="5">
                  <c:v>2</c:v>
                </c:pt>
                <c:pt idx="6">
                  <c:v>475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37EB-4A93-9B54-6F23E4DF90AF}"/>
            </c:ext>
          </c:extLst>
        </c:ser>
        <c:ser>
          <c:idx val="3"/>
          <c:order val="3"/>
          <c:tx>
            <c:strRef>
              <c:f>'Fjöldi íbúða í byggingu'!$H$8</c:f>
              <c:strCache>
                <c:ptCount val="1"/>
                <c:pt idx="0">
                  <c:v>sep.25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'Fjöldi íbúða í byggingu'!$I$8:$O$8</c:f>
              <c:numCache>
                <c:formatCode>General</c:formatCode>
                <c:ptCount val="7"/>
                <c:pt idx="0">
                  <c:v>313</c:v>
                </c:pt>
                <c:pt idx="1">
                  <c:v>197</c:v>
                </c:pt>
                <c:pt idx="2">
                  <c:v>1855</c:v>
                </c:pt>
                <c:pt idx="3">
                  <c:v>1131</c:v>
                </c:pt>
                <c:pt idx="4">
                  <c:v>780</c:v>
                </c:pt>
                <c:pt idx="6">
                  <c:v>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EB-4A93-9B54-6F23E4DF90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8"/>
        <c:axId val="869364831"/>
        <c:axId val="905200095"/>
        <c:extLst/>
      </c:barChart>
      <c:catAx>
        <c:axId val="869364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Setimo" panose="020B0603020204030204"/>
                <a:ea typeface="+mn-ea"/>
                <a:cs typeface="+mn-cs"/>
              </a:defRPr>
            </a:pPr>
            <a:endParaRPr lang="is-IS"/>
          </a:p>
        </c:txPr>
        <c:crossAx val="905200095"/>
        <c:crosses val="autoZero"/>
        <c:auto val="0"/>
        <c:lblAlgn val="ctr"/>
        <c:lblOffset val="100"/>
        <c:noMultiLvlLbl val="0"/>
      </c:catAx>
      <c:valAx>
        <c:axId val="905200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timo" panose="020B0603020204030204"/>
                <a:ea typeface="+mn-ea"/>
                <a:cs typeface="+mn-cs"/>
              </a:defRPr>
            </a:pPr>
            <a:endParaRPr lang="is-IS"/>
          </a:p>
        </c:txPr>
        <c:crossAx val="869364831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409396667242858"/>
          <c:y val="0.92222367868246369"/>
          <c:w val="0.56616057749273474"/>
          <c:h val="7.2013785742301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Setimo" panose="020B0603020204030204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Setimo" panose="020B0603020204030204"/>
        </a:defRPr>
      </a:pPr>
      <a:endParaRPr lang="is-I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>
                <a:solidFill>
                  <a:srgbClr val="11223A"/>
                </a:solidFill>
              </a:rPr>
              <a:t>Lóðir á</a:t>
            </a:r>
            <a:r>
              <a:rPr lang="is-IS" b="1" baseline="0" noProof="0">
                <a:solidFill>
                  <a:srgbClr val="11223A"/>
                </a:solidFill>
              </a:rPr>
              <a:t> höfuðborgarsvæðinu eftir stöðu í skipulagi</a:t>
            </a:r>
            <a:endParaRPr lang="is-IS" b="1" noProof="0">
              <a:solidFill>
                <a:srgbClr val="11223A"/>
              </a:solidFill>
            </a:endParaRPr>
          </a:p>
        </c:rich>
      </c:tx>
      <c:layout>
        <c:manualLayout>
          <c:xMode val="edge"/>
          <c:yMode val="edge"/>
          <c:x val="3.9602102102101057E-5"/>
          <c:y val="2.1701388888888852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9.2963588588588594E-2"/>
          <c:y val="0.2110329861111111"/>
          <c:w val="0.88081644144144144"/>
          <c:h val="0.468060763888889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Lokaglæra!$L$15</c:f>
              <c:strCache>
                <c:ptCount val="1"/>
                <c:pt idx="0">
                  <c:v>Byggingarhæf lóð</c:v>
                </c:pt>
              </c:strCache>
            </c:strRef>
          </c:tx>
          <c:spPr>
            <a:solidFill>
              <a:srgbClr val="11223A"/>
            </a:solidFill>
            <a:ln>
              <a:noFill/>
            </a:ln>
            <a:effectLst/>
          </c:spPr>
          <c:invertIfNegative val="0"/>
          <c:cat>
            <c:strRef>
              <c:f>Lokaglæra!$K$16:$K$25</c:f>
              <c:strCache>
                <c:ptCount val="10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</c:strCache>
            </c:strRef>
          </c:cat>
          <c:val>
            <c:numRef>
              <c:f>Lokaglæra!$L$16:$L$25</c:f>
              <c:numCache>
                <c:formatCode>General</c:formatCode>
                <c:ptCount val="10"/>
                <c:pt idx="0">
                  <c:v>1768</c:v>
                </c:pt>
                <c:pt idx="1">
                  <c:v>1302</c:v>
                </c:pt>
                <c:pt idx="2">
                  <c:v>1139</c:v>
                </c:pt>
                <c:pt idx="3">
                  <c:v>1185</c:v>
                </c:pt>
                <c:pt idx="4">
                  <c:v>565</c:v>
                </c:pt>
                <c:pt idx="5">
                  <c:v>453</c:v>
                </c:pt>
                <c:pt idx="6">
                  <c:v>450</c:v>
                </c:pt>
                <c:pt idx="7">
                  <c:v>155</c:v>
                </c:pt>
                <c:pt idx="8">
                  <c:v>50</c:v>
                </c:pt>
                <c:pt idx="9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0A-439E-BE8D-D8F45E3F1AB6}"/>
            </c:ext>
          </c:extLst>
        </c:ser>
        <c:ser>
          <c:idx val="1"/>
          <c:order val="1"/>
          <c:tx>
            <c:strRef>
              <c:f>Lokaglæra!$M$15</c:f>
              <c:strCache>
                <c:ptCount val="1"/>
                <c:pt idx="0">
                  <c:v>Byggingarhæf lóð í biðstöðu</c:v>
                </c:pt>
              </c:strCache>
            </c:strRef>
          </c:tx>
          <c:spPr>
            <a:solidFill>
              <a:srgbClr val="7CC3C2"/>
            </a:solidFill>
            <a:ln>
              <a:noFill/>
            </a:ln>
            <a:effectLst/>
          </c:spPr>
          <c:invertIfNegative val="0"/>
          <c:cat>
            <c:strRef>
              <c:f>Lokaglæra!$K$16:$K$25</c:f>
              <c:strCache>
                <c:ptCount val="10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</c:strCache>
            </c:strRef>
          </c:cat>
          <c:val>
            <c:numRef>
              <c:f>Lokaglæra!$M$16:$M$25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0A-439E-BE8D-D8F45E3F1AB6}"/>
            </c:ext>
          </c:extLst>
        </c:ser>
        <c:ser>
          <c:idx val="2"/>
          <c:order val="2"/>
          <c:tx>
            <c:strRef>
              <c:f>Lokaglæra!$N$15</c:f>
              <c:strCache>
                <c:ptCount val="1"/>
                <c:pt idx="0">
                  <c:v>Samþykkt deiliskipulag</c:v>
                </c:pt>
              </c:strCache>
            </c:strRef>
          </c:tx>
          <c:spPr>
            <a:solidFill>
              <a:srgbClr val="C1A78D"/>
            </a:solidFill>
            <a:ln>
              <a:noFill/>
            </a:ln>
            <a:effectLst/>
          </c:spPr>
          <c:invertIfNegative val="0"/>
          <c:cat>
            <c:strRef>
              <c:f>Lokaglæra!$K$16:$K$25</c:f>
              <c:strCache>
                <c:ptCount val="10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</c:strCache>
            </c:strRef>
          </c:cat>
          <c:val>
            <c:numRef>
              <c:f>Lokaglæra!$N$16:$N$25</c:f>
              <c:numCache>
                <c:formatCode>General</c:formatCode>
                <c:ptCount val="10"/>
                <c:pt idx="0">
                  <c:v>500</c:v>
                </c:pt>
                <c:pt idx="1">
                  <c:v>440</c:v>
                </c:pt>
                <c:pt idx="2">
                  <c:v>615</c:v>
                </c:pt>
                <c:pt idx="3">
                  <c:v>477</c:v>
                </c:pt>
                <c:pt idx="4">
                  <c:v>464</c:v>
                </c:pt>
                <c:pt idx="5">
                  <c:v>250</c:v>
                </c:pt>
                <c:pt idx="6">
                  <c:v>100</c:v>
                </c:pt>
                <c:pt idx="7">
                  <c:v>132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0A-439E-BE8D-D8F45E3F1AB6}"/>
            </c:ext>
          </c:extLst>
        </c:ser>
        <c:ser>
          <c:idx val="3"/>
          <c:order val="3"/>
          <c:tx>
            <c:strRef>
              <c:f>Lokaglæra!$O$15</c:f>
              <c:strCache>
                <c:ptCount val="1"/>
                <c:pt idx="0">
                  <c:v>Þróunar- og framtíðarsvæði</c:v>
                </c:pt>
              </c:strCache>
            </c:strRef>
          </c:tx>
          <c:spPr>
            <a:solidFill>
              <a:srgbClr val="92B1B0"/>
            </a:solidFill>
            <a:ln>
              <a:noFill/>
            </a:ln>
            <a:effectLst/>
          </c:spPr>
          <c:invertIfNegative val="0"/>
          <c:cat>
            <c:strRef>
              <c:f>Lokaglæra!$K$16:$K$25</c:f>
              <c:strCache>
                <c:ptCount val="10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</c:strCache>
            </c:strRef>
          </c:cat>
          <c:val>
            <c:numRef>
              <c:f>Lokaglæra!$O$16:$O$25</c:f>
              <c:numCache>
                <c:formatCode>General</c:formatCode>
                <c:ptCount val="10"/>
                <c:pt idx="0">
                  <c:v>1048</c:v>
                </c:pt>
                <c:pt idx="1">
                  <c:v>1636</c:v>
                </c:pt>
                <c:pt idx="2">
                  <c:v>2987</c:v>
                </c:pt>
                <c:pt idx="3">
                  <c:v>2570</c:v>
                </c:pt>
                <c:pt idx="4">
                  <c:v>2839</c:v>
                </c:pt>
                <c:pt idx="5">
                  <c:v>2580</c:v>
                </c:pt>
                <c:pt idx="6">
                  <c:v>2629</c:v>
                </c:pt>
                <c:pt idx="7">
                  <c:v>2875</c:v>
                </c:pt>
                <c:pt idx="8">
                  <c:v>2679</c:v>
                </c:pt>
                <c:pt idx="9">
                  <c:v>2570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0A-439E-BE8D-D8F45E3F1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4084608"/>
        <c:axId val="324085088"/>
      </c:barChart>
      <c:lineChart>
        <c:grouping val="standard"/>
        <c:varyColors val="0"/>
        <c:ser>
          <c:idx val="4"/>
          <c:order val="4"/>
          <c:tx>
            <c:strRef>
              <c:f>Lokaglæra!$Q$15</c:f>
              <c:strCache>
                <c:ptCount val="1"/>
                <c:pt idx="0">
                  <c:v>Áætluð íbúðaþörf - miðspá</c:v>
                </c:pt>
              </c:strCache>
            </c:strRef>
          </c:tx>
          <c:spPr>
            <a:ln w="28575" cap="rnd">
              <a:solidFill>
                <a:srgbClr val="E25E5C"/>
              </a:solidFill>
              <a:round/>
            </a:ln>
            <a:effectLst/>
          </c:spPr>
          <c:marker>
            <c:symbol val="none"/>
          </c:marker>
          <c:cat>
            <c:strRef>
              <c:f>Lokaglæra!$K$16:$K$25</c:f>
              <c:strCache>
                <c:ptCount val="10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</c:strCache>
            </c:strRef>
          </c:cat>
          <c:val>
            <c:numRef>
              <c:f>Lokaglæra!$Q$16:$Q$25</c:f>
              <c:numCache>
                <c:formatCode>#,##0</c:formatCode>
                <c:ptCount val="10"/>
                <c:pt idx="0">
                  <c:v>2336</c:v>
                </c:pt>
                <c:pt idx="1">
                  <c:v>2352</c:v>
                </c:pt>
                <c:pt idx="2">
                  <c:v>2470</c:v>
                </c:pt>
                <c:pt idx="3">
                  <c:v>2630</c:v>
                </c:pt>
                <c:pt idx="4">
                  <c:v>3011</c:v>
                </c:pt>
                <c:pt idx="5">
                  <c:v>2855</c:v>
                </c:pt>
                <c:pt idx="6">
                  <c:v>3081</c:v>
                </c:pt>
                <c:pt idx="7">
                  <c:v>2913</c:v>
                </c:pt>
                <c:pt idx="8">
                  <c:v>3030</c:v>
                </c:pt>
                <c:pt idx="9">
                  <c:v>2703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C0A-439E-BE8D-D8F45E3F1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4084608"/>
        <c:axId val="324085088"/>
      </c:lineChart>
      <c:catAx>
        <c:axId val="32408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324085088"/>
        <c:crosses val="autoZero"/>
        <c:auto val="1"/>
        <c:lblAlgn val="ctr"/>
        <c:lblOffset val="100"/>
        <c:noMultiLvlLbl val="0"/>
      </c:catAx>
      <c:valAx>
        <c:axId val="32408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32408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39639639639523E-3"/>
          <c:y val="0.78206987847222209"/>
          <c:w val="0.99595570570570569"/>
          <c:h val="0.184857204861111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ysClr val="windowText" lastClr="00000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/>
              <a:t>Samanburður</a:t>
            </a:r>
            <a:r>
              <a:rPr lang="is-IS" b="1" baseline="0" noProof="0"/>
              <a:t> á áætlun og raunstöðu</a:t>
            </a:r>
          </a:p>
          <a:p>
            <a:pPr algn="l">
              <a:defRPr/>
            </a:pPr>
            <a:r>
              <a:rPr lang="is-IS" sz="1000" i="1" baseline="0" noProof="0">
                <a:solidFill>
                  <a:srgbClr val="595959"/>
                </a:solidFill>
              </a:rPr>
              <a:t>Úthlutun lóða ársins 2024</a:t>
            </a:r>
            <a:endParaRPr lang="is-IS" sz="1000" i="1" noProof="0">
              <a:solidFill>
                <a:srgbClr val="595959"/>
              </a:solidFill>
            </a:endParaRPr>
          </a:p>
        </c:rich>
      </c:tx>
      <c:layout>
        <c:manualLayout>
          <c:xMode val="edge"/>
          <c:yMode val="edge"/>
          <c:x val="4.111111111111082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ysClr val="windowText" lastClr="000000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27740051173770874"/>
          <c:y val="0.2163672385620915"/>
          <c:w val="0.66974809014794934"/>
          <c:h val="0.58792795138888876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'Lóðir - Áætlun vs raun'!$G$8</c:f>
              <c:strCache>
                <c:ptCount val="1"/>
                <c:pt idx="0">
                  <c:v>Raunverulega úthlutað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5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'Lóðir - Áætlun vs raun'!$E$9:$E$15</c:f>
              <c:strCache>
                <c:ptCount val="7"/>
                <c:pt idx="0">
                  <c:v>Garðabær</c:v>
                </c:pt>
                <c:pt idx="1">
                  <c:v>Hafnarfjarðarkaupstaður</c:v>
                </c:pt>
                <c:pt idx="2">
                  <c:v>Kjósahreppur</c:v>
                </c:pt>
                <c:pt idx="3">
                  <c:v>Kópavogsbær</c:v>
                </c:pt>
                <c:pt idx="4">
                  <c:v>Mosfellsbær</c:v>
                </c:pt>
                <c:pt idx="5">
                  <c:v>Reykjavíkurborg</c:v>
                </c:pt>
                <c:pt idx="6">
                  <c:v>Seltjarnarnesbær</c:v>
                </c:pt>
              </c:strCache>
            </c:strRef>
          </c:cat>
          <c:val>
            <c:numRef>
              <c:f>'Lóðir - Áætlun vs raun'!$G$9:$G$15</c:f>
              <c:numCache>
                <c:formatCode>#,##0</c:formatCode>
                <c:ptCount val="7"/>
                <c:pt idx="0">
                  <c:v>1179</c:v>
                </c:pt>
                <c:pt idx="1">
                  <c:v>591</c:v>
                </c:pt>
                <c:pt idx="2" formatCode="General">
                  <c:v>0</c:v>
                </c:pt>
                <c:pt idx="3">
                  <c:v>184</c:v>
                </c:pt>
                <c:pt idx="4">
                  <c:v>165</c:v>
                </c:pt>
                <c:pt idx="5">
                  <c:v>1402</c:v>
                </c:pt>
                <c:pt idx="6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23-4EE0-8097-5D436328C873}"/>
            </c:ext>
          </c:extLst>
        </c:ser>
        <c:ser>
          <c:idx val="0"/>
          <c:order val="1"/>
          <c:tx>
            <c:strRef>
              <c:f>'Lóðir - Áætlun vs raun'!$F$8</c:f>
              <c:strCache>
                <c:ptCount val="1"/>
                <c:pt idx="0">
                  <c:v>Áætlað að úthluta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5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'Lóðir - Áætlun vs raun'!$E$9:$E$15</c:f>
              <c:strCache>
                <c:ptCount val="7"/>
                <c:pt idx="0">
                  <c:v>Garðabær</c:v>
                </c:pt>
                <c:pt idx="1">
                  <c:v>Hafnarfjarðarkaupstaður</c:v>
                </c:pt>
                <c:pt idx="2">
                  <c:v>Kjósahreppur</c:v>
                </c:pt>
                <c:pt idx="3">
                  <c:v>Kópavogsbær</c:v>
                </c:pt>
                <c:pt idx="4">
                  <c:v>Mosfellsbær</c:v>
                </c:pt>
                <c:pt idx="5">
                  <c:v>Reykjavíkurborg</c:v>
                </c:pt>
                <c:pt idx="6">
                  <c:v>Seltjarnarnesbær</c:v>
                </c:pt>
              </c:strCache>
            </c:strRef>
          </c:cat>
          <c:val>
            <c:numRef>
              <c:f>'Lóðir - Áætlun vs raun'!$F$9:$F$15</c:f>
              <c:numCache>
                <c:formatCode>#,##0</c:formatCode>
                <c:ptCount val="7"/>
                <c:pt idx="0">
                  <c:v>1267</c:v>
                </c:pt>
                <c:pt idx="1">
                  <c:v>1741</c:v>
                </c:pt>
                <c:pt idx="2" formatCode="General">
                  <c:v>18</c:v>
                </c:pt>
                <c:pt idx="3">
                  <c:v>900</c:v>
                </c:pt>
                <c:pt idx="4">
                  <c:v>228</c:v>
                </c:pt>
                <c:pt idx="5">
                  <c:v>1976</c:v>
                </c:pt>
                <c:pt idx="6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23-4EE0-8097-5D436328C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10975359"/>
        <c:axId val="110970559"/>
      </c:barChart>
      <c:catAx>
        <c:axId val="110975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10970559"/>
        <c:crosses val="autoZero"/>
        <c:auto val="1"/>
        <c:lblAlgn val="ctr"/>
        <c:lblOffset val="100"/>
        <c:noMultiLvlLbl val="0"/>
      </c:catAx>
      <c:valAx>
        <c:axId val="110970559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10975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558923151365857"/>
          <c:y val="0.91834499854184892"/>
          <c:w val="0.53347703045499206"/>
          <c:h val="8.16550014581510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>
                <a:solidFill>
                  <a:srgbClr val="11223A"/>
                </a:solidFill>
              </a:rPr>
              <a:t>Skipulagðar</a:t>
            </a:r>
            <a:r>
              <a:rPr lang="is-IS" b="1" baseline="0" noProof="0">
                <a:solidFill>
                  <a:srgbClr val="11223A"/>
                </a:solidFill>
              </a:rPr>
              <a:t> lóðir á höfuðborgarsvæðinu 2025</a:t>
            </a:r>
            <a:br>
              <a:rPr lang="is-IS" b="1" baseline="0" noProof="0">
                <a:solidFill>
                  <a:srgbClr val="11223A"/>
                </a:solidFill>
              </a:rPr>
            </a:br>
            <a:r>
              <a:rPr lang="is-IS" sz="1200" b="0" i="0" noProof="0">
                <a:solidFill>
                  <a:sysClr val="windowText" lastClr="000000"/>
                </a:solidFill>
              </a:rPr>
              <a:t>Raunstaða í október 2025</a:t>
            </a:r>
          </a:p>
        </c:rich>
      </c:tx>
      <c:layout>
        <c:manualLayout>
          <c:xMode val="edge"/>
          <c:yMode val="edge"/>
          <c:x val="1.7034725179639787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30750352560825095"/>
          <c:y val="0.14194980381159442"/>
          <c:w val="0.3233479728034675"/>
          <c:h val="0.7174509451943663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CA-45E8-BD0A-5B2DEF0A5CD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CA-45E8-BD0A-5B2DEF0A5CD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CA-45E8-BD0A-5B2DEF0A5CDB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9CA-45E8-BD0A-5B2DEF0A5CD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'2025 lóðir'!$G$4:$G$7</c:f>
              <c:strCache>
                <c:ptCount val="4"/>
                <c:pt idx="0">
                  <c:v>Byggingarhæf lóð</c:v>
                </c:pt>
                <c:pt idx="1">
                  <c:v>Byggingarhæf lóð í biðstofu</c:v>
                </c:pt>
                <c:pt idx="2">
                  <c:v>Ekki byggingarhæf lóð</c:v>
                </c:pt>
                <c:pt idx="3">
                  <c:v>Framkvæmdir hafnar</c:v>
                </c:pt>
              </c:strCache>
            </c:strRef>
          </c:cat>
          <c:val>
            <c:numRef>
              <c:f>'2025 lóðir'!$H$4:$H$7</c:f>
              <c:numCache>
                <c:formatCode>General</c:formatCode>
                <c:ptCount val="4"/>
                <c:pt idx="0">
                  <c:v>920</c:v>
                </c:pt>
                <c:pt idx="1">
                  <c:v>150</c:v>
                </c:pt>
                <c:pt idx="2">
                  <c:v>1142</c:v>
                </c:pt>
                <c:pt idx="3">
                  <c:v>1085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CA-45E8-BD0A-5B2DEF0A5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791942446264848"/>
          <c:w val="0.99558986595653365"/>
          <c:h val="0.104086943859992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ysClr val="windowText" lastClr="00000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>
                <a:solidFill>
                  <a:srgbClr val="11223A"/>
                </a:solidFill>
              </a:rPr>
              <a:t>Raunstaða á lóðum eftir áætluðu úthlutunarári</a:t>
            </a:r>
          </a:p>
          <a:p>
            <a:pPr algn="l">
              <a:defRPr/>
            </a:pPr>
            <a:r>
              <a:rPr lang="is-IS" sz="1200" b="0" i="0" noProof="0"/>
              <a:t>Á höfuðborgarsvæðinu í október 2025</a:t>
            </a:r>
          </a:p>
        </c:rich>
      </c:tx>
      <c:layout>
        <c:manualLayout>
          <c:xMode val="edge"/>
          <c:yMode val="edge"/>
          <c:x val="1.480902777777777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ysClr val="windowText" lastClr="000000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9.328824200913241E-2"/>
          <c:y val="0.21356086601307192"/>
          <c:w val="0.85665049467275489"/>
          <c:h val="0.534248774509803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'Staða á höfuðborgarsvæðinu  (2)'!$E$102</c:f>
              <c:strCache>
                <c:ptCount val="1"/>
                <c:pt idx="0">
                  <c:v>Byggingarhæf lóð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03-4747-B8D7-57DCC573178A}"/>
                </c:ext>
              </c:extLst>
            </c:dLbl>
            <c:dLbl>
              <c:idx val="1"/>
              <c:layout>
                <c:manualLayout>
                  <c:x val="-1.9404859581969459E-17"/>
                  <c:y val="-7.710678067443764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03-4747-B8D7-57DCC57317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'Staða á höfuðborgarsvæðinu  (2)'!$F$101:$I$101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'Staða á höfuðborgarsvæðinu  (2)'!$F$102:$I$102</c:f>
              <c:numCache>
                <c:formatCode>General</c:formatCode>
                <c:ptCount val="4"/>
                <c:pt idx="0">
                  <c:v>0</c:v>
                </c:pt>
                <c:pt idx="1">
                  <c:v>511</c:v>
                </c:pt>
                <c:pt idx="2">
                  <c:v>478</c:v>
                </c:pt>
                <c:pt idx="3">
                  <c:v>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03-4747-B8D7-57DCC573178A}"/>
            </c:ext>
          </c:extLst>
        </c:ser>
        <c:ser>
          <c:idx val="1"/>
          <c:order val="1"/>
          <c:tx>
            <c:strRef>
              <c:f>'Staða á höfuðborgarsvæðinu  (2)'!$E$103</c:f>
              <c:strCache>
                <c:ptCount val="1"/>
                <c:pt idx="0">
                  <c:v>Byggingarhæf lóð í biðstöðu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7100694444444443E-4"/>
                  <c:y val="-5.130310457516339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03-4747-B8D7-57DCC573178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03-4747-B8D7-57DCC57317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'Staða á höfuðborgarsvæðinu  (2)'!$F$101:$I$101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'Staða á höfuðborgarsvæðinu  (2)'!$F$103:$I$103</c:f>
              <c:numCache>
                <c:formatCode>General</c:formatCode>
                <c:ptCount val="4"/>
                <c:pt idx="0">
                  <c:v>601</c:v>
                </c:pt>
                <c:pt idx="1">
                  <c:v>92</c:v>
                </c:pt>
                <c:pt idx="2">
                  <c:v>0</c:v>
                </c:pt>
                <c:pt idx="3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D03-4747-B8D7-57DCC573178A}"/>
            </c:ext>
          </c:extLst>
        </c:ser>
        <c:ser>
          <c:idx val="2"/>
          <c:order val="2"/>
          <c:tx>
            <c:strRef>
              <c:f>'Staða á höfuðborgarsvæðinu  (2)'!$E$104</c:f>
              <c:strCache>
                <c:ptCount val="1"/>
                <c:pt idx="0">
                  <c:v>Ekki byggingarhæf lóð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D03-4747-B8D7-57DCC573178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'Staða á höfuðborgarsvæðinu  (2)'!$F$101:$I$101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'Staða á höfuðborgarsvæðinu  (2)'!$F$104:$I$104</c:f>
              <c:numCache>
                <c:formatCode>General</c:formatCode>
                <c:ptCount val="4"/>
                <c:pt idx="0">
                  <c:v>0</c:v>
                </c:pt>
                <c:pt idx="1">
                  <c:v>812</c:v>
                </c:pt>
                <c:pt idx="2">
                  <c:v>1222</c:v>
                </c:pt>
                <c:pt idx="3">
                  <c:v>1142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D03-4747-B8D7-57DCC573178A}"/>
            </c:ext>
          </c:extLst>
        </c:ser>
        <c:ser>
          <c:idx val="3"/>
          <c:order val="3"/>
          <c:tx>
            <c:strRef>
              <c:f>'Staða á höfuðborgarsvæðinu  (2)'!$E$105</c:f>
              <c:strCache>
                <c:ptCount val="1"/>
                <c:pt idx="0">
                  <c:v>Framkvæmdir hafnar/lokið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'Staða á höfuðborgarsvæðinu  (2)'!$F$101:$I$101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'Staða á höfuðborgarsvæðinu  (2)'!$F$105:$I$105</c:f>
              <c:numCache>
                <c:formatCode>General</c:formatCode>
                <c:ptCount val="4"/>
                <c:pt idx="0">
                  <c:v>1389</c:v>
                </c:pt>
                <c:pt idx="1">
                  <c:v>4569</c:v>
                </c:pt>
                <c:pt idx="2">
                  <c:v>2433</c:v>
                </c:pt>
                <c:pt idx="3">
                  <c:v>1085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D03-4747-B8D7-57DCC5731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91679"/>
        <c:axId val="570295039"/>
      </c:barChart>
      <c:catAx>
        <c:axId val="5702916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570295039"/>
        <c:crosses val="autoZero"/>
        <c:auto val="1"/>
        <c:lblAlgn val="ctr"/>
        <c:lblOffset val="100"/>
        <c:noMultiLvlLbl val="0"/>
      </c:catAx>
      <c:valAx>
        <c:axId val="570295039"/>
        <c:scaling>
          <c:orientation val="minMax"/>
          <c:max val="6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570291679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844526143790846"/>
          <c:w val="0.99840590277777774"/>
          <c:h val="0.116442028985507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/>
              <a:t>Íbúðaþörf 2025 og fullbúnar</a:t>
            </a:r>
            <a:r>
              <a:rPr lang="is-IS" b="1" baseline="0"/>
              <a:t> íbúðir</a:t>
            </a:r>
            <a:endParaRPr lang="is-IS" b="1"/>
          </a:p>
        </c:rich>
      </c:tx>
      <c:layout>
        <c:manualLayout>
          <c:xMode val="edge"/>
          <c:yMode val="edge"/>
          <c:x val="1.467782833503233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5.6448459684275053E-2"/>
          <c:y val="0.10668108546517523"/>
          <c:w val="0.93525048848748693"/>
          <c:h val="0.65835873520101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'Íbúðaþörf 2025'!$D$50</c:f>
              <c:strCache>
                <c:ptCount val="1"/>
                <c:pt idx="0">
                  <c:v>Lágspá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'Íbúðaþörf 2025'!$C$51:$C$57</c:f>
              <c:strCache>
                <c:ptCount val="7"/>
                <c:pt idx="0">
                  <c:v>Reykjavíkurborg</c:v>
                </c:pt>
                <c:pt idx="1">
                  <c:v>Hafnarfjarðarkaupstaður</c:v>
                </c:pt>
                <c:pt idx="2">
                  <c:v>Garðabær</c:v>
                </c:pt>
                <c:pt idx="3">
                  <c:v>Kópavogsbær</c:v>
                </c:pt>
                <c:pt idx="4">
                  <c:v>Mosfellsbær</c:v>
                </c:pt>
                <c:pt idx="5">
                  <c:v>Seltjarnarnesbær</c:v>
                </c:pt>
                <c:pt idx="6">
                  <c:v>Kjósahreppur</c:v>
                </c:pt>
              </c:strCache>
            </c:strRef>
          </c:cat>
          <c:val>
            <c:numRef>
              <c:f>'Íbúðaþörf 2025'!$D$51:$D$57</c:f>
              <c:numCache>
                <c:formatCode>#,##0</c:formatCode>
                <c:ptCount val="7"/>
                <c:pt idx="0">
                  <c:v>783</c:v>
                </c:pt>
                <c:pt idx="1">
                  <c:v>283</c:v>
                </c:pt>
                <c:pt idx="2">
                  <c:v>252</c:v>
                </c:pt>
                <c:pt idx="3">
                  <c:v>152</c:v>
                </c:pt>
                <c:pt idx="4">
                  <c:v>93</c:v>
                </c:pt>
                <c:pt idx="5">
                  <c:v>18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0C-4C7D-9D52-1E7F8C5DAB1B}"/>
            </c:ext>
          </c:extLst>
        </c:ser>
        <c:ser>
          <c:idx val="1"/>
          <c:order val="1"/>
          <c:tx>
            <c:strRef>
              <c:f>'Íbúðaþörf 2025'!$E$50</c:f>
              <c:strCache>
                <c:ptCount val="1"/>
                <c:pt idx="0">
                  <c:v>Miðspá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'Íbúðaþörf 2025'!$C$51:$C$57</c:f>
              <c:strCache>
                <c:ptCount val="7"/>
                <c:pt idx="0">
                  <c:v>Reykjavíkurborg</c:v>
                </c:pt>
                <c:pt idx="1">
                  <c:v>Hafnarfjarðarkaupstaður</c:v>
                </c:pt>
                <c:pt idx="2">
                  <c:v>Garðabær</c:v>
                </c:pt>
                <c:pt idx="3">
                  <c:v>Kópavogsbær</c:v>
                </c:pt>
                <c:pt idx="4">
                  <c:v>Mosfellsbær</c:v>
                </c:pt>
                <c:pt idx="5">
                  <c:v>Seltjarnarnesbær</c:v>
                </c:pt>
                <c:pt idx="6">
                  <c:v>Kjósahreppur</c:v>
                </c:pt>
              </c:strCache>
            </c:strRef>
          </c:cat>
          <c:val>
            <c:numRef>
              <c:f>'Íbúðaþörf 2025'!$E$51:$E$57</c:f>
              <c:numCache>
                <c:formatCode>#,##0</c:formatCode>
                <c:ptCount val="7"/>
                <c:pt idx="0">
                  <c:v>978</c:v>
                </c:pt>
                <c:pt idx="1">
                  <c:v>567</c:v>
                </c:pt>
                <c:pt idx="2">
                  <c:v>306</c:v>
                </c:pt>
                <c:pt idx="3">
                  <c:v>302</c:v>
                </c:pt>
                <c:pt idx="4">
                  <c:v>151</c:v>
                </c:pt>
                <c:pt idx="5">
                  <c:v>26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0C-4C7D-9D52-1E7F8C5DAB1B}"/>
            </c:ext>
          </c:extLst>
        </c:ser>
        <c:ser>
          <c:idx val="2"/>
          <c:order val="2"/>
          <c:tx>
            <c:strRef>
              <c:f>'Íbúðaþörf 2025'!$F$50</c:f>
              <c:strCache>
                <c:ptCount val="1"/>
                <c:pt idx="0">
                  <c:v>Háspá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'Íbúðaþörf 2025'!$C$51:$C$57</c:f>
              <c:strCache>
                <c:ptCount val="7"/>
                <c:pt idx="0">
                  <c:v>Reykjavíkurborg</c:v>
                </c:pt>
                <c:pt idx="1">
                  <c:v>Hafnarfjarðarkaupstaður</c:v>
                </c:pt>
                <c:pt idx="2">
                  <c:v>Garðabær</c:v>
                </c:pt>
                <c:pt idx="3">
                  <c:v>Kópavogsbær</c:v>
                </c:pt>
                <c:pt idx="4">
                  <c:v>Mosfellsbær</c:v>
                </c:pt>
                <c:pt idx="5">
                  <c:v>Seltjarnarnesbær</c:v>
                </c:pt>
                <c:pt idx="6">
                  <c:v>Kjósahreppur</c:v>
                </c:pt>
              </c:strCache>
            </c:strRef>
          </c:cat>
          <c:val>
            <c:numRef>
              <c:f>'Íbúðaþörf 2025'!$F$51:$F$57</c:f>
              <c:numCache>
                <c:formatCode>#,##0</c:formatCode>
                <c:ptCount val="7"/>
                <c:pt idx="0">
                  <c:v>1324</c:v>
                </c:pt>
                <c:pt idx="1">
                  <c:v>674</c:v>
                </c:pt>
                <c:pt idx="2">
                  <c:v>337</c:v>
                </c:pt>
                <c:pt idx="3">
                  <c:v>362</c:v>
                </c:pt>
                <c:pt idx="4">
                  <c:v>187</c:v>
                </c:pt>
                <c:pt idx="5">
                  <c:v>29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0C-4C7D-9D52-1E7F8C5DAB1B}"/>
            </c:ext>
          </c:extLst>
        </c:ser>
        <c:ser>
          <c:idx val="3"/>
          <c:order val="3"/>
          <c:tx>
            <c:strRef>
              <c:f>'Íbúðaþörf 2025'!$G$50</c:f>
              <c:strCache>
                <c:ptCount val="1"/>
                <c:pt idx="0">
                  <c:v>Fullbúnar íbúðir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'Íbúðaþörf 2025'!$C$51:$C$57</c:f>
              <c:strCache>
                <c:ptCount val="7"/>
                <c:pt idx="0">
                  <c:v>Reykjavíkurborg</c:v>
                </c:pt>
                <c:pt idx="1">
                  <c:v>Hafnarfjarðarkaupstaður</c:v>
                </c:pt>
                <c:pt idx="2">
                  <c:v>Garðabær</c:v>
                </c:pt>
                <c:pt idx="3">
                  <c:v>Kópavogsbær</c:v>
                </c:pt>
                <c:pt idx="4">
                  <c:v>Mosfellsbær</c:v>
                </c:pt>
                <c:pt idx="5">
                  <c:v>Seltjarnarnesbær</c:v>
                </c:pt>
                <c:pt idx="6">
                  <c:v>Kjósahreppur</c:v>
                </c:pt>
              </c:strCache>
            </c:strRef>
          </c:cat>
          <c:val>
            <c:numRef>
              <c:f>'Íbúðaþörf 2025'!$G$51:$G$57</c:f>
              <c:numCache>
                <c:formatCode>#,##0</c:formatCode>
                <c:ptCount val="7"/>
                <c:pt idx="0">
                  <c:v>735</c:v>
                </c:pt>
                <c:pt idx="1">
                  <c:v>557</c:v>
                </c:pt>
                <c:pt idx="2">
                  <c:v>392</c:v>
                </c:pt>
                <c:pt idx="3">
                  <c:v>218</c:v>
                </c:pt>
                <c:pt idx="4">
                  <c:v>64</c:v>
                </c:pt>
                <c:pt idx="5">
                  <c:v>37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0C-4C7D-9D52-1E7F8C5DA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2557903"/>
        <c:axId val="662558383"/>
      </c:barChart>
      <c:catAx>
        <c:axId val="662557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2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662558383"/>
        <c:crosses val="autoZero"/>
        <c:auto val="1"/>
        <c:lblAlgn val="ctr"/>
        <c:lblOffset val="100"/>
        <c:noMultiLvlLbl val="0"/>
      </c:catAx>
      <c:valAx>
        <c:axId val="662558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662557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'Ark1'!$K$3</c:f>
              <c:strCache>
                <c:ptCount val="1"/>
                <c:pt idx="0">
                  <c:v>Hlutfall byggðra íbúða í Reykjavík á höfuðborgarsvæðinu 2006-2024 (%). Fjölgun íbúða milli ára miðað við skráðan heildarfjölfa. Heimild: fasteignagáttin; hms.is</c:v>
                </c:pt>
              </c:strCache>
            </c:strRef>
          </c:tx>
          <c:spPr>
            <a:ln w="381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cat>
            <c:strRef>
              <c:f>'Ark1'!$J$4:$J$9</c:f>
              <c:strCache>
                <c:ptCount val="6"/>
                <c:pt idx="0">
                  <c:v>2006-2008</c:v>
                </c:pt>
                <c:pt idx="1">
                  <c:v>2009-2011</c:v>
                </c:pt>
                <c:pt idx="2">
                  <c:v>2012-2014</c:v>
                </c:pt>
                <c:pt idx="3">
                  <c:v>2015-2017</c:v>
                </c:pt>
                <c:pt idx="4">
                  <c:v>2018-2020</c:v>
                </c:pt>
                <c:pt idx="5">
                  <c:v>2021-2024</c:v>
                </c:pt>
              </c:strCache>
            </c:strRef>
          </c:cat>
          <c:val>
            <c:numRef>
              <c:f>'Ark1'!$K$4:$K$9</c:f>
              <c:numCache>
                <c:formatCode>0.0</c:formatCode>
                <c:ptCount val="6"/>
                <c:pt idx="0">
                  <c:v>34.598714691376472</c:v>
                </c:pt>
                <c:pt idx="1">
                  <c:v>40.66543438077634</c:v>
                </c:pt>
                <c:pt idx="2">
                  <c:v>30.205096333126164</c:v>
                </c:pt>
                <c:pt idx="3">
                  <c:v>42.300845571873609</c:v>
                </c:pt>
                <c:pt idx="4">
                  <c:v>54.863593603010351</c:v>
                </c:pt>
                <c:pt idx="5">
                  <c:v>53.288327526132406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74-41AD-A91F-DDCE41C37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637755368"/>
        <c:axId val="637756808"/>
      </c:lineChart>
      <c:catAx>
        <c:axId val="637755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637756808"/>
        <c:crosses val="autoZero"/>
        <c:auto val="1"/>
        <c:lblAlgn val="ctr"/>
        <c:lblOffset val="100"/>
        <c:noMultiLvlLbl val="0"/>
      </c:catAx>
      <c:valAx>
        <c:axId val="637756808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637755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s-I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/>
              <a:t>Hvað lýsir best búsetu þinni í dag ?</a:t>
            </a:r>
          </a:p>
        </c:rich>
      </c:tx>
      <c:layout>
        <c:manualLayout>
          <c:xMode val="edge"/>
          <c:yMode val="edge"/>
          <c:x val="7.5707813803056453E-2"/>
          <c:y val="0.140765989049811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9.5615475145214318E-2"/>
          <c:y val="0.23965863751179409"/>
          <c:w val="0.51259200961588014"/>
          <c:h val="0.66147522461829356"/>
        </c:manualLayout>
      </c:layout>
      <c:doughnutChart>
        <c:varyColors val="1"/>
        <c:ser>
          <c:idx val="0"/>
          <c:order val="0"/>
          <c:tx>
            <c:strRef>
              <c:f>'Hvað lýsir best búsetu þinni '!$I$9</c:f>
              <c:strCache>
                <c:ptCount val="1"/>
                <c:pt idx="0">
                  <c:v>Hvað lýsir best búsetu þinni?</c:v>
                </c:pt>
              </c:strCache>
            </c:strRef>
          </c:tx>
          <c:spPr>
            <a:ln w="25400">
              <a:solidFill>
                <a:schemeClr val="bg1">
                  <a:alpha val="95000"/>
                </a:schemeClr>
              </a:solidFill>
            </a:ln>
          </c:spPr>
          <c:dPt>
            <c:idx val="0"/>
            <c:bubble3D val="0"/>
            <c:spPr>
              <a:solidFill>
                <a:srgbClr val="11223A"/>
              </a:solidFill>
              <a:ln w="25400">
                <a:solidFill>
                  <a:schemeClr val="bg1">
                    <a:alpha val="9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67-44C5-ADA0-931CCDB49181}"/>
              </c:ext>
            </c:extLst>
          </c:dPt>
          <c:dPt>
            <c:idx val="1"/>
            <c:bubble3D val="0"/>
            <c:spPr>
              <a:solidFill>
                <a:srgbClr val="92B1B0"/>
              </a:solidFill>
              <a:ln w="25400">
                <a:solidFill>
                  <a:schemeClr val="bg1">
                    <a:alpha val="9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67-44C5-ADA0-931CCDB49181}"/>
              </c:ext>
            </c:extLst>
          </c:dPt>
          <c:dPt>
            <c:idx val="2"/>
            <c:bubble3D val="0"/>
            <c:spPr>
              <a:solidFill>
                <a:srgbClr val="E57D7D"/>
              </a:solidFill>
              <a:ln w="25400">
                <a:solidFill>
                  <a:schemeClr val="bg1">
                    <a:alpha val="9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67-44C5-ADA0-931CCDB49181}"/>
              </c:ext>
            </c:extLst>
          </c:dPt>
          <c:dPt>
            <c:idx val="3"/>
            <c:bubble3D val="0"/>
            <c:spPr>
              <a:solidFill>
                <a:srgbClr val="CFBCA8"/>
              </a:solidFill>
              <a:ln w="25400">
                <a:solidFill>
                  <a:schemeClr val="bg1">
                    <a:alpha val="9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67-44C5-ADA0-931CCDB49181}"/>
              </c:ext>
            </c:extLst>
          </c:dPt>
          <c:dLbls>
            <c:dLbl>
              <c:idx val="3"/>
              <c:layout>
                <c:manualLayout>
                  <c:x val="7.4487895716945918E-2"/>
                  <c:y val="0.163061564059900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11223A"/>
                      </a:solidFill>
                      <a:latin typeface="Setimo" panose="020B0603020204030204" pitchFamily="34" charset="0"/>
                      <a:ea typeface="+mn-ea"/>
                      <a:cs typeface="Setimo" panose="020B0603020204030204" pitchFamily="34" charset="0"/>
                    </a:defRPr>
                  </a:pPr>
                  <a:endParaRPr lang="is-I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67-44C5-ADA0-931CCDB491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'Hvað lýsir best búsetu þinni '!$I$12:$I$15</c:f>
              <c:strCache>
                <c:ptCount val="4"/>
                <c:pt idx="0">
                  <c:v>Bý í eigin húsnæð</c:v>
                </c:pt>
                <c:pt idx="1">
                  <c:v>Bý í leiguhúsnæði</c:v>
                </c:pt>
                <c:pt idx="2">
                  <c:v>Bý í foreldrahúsum</c:v>
                </c:pt>
                <c:pt idx="3">
                  <c:v>Annað</c:v>
                </c:pt>
              </c:strCache>
            </c:strRef>
          </c:cat>
          <c:val>
            <c:numRef>
              <c:f>'Hvað lýsir best búsetu þinni '!$M$12:$M$15</c:f>
              <c:numCache>
                <c:formatCode>0%</c:formatCode>
                <c:ptCount val="4"/>
                <c:pt idx="0">
                  <c:v>0.73227611940298509</c:v>
                </c:pt>
                <c:pt idx="1">
                  <c:v>0.12593283582089551</c:v>
                </c:pt>
                <c:pt idx="2">
                  <c:v>0.1044776119402985</c:v>
                </c:pt>
                <c:pt idx="3">
                  <c:v>3.7313432835820892E-2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67-44C5-ADA0-931CCDB491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4"/>
      </c:doughnutChart>
      <c:spPr>
        <a:noFill/>
        <a:ln>
          <a:solidFill>
            <a:schemeClr val="bg1">
              <a:alpha val="99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64382026626439559"/>
          <c:y val="0.37951825070764594"/>
          <c:w val="0.34054645679760459"/>
          <c:h val="0.320837150933703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11223A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sz="1400" b="1" noProof="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rPr>
              <a:t>Hvað telur þú að muni lýsa </a:t>
            </a:r>
          </a:p>
          <a:p>
            <a:pPr>
              <a:defRPr sz="13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pPr>
            <a:r>
              <a:rPr lang="is-IS" sz="1400" b="1" noProof="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rPr>
              <a:t>best búsetu þinni eftir 5 ár?</a:t>
            </a:r>
          </a:p>
        </c:rich>
      </c:tx>
      <c:layout>
        <c:manualLayout>
          <c:xMode val="edge"/>
          <c:yMode val="edge"/>
          <c:x val="0.12722333430085006"/>
          <c:y val="9.60716553030149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1037318149649777"/>
          <c:y val="0.24947838198925493"/>
          <c:w val="0.44999927394516331"/>
          <c:h val="0.72989242770646445"/>
        </c:manualLayout>
      </c:layout>
      <c:doughnutChart>
        <c:varyColors val="1"/>
        <c:ser>
          <c:idx val="0"/>
          <c:order val="0"/>
          <c:tx>
            <c:strRef>
              <c:f>'Hvað lýsir best búsetu þinni '!$L$6</c:f>
              <c:strCache>
                <c:ptCount val="1"/>
                <c:pt idx="0">
                  <c:v>Hvað telur þú að muni lýsa best búsetu þinni eftir fimm ár?</c:v>
                </c:pt>
              </c:strCache>
            </c:strRef>
          </c:tx>
          <c:dPt>
            <c:idx val="0"/>
            <c:bubble3D val="0"/>
            <c:spPr>
              <a:solidFill>
                <a:srgbClr val="1122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8D-4C74-B732-A8B744F854B6}"/>
              </c:ext>
            </c:extLst>
          </c:dPt>
          <c:dPt>
            <c:idx val="1"/>
            <c:bubble3D val="0"/>
            <c:spPr>
              <a:solidFill>
                <a:srgbClr val="92B1B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8D-4C74-B732-A8B744F854B6}"/>
              </c:ext>
            </c:extLst>
          </c:dPt>
          <c:dPt>
            <c:idx val="2"/>
            <c:bubble3D val="0"/>
            <c:spPr>
              <a:solidFill>
                <a:srgbClr val="E57D7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8D-4C74-B732-A8B744F854B6}"/>
              </c:ext>
            </c:extLst>
          </c:dPt>
          <c:dPt>
            <c:idx val="3"/>
            <c:bubble3D val="0"/>
            <c:spPr>
              <a:solidFill>
                <a:srgbClr val="CFBCA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8D-4C74-B732-A8B744F854B6}"/>
              </c:ext>
            </c:extLst>
          </c:dPt>
          <c:dLbls>
            <c:dLbl>
              <c:idx val="2"/>
              <c:layout>
                <c:manualLayout>
                  <c:x val="1.0556670416002677E-2"/>
                  <c:y val="0.1643318050947602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1223A"/>
                      </a:solidFill>
                      <a:latin typeface="Setimo" panose="020B0603020204030204" pitchFamily="34" charset="0"/>
                      <a:ea typeface="+mn-ea"/>
                      <a:cs typeface="Setimo" panose="020B0603020204030204" pitchFamily="34" charset="0"/>
                    </a:defRPr>
                  </a:pPr>
                  <a:endParaRPr lang="is-I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345164140914549E-2"/>
                      <c:h val="6.77077195915914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88D-4C74-B732-A8B744F854B6}"/>
                </c:ext>
              </c:extLst>
            </c:dLbl>
            <c:dLbl>
              <c:idx val="3"/>
              <c:layout>
                <c:manualLayout>
                  <c:x val="5.9135580809652956E-2"/>
                  <c:y val="0.138192292750409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11223A"/>
                      </a:solidFill>
                      <a:latin typeface="Setimo" panose="020B0603020204030204" pitchFamily="34" charset="0"/>
                      <a:ea typeface="+mn-ea"/>
                      <a:cs typeface="Setimo" panose="020B0603020204030204" pitchFamily="34" charset="0"/>
                    </a:defRPr>
                  </a:pPr>
                  <a:endParaRPr lang="is-I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8D-4C74-B732-A8B744F854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'Hvað lýsir best búsetu þinni '!$O$12:$O$15</c:f>
              <c:strCache>
                <c:ptCount val="4"/>
                <c:pt idx="0">
                  <c:v>Mun búa í eigin húsnæði</c:v>
                </c:pt>
                <c:pt idx="1">
                  <c:v>Mun búa í leiguhúsnæði</c:v>
                </c:pt>
                <c:pt idx="2">
                  <c:v>Mun búa í foreldrahúsum</c:v>
                </c:pt>
                <c:pt idx="3">
                  <c:v>Annað</c:v>
                </c:pt>
              </c:strCache>
            </c:strRef>
          </c:cat>
          <c:val>
            <c:numRef>
              <c:f>'Hvað lýsir best búsetu þinni '!$N$12:$N$15</c:f>
              <c:numCache>
                <c:formatCode>0%</c:formatCode>
                <c:ptCount val="4"/>
                <c:pt idx="0">
                  <c:v>0.87862513426423205</c:v>
                </c:pt>
                <c:pt idx="1">
                  <c:v>8.3780880773361974E-2</c:v>
                </c:pt>
                <c:pt idx="2">
                  <c:v>1.0741138560687433E-2</c:v>
                </c:pt>
                <c:pt idx="3">
                  <c:v>2.6852846401718582E-2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8D-4C74-B732-A8B744F854B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4"/>
      </c:doughnutChart>
      <c:spPr>
        <a:noFill/>
        <a:ln>
          <a:solidFill>
            <a:schemeClr val="bg1">
              <a:alpha val="99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6191126436011426"/>
          <c:y val="0.39144592485506097"/>
          <c:w val="0.36716195202628932"/>
          <c:h val="0.399194865984712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sz="1800" b="1" noProof="0"/>
              <a:t>Meðalheimilisstærð eftir ýmsum breytum</a:t>
            </a:r>
          </a:p>
        </c:rich>
      </c:tx>
      <c:layout>
        <c:manualLayout>
          <c:xMode val="edge"/>
          <c:yMode val="edge"/>
          <c:x val="1.149219224831186E-4"/>
          <c:y val="3.13578556171395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'Fjöldi á heimili'!$AC$2</c:f>
              <c:strCache>
                <c:ptCount val="1"/>
                <c:pt idx="0">
                  <c:v>Meðalfjöldi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122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42-420D-8EE9-519072FF036F}"/>
              </c:ext>
            </c:extLst>
          </c:dPt>
          <c:dPt>
            <c:idx val="1"/>
            <c:invertIfNegative val="0"/>
            <c:bubble3D val="0"/>
            <c:spPr>
              <a:solidFill>
                <a:srgbClr val="92B1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42-420D-8EE9-519072FF036F}"/>
              </c:ext>
            </c:extLst>
          </c:dPt>
          <c:dPt>
            <c:idx val="2"/>
            <c:invertIfNegative val="0"/>
            <c:bubble3D val="0"/>
            <c:spPr>
              <a:solidFill>
                <a:srgbClr val="92B1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42-420D-8EE9-519072FF036F}"/>
              </c:ext>
            </c:extLst>
          </c:dPt>
          <c:dPt>
            <c:idx val="3"/>
            <c:invertIfNegative val="0"/>
            <c:bubble3D val="0"/>
            <c:spPr>
              <a:solidFill>
                <a:srgbClr val="C1A7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E42-420D-8EE9-519072FF036F}"/>
              </c:ext>
            </c:extLst>
          </c:dPt>
          <c:dPt>
            <c:idx val="4"/>
            <c:invertIfNegative val="0"/>
            <c:bubble3D val="0"/>
            <c:spPr>
              <a:solidFill>
                <a:srgbClr val="C1A7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E42-420D-8EE9-519072FF036F}"/>
              </c:ext>
            </c:extLst>
          </c:dPt>
          <c:dPt>
            <c:idx val="5"/>
            <c:invertIfNegative val="0"/>
            <c:bubble3D val="0"/>
            <c:spPr>
              <a:solidFill>
                <a:srgbClr val="E57D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E42-420D-8EE9-519072FF036F}"/>
              </c:ext>
            </c:extLst>
          </c:dPt>
          <c:dPt>
            <c:idx val="6"/>
            <c:invertIfNegative val="0"/>
            <c:bubble3D val="0"/>
            <c:spPr>
              <a:solidFill>
                <a:srgbClr val="E57D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E42-420D-8EE9-519072FF036F}"/>
              </c:ext>
            </c:extLst>
          </c:dPt>
          <c:dPt>
            <c:idx val="7"/>
            <c:invertIfNegative val="0"/>
            <c:bubble3D val="0"/>
            <c:spPr>
              <a:solidFill>
                <a:srgbClr val="E57D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E42-420D-8EE9-519072FF036F}"/>
              </c:ext>
            </c:extLst>
          </c:dPt>
          <c:dPt>
            <c:idx val="8"/>
            <c:invertIfNegative val="0"/>
            <c:bubble3D val="0"/>
            <c:spPr>
              <a:solidFill>
                <a:srgbClr val="E57D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E42-420D-8EE9-519072FF036F}"/>
              </c:ext>
            </c:extLst>
          </c:dPt>
          <c:dPt>
            <c:idx val="9"/>
            <c:invertIfNegative val="0"/>
            <c:bubble3D val="0"/>
            <c:spPr>
              <a:solidFill>
                <a:srgbClr val="E57D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E42-420D-8EE9-519072FF03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'Fjöldi á heimili'!$AA$3:$AB$12</c:f>
              <c:multiLvlStrCache>
                <c:ptCount val="10"/>
                <c:lvl>
                  <c:pt idx="0">
                    <c:v>Allir</c:v>
                  </c:pt>
                  <c:pt idx="1">
                    <c:v>Eigendur</c:v>
                  </c:pt>
                  <c:pt idx="2">
                    <c:v>Leigjendur</c:v>
                  </c:pt>
                  <c:pt idx="3">
                    <c:v>Höfuðborgarsvæðið</c:v>
                  </c:pt>
                  <c:pt idx="4">
                    <c:v>Landsbyggðin</c:v>
                  </c:pt>
                  <c:pt idx="5">
                    <c:v>Reykjavík</c:v>
                  </c:pt>
                  <c:pt idx="6">
                    <c:v>Garðabær</c:v>
                  </c:pt>
                  <c:pt idx="7">
                    <c:v>Hafnarfjörður</c:v>
                  </c:pt>
                  <c:pt idx="8">
                    <c:v>Kópavogur</c:v>
                  </c:pt>
                  <c:pt idx="9">
                    <c:v>Mosfellsbær</c:v>
                  </c:pt>
                </c:lvl>
                <c:lvl>
                  <c:pt idx="0">
                    <c:v>Allir</c:v>
                  </c:pt>
                  <c:pt idx="1">
                    <c:v>Búsetuform</c:v>
                  </c:pt>
                  <c:pt idx="3">
                    <c:v>Svæði</c:v>
                  </c:pt>
                  <c:pt idx="5">
                    <c:v>Sveitarfélög á höfuðborgarsvæðinu</c:v>
                  </c:pt>
                </c:lvl>
              </c:multiLvlStrCache>
            </c:multiLvlStrRef>
          </c:cat>
          <c:val>
            <c:numRef>
              <c:f>'Fjöldi á heimili'!$AC$3:$AC$12</c:f>
              <c:numCache>
                <c:formatCode>0.0</c:formatCode>
                <c:ptCount val="10"/>
                <c:pt idx="0">
                  <c:v>2.8099999999999996</c:v>
                </c:pt>
                <c:pt idx="1">
                  <c:v>2.8600000000000003</c:v>
                </c:pt>
                <c:pt idx="2">
                  <c:v>2.35</c:v>
                </c:pt>
                <c:pt idx="3">
                  <c:v>2.8400000000000003</c:v>
                </c:pt>
                <c:pt idx="4">
                  <c:v>2.95</c:v>
                </c:pt>
                <c:pt idx="5">
                  <c:v>2.7099999999999995</c:v>
                </c:pt>
                <c:pt idx="6">
                  <c:v>2.4499999999999997</c:v>
                </c:pt>
                <c:pt idx="7">
                  <c:v>3</c:v>
                </c:pt>
                <c:pt idx="8">
                  <c:v>3.16</c:v>
                </c:pt>
                <c:pt idx="9">
                  <c:v>2.9299999999999997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E42-420D-8EE9-519072FF03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3488096"/>
        <c:axId val="213479936"/>
      </c:barChart>
      <c:catAx>
        <c:axId val="21348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213479936"/>
        <c:crosses val="autoZero"/>
        <c:auto val="1"/>
        <c:lblAlgn val="ctr"/>
        <c:lblOffset val="100"/>
        <c:noMultiLvlLbl val="0"/>
      </c:catAx>
      <c:valAx>
        <c:axId val="21347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2134880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80" b="0" i="0" u="none" strike="noStrike" kern="1200" spc="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sz="2000" b="1" noProof="0"/>
              <a:t>Hvar býrð þú og hvar telur þú að þú munir búa eftir 5 ár?</a:t>
            </a:r>
          </a:p>
        </c:rich>
      </c:tx>
      <c:layout>
        <c:manualLayout>
          <c:xMode val="edge"/>
          <c:yMode val="edge"/>
          <c:x val="6.3196044671086499E-3"/>
          <c:y val="5.5941222073437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80" b="0" i="0" u="none" strike="noStrike" kern="1200" spc="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7.4231746122870118E-2"/>
          <c:y val="0.17826822948652282"/>
          <c:w val="0.90910859069369621"/>
          <c:h val="0.568979090904832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'Hvar býrðu og vilt búa'!$K$10</c:f>
              <c:strCache>
                <c:ptCount val="1"/>
                <c:pt idx="0">
                  <c:v>Núna</c:v>
                </c:pt>
              </c:strCache>
            </c:strRef>
          </c:tx>
          <c:spPr>
            <a:solidFill>
              <a:srgbClr val="1122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11223A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'Hvar býrðu og vilt búa'!$L$9:$O$9</c:f>
              <c:strCache>
                <c:ptCount val="4"/>
                <c:pt idx="0">
                  <c:v>Reykjavík</c:v>
                </c:pt>
                <c:pt idx="1">
                  <c:v>Nágrannasveitarfélög Reykjavíkur</c:v>
                </c:pt>
                <c:pt idx="2">
                  <c:v>Landsbyggðin</c:v>
                </c:pt>
                <c:pt idx="3">
                  <c:v>Erlendis</c:v>
                </c:pt>
              </c:strCache>
            </c:strRef>
          </c:cat>
          <c:val>
            <c:numRef>
              <c:f>'Hvar býrðu og vilt búa'!$L$10:$O$10</c:f>
              <c:numCache>
                <c:formatCode>0%</c:formatCode>
                <c:ptCount val="4"/>
                <c:pt idx="0">
                  <c:v>0.36</c:v>
                </c:pt>
                <c:pt idx="1">
                  <c:v>0.28000000000000003</c:v>
                </c:pt>
                <c:pt idx="2">
                  <c:v>0.36</c:v>
                </c:pt>
                <c:pt idx="3">
                  <c:v>4.4999999999999997E-3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B-4539-9DF0-DB1BC7B86DF8}"/>
            </c:ext>
          </c:extLst>
        </c:ser>
        <c:ser>
          <c:idx val="1"/>
          <c:order val="1"/>
          <c:tx>
            <c:strRef>
              <c:f>'Hvar býrðu og vilt búa'!$K$11</c:f>
              <c:strCache>
                <c:ptCount val="1"/>
                <c:pt idx="0">
                  <c:v>Eftir 5 ár</c:v>
                </c:pt>
              </c:strCache>
            </c:strRef>
          </c:tx>
          <c:spPr>
            <a:solidFill>
              <a:srgbClr val="92B1B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11223A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'Hvar býrðu og vilt búa'!$L$9:$O$9</c:f>
              <c:strCache>
                <c:ptCount val="4"/>
                <c:pt idx="0">
                  <c:v>Reykjavík</c:v>
                </c:pt>
                <c:pt idx="1">
                  <c:v>Nágrannasveitarfélög Reykjavíkur</c:v>
                </c:pt>
                <c:pt idx="2">
                  <c:v>Landsbyggðin</c:v>
                </c:pt>
                <c:pt idx="3">
                  <c:v>Erlendis</c:v>
                </c:pt>
              </c:strCache>
            </c:strRef>
          </c:cat>
          <c:val>
            <c:numRef>
              <c:f>'Hvar býrðu og vilt búa'!$L$11:$O$11</c:f>
              <c:numCache>
                <c:formatCode>0%</c:formatCode>
                <c:ptCount val="4"/>
                <c:pt idx="0">
                  <c:v>0.34</c:v>
                </c:pt>
                <c:pt idx="1">
                  <c:v>0.28000000000000003</c:v>
                </c:pt>
                <c:pt idx="2">
                  <c:v>0.33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AB-4539-9DF0-DB1BC7B86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85346800"/>
        <c:axId val="1744745520"/>
      </c:barChart>
      <c:catAx>
        <c:axId val="178534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744745520"/>
        <c:crosses val="autoZero"/>
        <c:auto val="1"/>
        <c:lblAlgn val="ctr"/>
        <c:lblOffset val="100"/>
        <c:noMultiLvlLbl val="0"/>
      </c:catAx>
      <c:valAx>
        <c:axId val="174474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78534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608952057958917"/>
          <c:y val="0.91838785583014138"/>
          <c:w val="0.22782095884082171"/>
          <c:h val="7.76461146182540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rgbClr val="11223A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sz="1800" b="1" noProof="0"/>
              <a:t>Væntir búferlaflutningar eftir núverandi búsetu</a:t>
            </a:r>
          </a:p>
        </c:rich>
      </c:tx>
      <c:layout>
        <c:manualLayout>
          <c:xMode val="edge"/>
          <c:yMode val="edge"/>
          <c:x val="1.4033392757737429E-2"/>
          <c:y val="2.4653308800810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122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85-483F-92BA-B1E06CFBAB33}"/>
              </c:ext>
            </c:extLst>
          </c:dPt>
          <c:dPt>
            <c:idx val="1"/>
            <c:invertIfNegative val="0"/>
            <c:bubble3D val="0"/>
            <c:spPr>
              <a:solidFill>
                <a:srgbClr val="1122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85-483F-92BA-B1E06CFBAB33}"/>
              </c:ext>
            </c:extLst>
          </c:dPt>
          <c:dPt>
            <c:idx val="2"/>
            <c:invertIfNegative val="0"/>
            <c:bubble3D val="0"/>
            <c:spPr>
              <a:solidFill>
                <a:srgbClr val="1122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85-483F-92BA-B1E06CFBAB33}"/>
              </c:ext>
            </c:extLst>
          </c:dPt>
          <c:dPt>
            <c:idx val="3"/>
            <c:invertIfNegative val="0"/>
            <c:bubble3D val="0"/>
            <c:spPr>
              <a:solidFill>
                <a:srgbClr val="B392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85-483F-92BA-B1E06CFBAB33}"/>
              </c:ext>
            </c:extLst>
          </c:dPt>
          <c:dPt>
            <c:idx val="4"/>
            <c:invertIfNegative val="0"/>
            <c:bubble3D val="0"/>
            <c:spPr>
              <a:solidFill>
                <a:srgbClr val="B392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C85-483F-92BA-B1E06CFBAB33}"/>
              </c:ext>
            </c:extLst>
          </c:dPt>
          <c:dPt>
            <c:idx val="5"/>
            <c:invertIfNegative val="0"/>
            <c:bubble3D val="0"/>
            <c:spPr>
              <a:solidFill>
                <a:srgbClr val="B3927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C85-483F-92BA-B1E06CFBAB33}"/>
              </c:ext>
            </c:extLst>
          </c:dPt>
          <c:dPt>
            <c:idx val="6"/>
            <c:invertIfNegative val="0"/>
            <c:bubble3D val="0"/>
            <c:spPr>
              <a:solidFill>
                <a:srgbClr val="92B1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C85-483F-92BA-B1E06CFBAB33}"/>
              </c:ext>
            </c:extLst>
          </c:dPt>
          <c:dPt>
            <c:idx val="7"/>
            <c:invertIfNegative val="0"/>
            <c:bubble3D val="0"/>
            <c:spPr>
              <a:solidFill>
                <a:srgbClr val="92B1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C85-483F-92BA-B1E06CFBAB33}"/>
              </c:ext>
            </c:extLst>
          </c:dPt>
          <c:dPt>
            <c:idx val="8"/>
            <c:invertIfNegative val="0"/>
            <c:bubble3D val="0"/>
            <c:spPr>
              <a:solidFill>
                <a:srgbClr val="92B1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C85-483F-92BA-B1E06CFBAB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11223A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'Hvar býrðu og vilt búa'!$E$189:$F$197</c:f>
              <c:multiLvlStrCache>
                <c:ptCount val="9"/>
                <c:lvl>
                  <c:pt idx="0">
                    <c:v>Nágrannasveitarfélög Reykjavíkur</c:v>
                  </c:pt>
                  <c:pt idx="1">
                    <c:v>Landsbyggðin</c:v>
                  </c:pt>
                  <c:pt idx="2">
                    <c:v>Erlendis</c:v>
                  </c:pt>
                  <c:pt idx="3">
                    <c:v>Reykjavík </c:v>
                  </c:pt>
                  <c:pt idx="4">
                    <c:v>Landsbyggðin</c:v>
                  </c:pt>
                  <c:pt idx="5">
                    <c:v>Erlendis</c:v>
                  </c:pt>
                  <c:pt idx="6">
                    <c:v>Reykjavík </c:v>
                  </c:pt>
                  <c:pt idx="7">
                    <c:v>Nágrannasveitarfélög Reykjavíkur</c:v>
                  </c:pt>
                  <c:pt idx="8">
                    <c:v>Erlendis</c:v>
                  </c:pt>
                </c:lvl>
                <c:lvl>
                  <c:pt idx="0">
                    <c:v>Reykjavík</c:v>
                  </c:pt>
                  <c:pt idx="3">
                    <c:v>Nágrannasveitarfélög Reykjavíkur</c:v>
                  </c:pt>
                  <c:pt idx="6">
                    <c:v>Landsbyggðin</c:v>
                  </c:pt>
                </c:lvl>
              </c:multiLvlStrCache>
            </c:multiLvlStrRef>
          </c:cat>
          <c:val>
            <c:numRef>
              <c:f>'Hvar býrðu og vilt búa'!$G$189:$G$197</c:f>
              <c:numCache>
                <c:formatCode>0%</c:formatCode>
                <c:ptCount val="9"/>
                <c:pt idx="0">
                  <c:v>0.09</c:v>
                </c:pt>
                <c:pt idx="1">
                  <c:v>0.04</c:v>
                </c:pt>
                <c:pt idx="2">
                  <c:v>0.05</c:v>
                </c:pt>
                <c:pt idx="3">
                  <c:v>0.09</c:v>
                </c:pt>
                <c:pt idx="4">
                  <c:v>0.02</c:v>
                </c:pt>
                <c:pt idx="5">
                  <c:v>0.03</c:v>
                </c:pt>
                <c:pt idx="6">
                  <c:v>0.03</c:v>
                </c:pt>
                <c:pt idx="7">
                  <c:v>0.01</c:v>
                </c:pt>
                <c:pt idx="8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C85-483F-92BA-B1E06CFBAB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7237952"/>
        <c:axId val="347243712"/>
      </c:barChart>
      <c:catAx>
        <c:axId val="347237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11223A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r>
                  <a:rPr lang="is-IS" b="1"/>
                  <a:t>Núverandi búseta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rgbClr val="11223A"/>
                  </a:solidFill>
                  <a:latin typeface="Setimo" panose="020B0603020204030204" pitchFamily="34" charset="0"/>
                  <a:ea typeface="+mn-ea"/>
                  <a:cs typeface="Setimo" panose="020B0603020204030204" pitchFamily="34" charset="0"/>
                </a:defRPr>
              </a:pPr>
              <a:endParaRPr lang="is-I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347243712"/>
        <c:crosses val="autoZero"/>
        <c:auto val="1"/>
        <c:lblAlgn val="ctr"/>
        <c:lblOffset val="100"/>
        <c:noMultiLvlLbl val="0"/>
      </c:catAx>
      <c:valAx>
        <c:axId val="34724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11223A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r>
                  <a:rPr lang="is-IS" b="1"/>
                  <a:t>Vænt búseta</a:t>
                </a:r>
              </a:p>
            </c:rich>
          </c:tx>
          <c:layout>
            <c:manualLayout>
              <c:xMode val="edge"/>
              <c:yMode val="edge"/>
              <c:x val="5.3789760855082615E-2"/>
              <c:y val="0.53322442129136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rgbClr val="11223A"/>
                  </a:solidFill>
                  <a:latin typeface="Setimo" panose="020B0603020204030204" pitchFamily="34" charset="0"/>
                  <a:ea typeface="+mn-ea"/>
                  <a:cs typeface="Setimo" panose="020B0603020204030204" pitchFamily="34" charset="0"/>
                </a:defRPr>
              </a:pPr>
              <a:endParaRPr lang="is-I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347237952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solidFill>
            <a:srgbClr val="11223A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/>
              <a:t>Núverandi og líkleg búseta í Reykjavík eftir 5 ár</a:t>
            </a:r>
          </a:p>
          <a:p>
            <a:pPr algn="l">
              <a:defRPr/>
            </a:pPr>
            <a:r>
              <a:rPr lang="is-IS" i="1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Allir þátttakendur</a:t>
            </a:r>
          </a:p>
        </c:rich>
      </c:tx>
      <c:layout>
        <c:manualLayout>
          <c:xMode val="edge"/>
          <c:yMode val="edge"/>
          <c:x val="2.9552982537699385E-3"/>
          <c:y val="9.056036606240762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5.3013863058504952E-2"/>
          <c:y val="0.18478770401781944"/>
          <c:w val="0.9210268765171773"/>
          <c:h val="0.552527956184977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'Hvar býrðu og vilt búa'!$L$94</c:f>
              <c:strCache>
                <c:ptCount val="1"/>
                <c:pt idx="0">
                  <c:v>Hvar býrð þú? - Topp 7</c:v>
                </c:pt>
              </c:strCache>
            </c:strRef>
          </c:tx>
          <c:spPr>
            <a:solidFill>
              <a:srgbClr val="E57D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'Hvar býrðu og vilt búa'!$M$93:$S$93</c:f>
              <c:strCache>
                <c:ptCount val="7"/>
                <c:pt idx="0">
                  <c:v>101 (Miðborg)</c:v>
                </c:pt>
                <c:pt idx="1">
                  <c:v>104 (Laugardalur)</c:v>
                </c:pt>
                <c:pt idx="2">
                  <c:v>105 (Hlíðar)</c:v>
                </c:pt>
                <c:pt idx="3">
                  <c:v>108 (Múlar)</c:v>
                </c:pt>
                <c:pt idx="4">
                  <c:v>109 (Breiðholt)</c:v>
                </c:pt>
                <c:pt idx="5">
                  <c:v>110 (Árbær)</c:v>
                </c:pt>
                <c:pt idx="6">
                  <c:v>112 (Grafarvogur)</c:v>
                </c:pt>
              </c:strCache>
            </c:strRef>
          </c:cat>
          <c:val>
            <c:numRef>
              <c:f>'Hvar býrðu og vilt búa'!$M$94:$S$94</c:f>
              <c:numCache>
                <c:formatCode>0%</c:formatCode>
                <c:ptCount val="7"/>
                <c:pt idx="0">
                  <c:v>0.1</c:v>
                </c:pt>
                <c:pt idx="1">
                  <c:v>7.0000000000000007E-2</c:v>
                </c:pt>
                <c:pt idx="2">
                  <c:v>0.15</c:v>
                </c:pt>
                <c:pt idx="3">
                  <c:v>0.11</c:v>
                </c:pt>
                <c:pt idx="4">
                  <c:v>0.1</c:v>
                </c:pt>
                <c:pt idx="5">
                  <c:v>0.12</c:v>
                </c:pt>
                <c:pt idx="6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4F-4403-B0C6-8F760185542B}"/>
            </c:ext>
          </c:extLst>
        </c:ser>
        <c:ser>
          <c:idx val="1"/>
          <c:order val="1"/>
          <c:tx>
            <c:strRef>
              <c:f>'Hvar býrðu og vilt búa'!$L$95</c:f>
              <c:strCache>
                <c:ptCount val="1"/>
                <c:pt idx="0">
                  <c:v>Hvar telur þú að þú munir búa eftir fimm ár? - Topp 7</c:v>
                </c:pt>
              </c:strCache>
            </c:strRef>
          </c:tx>
          <c:spPr>
            <a:solidFill>
              <a:srgbClr val="92B1B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7.0863351836541865E-3"/>
                  <c:y val="9.05592030790131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4F-4403-B0C6-8F760185542B}"/>
                </c:ext>
              </c:extLst>
            </c:dLbl>
            <c:dLbl>
              <c:idx val="4"/>
              <c:layout>
                <c:manualLayout>
                  <c:x val="9.4484469115388298E-3"/>
                  <c:y val="-4.150582193241745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4F-4403-B0C6-8F76018554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'Hvar býrðu og vilt búa'!$M$93:$S$93</c:f>
              <c:strCache>
                <c:ptCount val="7"/>
                <c:pt idx="0">
                  <c:v>101 (Miðborg)</c:v>
                </c:pt>
                <c:pt idx="1">
                  <c:v>104 (Laugardalur)</c:v>
                </c:pt>
                <c:pt idx="2">
                  <c:v>105 (Hlíðar)</c:v>
                </c:pt>
                <c:pt idx="3">
                  <c:v>108 (Múlar)</c:v>
                </c:pt>
                <c:pt idx="4">
                  <c:v>109 (Breiðholt)</c:v>
                </c:pt>
                <c:pt idx="5">
                  <c:v>110 (Árbær)</c:v>
                </c:pt>
                <c:pt idx="6">
                  <c:v>112 (Grafarvogur)</c:v>
                </c:pt>
              </c:strCache>
            </c:strRef>
          </c:cat>
          <c:val>
            <c:numRef>
              <c:f>'Hvar býrðu og vilt búa'!$M$95:$S$95</c:f>
              <c:numCache>
                <c:formatCode>0%</c:formatCode>
                <c:ptCount val="7"/>
                <c:pt idx="0">
                  <c:v>0.13</c:v>
                </c:pt>
                <c:pt idx="1">
                  <c:v>0.1</c:v>
                </c:pt>
                <c:pt idx="2">
                  <c:v>0.14000000000000001</c:v>
                </c:pt>
                <c:pt idx="3">
                  <c:v>0.1</c:v>
                </c:pt>
                <c:pt idx="4">
                  <c:v>0.11</c:v>
                </c:pt>
                <c:pt idx="5">
                  <c:v>0.1</c:v>
                </c:pt>
                <c:pt idx="6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4F-4403-B0C6-8F7601855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1181233168"/>
        <c:axId val="1181234608"/>
      </c:barChart>
      <c:catAx>
        <c:axId val="118123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181234608"/>
        <c:crosses val="autoZero"/>
        <c:auto val="1"/>
        <c:lblAlgn val="ctr"/>
        <c:lblOffset val="100"/>
        <c:noMultiLvlLbl val="0"/>
      </c:catAx>
      <c:valAx>
        <c:axId val="1181234608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181233168"/>
        <c:crossesAt val="1"/>
        <c:crossBetween val="between"/>
        <c:majorUnit val="5.000000000000001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760118500707094"/>
          <c:y val="0.82786778841695974"/>
          <c:w val="0.62412186955512461"/>
          <c:h val="0.13553761241138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40" b="0" i="0" u="none" strike="noStrike" kern="1200" spc="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sz="1800" b="1" noProof="0" err="1"/>
              <a:t>Væntar</a:t>
            </a:r>
            <a:r>
              <a:rPr lang="is-IS" sz="1800" b="1" noProof="0"/>
              <a:t> breytingar á tegund húsnæðis eftir aldurshópum</a:t>
            </a:r>
          </a:p>
        </c:rich>
      </c:tx>
      <c:layout>
        <c:manualLayout>
          <c:xMode val="edge"/>
          <c:yMode val="edge"/>
          <c:x val="1.4599460358625754E-2"/>
          <c:y val="2.8099914741466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40" b="0" i="0" u="none" strike="noStrike" kern="1200" spc="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'Tegund húsnæðis'!$AH$15</c:f>
              <c:strCache>
                <c:ptCount val="1"/>
                <c:pt idx="0">
                  <c:v>Einbýlishúsi</c:v>
                </c:pt>
              </c:strCache>
            </c:strRef>
          </c:tx>
          <c:spPr>
            <a:solidFill>
              <a:srgbClr val="B3927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'Tegund húsnæðis'!$AJ$14:$AM$14</c:f>
              <c:strCache>
                <c:ptCount val="4"/>
                <c:pt idx="0">
                  <c:v>18-24 ára</c:v>
                </c:pt>
                <c:pt idx="1">
                  <c:v>25-34 ára</c:v>
                </c:pt>
                <c:pt idx="2">
                  <c:v>35-64 ára</c:v>
                </c:pt>
                <c:pt idx="3">
                  <c:v>65+ ára</c:v>
                </c:pt>
              </c:strCache>
            </c:strRef>
          </c:cat>
          <c:val>
            <c:numRef>
              <c:f>'Tegund húsnæðis'!$AJ$15:$AM$15</c:f>
              <c:numCache>
                <c:formatCode>0%</c:formatCode>
                <c:ptCount val="4"/>
                <c:pt idx="0">
                  <c:v>-0.17</c:v>
                </c:pt>
                <c:pt idx="1">
                  <c:v>0.03</c:v>
                </c:pt>
                <c:pt idx="2">
                  <c:v>7.0000000000000007E-2</c:v>
                </c:pt>
                <c:pt idx="3">
                  <c:v>-8.0000000000000016E-2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A9-4E68-AE86-5D0E8740B0B7}"/>
            </c:ext>
          </c:extLst>
        </c:ser>
        <c:ser>
          <c:idx val="1"/>
          <c:order val="1"/>
          <c:tx>
            <c:strRef>
              <c:f>'Tegund húsnæðis'!$AH$16</c:f>
              <c:strCache>
                <c:ptCount val="1"/>
                <c:pt idx="0">
                  <c:v>Raðhús/parhús</c:v>
                </c:pt>
              </c:strCache>
            </c:strRef>
          </c:tx>
          <c:spPr>
            <a:solidFill>
              <a:srgbClr val="92B1B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'Tegund húsnæðis'!$AJ$14:$AM$14</c:f>
              <c:strCache>
                <c:ptCount val="4"/>
                <c:pt idx="0">
                  <c:v>18-24 ára</c:v>
                </c:pt>
                <c:pt idx="1">
                  <c:v>25-34 ára</c:v>
                </c:pt>
                <c:pt idx="2">
                  <c:v>35-64 ára</c:v>
                </c:pt>
                <c:pt idx="3">
                  <c:v>65+ ára</c:v>
                </c:pt>
              </c:strCache>
            </c:strRef>
          </c:cat>
          <c:val>
            <c:numRef>
              <c:f>'Tegund húsnæðis'!$AJ$16:$AM$16</c:f>
              <c:numCache>
                <c:formatCode>0%</c:formatCode>
                <c:ptCount val="4"/>
                <c:pt idx="0">
                  <c:v>-0.14000000000000001</c:v>
                </c:pt>
                <c:pt idx="1">
                  <c:v>9.9999999999999992E-2</c:v>
                </c:pt>
                <c:pt idx="2">
                  <c:v>0.03</c:v>
                </c:pt>
                <c:pt idx="3">
                  <c:v>-4.9999999999999989E-2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A9-4E68-AE86-5D0E8740B0B7}"/>
            </c:ext>
          </c:extLst>
        </c:ser>
        <c:ser>
          <c:idx val="2"/>
          <c:order val="2"/>
          <c:tx>
            <c:strRef>
              <c:f>'Tegund húsnæðis'!$AH$17</c:f>
              <c:strCache>
                <c:ptCount val="1"/>
                <c:pt idx="0">
                  <c:v>Tví-, þrí- og fjórbýli</c:v>
                </c:pt>
              </c:strCache>
            </c:strRef>
          </c:tx>
          <c:spPr>
            <a:solidFill>
              <a:srgbClr val="729D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'Tegund húsnæðis'!$AJ$14:$AM$14</c:f>
              <c:strCache>
                <c:ptCount val="4"/>
                <c:pt idx="0">
                  <c:v>18-24 ára</c:v>
                </c:pt>
                <c:pt idx="1">
                  <c:v>25-34 ára</c:v>
                </c:pt>
                <c:pt idx="2">
                  <c:v>35-64 ára</c:v>
                </c:pt>
                <c:pt idx="3">
                  <c:v>65+ ára</c:v>
                </c:pt>
              </c:strCache>
            </c:strRef>
          </c:cat>
          <c:val>
            <c:numRef>
              <c:f>'Tegund húsnæðis'!$AJ$17:$AM$17</c:f>
              <c:numCache>
                <c:formatCode>0%</c:formatCode>
                <c:ptCount val="4"/>
                <c:pt idx="0">
                  <c:v>0.11000000000000001</c:v>
                </c:pt>
                <c:pt idx="1">
                  <c:v>0.06</c:v>
                </c:pt>
                <c:pt idx="2">
                  <c:v>-1.999999999999999E-2</c:v>
                </c:pt>
                <c:pt idx="3">
                  <c:v>6.0000000000000012E-2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A9-4E68-AE86-5D0E8740B0B7}"/>
            </c:ext>
          </c:extLst>
        </c:ser>
        <c:ser>
          <c:idx val="3"/>
          <c:order val="3"/>
          <c:tx>
            <c:strRef>
              <c:f>'Tegund húsnæðis'!$AH$18</c:f>
              <c:strCache>
                <c:ptCount val="1"/>
                <c:pt idx="0">
                  <c:v>Blokkaríbúð</c:v>
                </c:pt>
              </c:strCache>
            </c:strRef>
          </c:tx>
          <c:spPr>
            <a:solidFill>
              <a:srgbClr val="1122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'Tegund húsnæðis'!$AJ$14:$AM$14</c:f>
              <c:strCache>
                <c:ptCount val="4"/>
                <c:pt idx="0">
                  <c:v>18-24 ára</c:v>
                </c:pt>
                <c:pt idx="1">
                  <c:v>25-34 ára</c:v>
                </c:pt>
                <c:pt idx="2">
                  <c:v>35-64 ára</c:v>
                </c:pt>
                <c:pt idx="3">
                  <c:v>65+ ára</c:v>
                </c:pt>
              </c:strCache>
            </c:strRef>
          </c:cat>
          <c:val>
            <c:numRef>
              <c:f>'Tegund húsnæðis'!$AJ$18:$AM$18</c:f>
              <c:numCache>
                <c:formatCode>0%</c:formatCode>
                <c:ptCount val="4"/>
                <c:pt idx="0">
                  <c:v>0.19</c:v>
                </c:pt>
                <c:pt idx="1">
                  <c:v>-0.18</c:v>
                </c:pt>
                <c:pt idx="2">
                  <c:v>-6.9999999999999979E-2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A9-4E68-AE86-5D0E8740B0B7}"/>
            </c:ext>
          </c:extLst>
        </c:ser>
        <c:ser>
          <c:idx val="4"/>
          <c:order val="4"/>
          <c:tx>
            <c:strRef>
              <c:f>'Tegund húsnæðis'!$AH$19</c:f>
              <c:strCache>
                <c:ptCount val="1"/>
                <c:pt idx="0">
                  <c:v>Annars konar húsnæði</c:v>
                </c:pt>
              </c:strCache>
            </c:strRef>
          </c:tx>
          <c:spPr>
            <a:solidFill>
              <a:srgbClr val="E57D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'Tegund húsnæðis'!$AJ$14:$AM$14</c:f>
              <c:strCache>
                <c:ptCount val="4"/>
                <c:pt idx="0">
                  <c:v>18-24 ára</c:v>
                </c:pt>
                <c:pt idx="1">
                  <c:v>25-34 ára</c:v>
                </c:pt>
                <c:pt idx="2">
                  <c:v>35-64 ára</c:v>
                </c:pt>
                <c:pt idx="3">
                  <c:v>65+ ára</c:v>
                </c:pt>
              </c:strCache>
            </c:strRef>
          </c:cat>
          <c:val>
            <c:numRef>
              <c:f>'Tegund húsnæðis'!$AJ$19:$AM$19</c:f>
              <c:numCache>
                <c:formatCode>0%</c:formatCode>
                <c:ptCount val="4"/>
                <c:pt idx="0">
                  <c:v>9.9999999999999985E-3</c:v>
                </c:pt>
                <c:pt idx="1">
                  <c:v>-9.9999999999999985E-3</c:v>
                </c:pt>
                <c:pt idx="2">
                  <c:v>-9.9999999999999985E-3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9-4E68-AE86-5D0E8740B0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795328"/>
        <c:axId val="47786208"/>
      </c:barChart>
      <c:catAx>
        <c:axId val="4779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47786208"/>
        <c:crosses val="autoZero"/>
        <c:auto val="1"/>
        <c:lblAlgn val="ctr"/>
        <c:lblOffset val="100"/>
        <c:noMultiLvlLbl val="0"/>
      </c:catAx>
      <c:valAx>
        <c:axId val="47786208"/>
        <c:scaling>
          <c:orientation val="minMax"/>
          <c:min val="-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47795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/>
              <a:t>Núverandi og væntur herbergjafjöldi </a:t>
            </a:r>
          </a:p>
          <a:p>
            <a:pPr algn="l">
              <a:defRPr/>
            </a:pPr>
            <a:r>
              <a:rPr lang="is-IS" sz="1100" b="0" i="1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Eigendur og leigjendur, 25-44 ára</a:t>
            </a:r>
          </a:p>
        </c:rich>
      </c:tx>
      <c:layout>
        <c:manualLayout>
          <c:xMode val="edge"/>
          <c:yMode val="edge"/>
          <c:x val="1.5526144431873131E-2"/>
          <c:y val="2.90901094773057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'Fjöldi herbergja'!$B$110</c:f>
              <c:strCache>
                <c:ptCount val="1"/>
                <c:pt idx="0">
                  <c:v>Núverandi</c:v>
                </c:pt>
              </c:strCache>
            </c:strRef>
          </c:tx>
          <c:spPr>
            <a:solidFill>
              <a:srgbClr val="11223A"/>
            </a:solidFill>
            <a:ln>
              <a:noFill/>
            </a:ln>
            <a:effectLst/>
          </c:spPr>
          <c:invertIfNegative val="0"/>
          <c:cat>
            <c:strRef>
              <c:f>'Fjöldi herbergja'!$A$111:$A$115</c:f>
              <c:strCache>
                <c:ptCount val="5"/>
                <c:pt idx="0">
                  <c:v>Studio eða 2ja herbergja</c:v>
                </c:pt>
                <c:pt idx="1">
                  <c:v>3ja herbregja</c:v>
                </c:pt>
                <c:pt idx="2">
                  <c:v>4ra herbregja</c:v>
                </c:pt>
                <c:pt idx="3">
                  <c:v>5 herbregja</c:v>
                </c:pt>
                <c:pt idx="4">
                  <c:v>6 herbergja eða stærra</c:v>
                </c:pt>
              </c:strCache>
            </c:strRef>
          </c:cat>
          <c:val>
            <c:numRef>
              <c:f>'Fjöldi herbergja'!$B$111:$B$115</c:f>
              <c:numCache>
                <c:formatCode>0%</c:formatCode>
                <c:ptCount val="5"/>
                <c:pt idx="0">
                  <c:v>0.14000000000000001</c:v>
                </c:pt>
                <c:pt idx="1">
                  <c:v>0.28000000000000003</c:v>
                </c:pt>
                <c:pt idx="2">
                  <c:v>0.3</c:v>
                </c:pt>
                <c:pt idx="3">
                  <c:v>0.2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29-400A-B191-52CA09A0832C}"/>
            </c:ext>
          </c:extLst>
        </c:ser>
        <c:ser>
          <c:idx val="1"/>
          <c:order val="1"/>
          <c:tx>
            <c:strRef>
              <c:f>'Fjöldi herbergja'!$C$110</c:f>
              <c:strCache>
                <c:ptCount val="1"/>
                <c:pt idx="0">
                  <c:v>Eftir 5 ár</c:v>
                </c:pt>
              </c:strCache>
            </c:strRef>
          </c:tx>
          <c:spPr>
            <a:solidFill>
              <a:srgbClr val="CFBCA8"/>
            </a:solidFill>
            <a:ln>
              <a:noFill/>
            </a:ln>
            <a:effectLst/>
          </c:spPr>
          <c:invertIfNegative val="0"/>
          <c:cat>
            <c:strRef>
              <c:f>'Fjöldi herbergja'!$A$111:$A$115</c:f>
              <c:strCache>
                <c:ptCount val="5"/>
                <c:pt idx="0">
                  <c:v>Studio eða 2ja herbergja</c:v>
                </c:pt>
                <c:pt idx="1">
                  <c:v>3ja herbregja</c:v>
                </c:pt>
                <c:pt idx="2">
                  <c:v>4ra herbregja</c:v>
                </c:pt>
                <c:pt idx="3">
                  <c:v>5 herbregja</c:v>
                </c:pt>
                <c:pt idx="4">
                  <c:v>6 herbergja eða stærra</c:v>
                </c:pt>
              </c:strCache>
            </c:strRef>
          </c:cat>
          <c:val>
            <c:numRef>
              <c:f>'Fjöldi herbergja'!$C$111:$C$115</c:f>
              <c:numCache>
                <c:formatCode>0%</c:formatCode>
                <c:ptCount val="5"/>
                <c:pt idx="0">
                  <c:v>0.03</c:v>
                </c:pt>
                <c:pt idx="1">
                  <c:v>0.22</c:v>
                </c:pt>
                <c:pt idx="2">
                  <c:v>0.37</c:v>
                </c:pt>
                <c:pt idx="3">
                  <c:v>0.24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29-400A-B191-52CA09A083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27529056"/>
        <c:axId val="2127529536"/>
      </c:barChart>
      <c:catAx>
        <c:axId val="212752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2127529536"/>
        <c:crosses val="autoZero"/>
        <c:auto val="1"/>
        <c:lblAlgn val="ctr"/>
        <c:lblOffset val="100"/>
        <c:noMultiLvlLbl val="0"/>
      </c:catAx>
      <c:valAx>
        <c:axId val="21275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212752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11223A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/>
              <a:t>Núverandi og væntur herbergjafjöldi</a:t>
            </a:r>
          </a:p>
          <a:p>
            <a:pPr algn="l">
              <a:defRPr/>
            </a:pPr>
            <a:r>
              <a:rPr lang="is-IS" sz="1100" i="1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Eigendur og leigjendur,</a:t>
            </a:r>
            <a:r>
              <a:rPr lang="is-IS" sz="1100" i="1" baseline="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s-IS" sz="1100" i="1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45+ ára</a:t>
            </a:r>
            <a:endParaRPr lang="is-IS" i="1" noProof="0">
              <a:solidFill>
                <a:schemeClr val="tx1">
                  <a:lumMod val="50000"/>
                  <a:lumOff val="50000"/>
                </a:schemeClr>
              </a:solidFill>
            </a:endParaRPr>
          </a:p>
        </c:rich>
      </c:tx>
      <c:layout>
        <c:manualLayout>
          <c:xMode val="edge"/>
          <c:yMode val="edge"/>
          <c:x val="2.1241485957649742E-2"/>
          <c:y val="4.35823219730780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'Fjöldi herbergja'!$B$118</c:f>
              <c:strCache>
                <c:ptCount val="1"/>
                <c:pt idx="0">
                  <c:v>Núverandi</c:v>
                </c:pt>
              </c:strCache>
            </c:strRef>
          </c:tx>
          <c:spPr>
            <a:solidFill>
              <a:srgbClr val="11223A"/>
            </a:solidFill>
            <a:ln>
              <a:noFill/>
            </a:ln>
            <a:effectLst/>
          </c:spPr>
          <c:invertIfNegative val="0"/>
          <c:cat>
            <c:strRef>
              <c:f>'Fjöldi herbergja'!$A$119:$A$123</c:f>
              <c:strCache>
                <c:ptCount val="5"/>
                <c:pt idx="0">
                  <c:v>Studio eða 2ja herbergja</c:v>
                </c:pt>
                <c:pt idx="1">
                  <c:v>3ja herbregja</c:v>
                </c:pt>
                <c:pt idx="2">
                  <c:v>4ra herbregja</c:v>
                </c:pt>
                <c:pt idx="3">
                  <c:v>5 herbregja</c:v>
                </c:pt>
                <c:pt idx="4">
                  <c:v>6 herbergja eða stærra</c:v>
                </c:pt>
              </c:strCache>
            </c:strRef>
          </c:cat>
          <c:val>
            <c:numRef>
              <c:f>'Fjöldi herbergja'!$B$119:$B$123</c:f>
              <c:numCache>
                <c:formatCode>0%</c:formatCode>
                <c:ptCount val="5"/>
                <c:pt idx="0">
                  <c:v>0.1</c:v>
                </c:pt>
                <c:pt idx="1">
                  <c:v>0.25</c:v>
                </c:pt>
                <c:pt idx="2">
                  <c:v>0.31</c:v>
                </c:pt>
                <c:pt idx="3">
                  <c:v>0.21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B6-4A50-B395-8E034383A7E7}"/>
            </c:ext>
          </c:extLst>
        </c:ser>
        <c:ser>
          <c:idx val="1"/>
          <c:order val="1"/>
          <c:tx>
            <c:strRef>
              <c:f>'Fjöldi herbergja'!$C$118</c:f>
              <c:strCache>
                <c:ptCount val="1"/>
                <c:pt idx="0">
                  <c:v>Eftir 5 ár</c:v>
                </c:pt>
              </c:strCache>
            </c:strRef>
          </c:tx>
          <c:spPr>
            <a:solidFill>
              <a:srgbClr val="CFBCA8"/>
            </a:solidFill>
            <a:ln>
              <a:noFill/>
            </a:ln>
            <a:effectLst/>
          </c:spPr>
          <c:invertIfNegative val="0"/>
          <c:cat>
            <c:strRef>
              <c:f>'Fjöldi herbergja'!$A$119:$A$123</c:f>
              <c:strCache>
                <c:ptCount val="5"/>
                <c:pt idx="0">
                  <c:v>Studio eða 2ja herbergja</c:v>
                </c:pt>
                <c:pt idx="1">
                  <c:v>3ja herbregja</c:v>
                </c:pt>
                <c:pt idx="2">
                  <c:v>4ra herbregja</c:v>
                </c:pt>
                <c:pt idx="3">
                  <c:v>5 herbregja</c:v>
                </c:pt>
                <c:pt idx="4">
                  <c:v>6 herbergja eða stærra</c:v>
                </c:pt>
              </c:strCache>
            </c:strRef>
          </c:cat>
          <c:val>
            <c:numRef>
              <c:f>'Fjöldi herbergja'!$C$119:$C$123</c:f>
              <c:numCache>
                <c:formatCode>0%</c:formatCode>
                <c:ptCount val="5"/>
                <c:pt idx="0">
                  <c:v>0.15</c:v>
                </c:pt>
                <c:pt idx="1">
                  <c:v>0.36</c:v>
                </c:pt>
                <c:pt idx="2">
                  <c:v>0.27</c:v>
                </c:pt>
                <c:pt idx="3">
                  <c:v>0.14000000000000001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B6-4A50-B395-8E034383A7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251872"/>
        <c:axId val="17249472"/>
      </c:barChart>
      <c:catAx>
        <c:axId val="1725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7249472"/>
        <c:crosses val="autoZero"/>
        <c:auto val="1"/>
        <c:lblAlgn val="ctr"/>
        <c:lblOffset val="100"/>
        <c:noMultiLvlLbl val="0"/>
      </c:catAx>
      <c:valAx>
        <c:axId val="1724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1223A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7251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11223A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11223A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1" i="0" u="none" strike="noStrike" kern="1200" spc="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/>
              <a:t>Núverandi og vænt meðalstærð eftir búsetuformi</a:t>
            </a:r>
          </a:p>
        </c:rich>
      </c:tx>
      <c:layout>
        <c:manualLayout>
          <c:xMode val="edge"/>
          <c:yMode val="edge"/>
          <c:x val="1.27323447691782E-2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1" i="0" u="none" strike="noStrike" kern="1200" spc="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'Stærð húsnæðis'!$B$106</c:f>
              <c:strCache>
                <c:ptCount val="1"/>
                <c:pt idx="0">
                  <c:v>Núverandi</c:v>
                </c:pt>
              </c:strCache>
            </c:strRef>
          </c:tx>
          <c:spPr>
            <a:solidFill>
              <a:srgbClr val="1122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'Stærð húsnæðis'!$A$107:$A$109</c:f>
              <c:strCache>
                <c:ptCount val="3"/>
                <c:pt idx="0">
                  <c:v>Foreldrahús</c:v>
                </c:pt>
                <c:pt idx="1">
                  <c:v>Eigendur</c:v>
                </c:pt>
                <c:pt idx="2">
                  <c:v>Leigjendur</c:v>
                </c:pt>
              </c:strCache>
            </c:strRef>
          </c:cat>
          <c:val>
            <c:numRef>
              <c:f>'Stærð húsnæðis'!$B$107:$B$109</c:f>
              <c:numCache>
                <c:formatCode>General</c:formatCode>
                <c:ptCount val="3"/>
                <c:pt idx="0">
                  <c:v>154</c:v>
                </c:pt>
                <c:pt idx="1">
                  <c:v>135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EA-4A84-B436-CE51365FD495}"/>
            </c:ext>
          </c:extLst>
        </c:ser>
        <c:ser>
          <c:idx val="1"/>
          <c:order val="1"/>
          <c:tx>
            <c:strRef>
              <c:f>'Stærð húsnæðis'!$C$106</c:f>
              <c:strCache>
                <c:ptCount val="1"/>
                <c:pt idx="0">
                  <c:v>Eftir 5 ár</c:v>
                </c:pt>
              </c:strCache>
            </c:strRef>
          </c:tx>
          <c:spPr>
            <a:solidFill>
              <a:srgbClr val="E57D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'Stærð húsnæðis'!$A$107:$A$109</c:f>
              <c:strCache>
                <c:ptCount val="3"/>
                <c:pt idx="0">
                  <c:v>Foreldrahús</c:v>
                </c:pt>
                <c:pt idx="1">
                  <c:v>Eigendur</c:v>
                </c:pt>
                <c:pt idx="2">
                  <c:v>Leigjendur</c:v>
                </c:pt>
              </c:strCache>
            </c:strRef>
          </c:cat>
          <c:val>
            <c:numRef>
              <c:f>'Stærð húsnæðis'!$C$107:$C$109</c:f>
              <c:numCache>
                <c:formatCode>General</c:formatCode>
                <c:ptCount val="3"/>
                <c:pt idx="0">
                  <c:v>79</c:v>
                </c:pt>
                <c:pt idx="1">
                  <c:v>131</c:v>
                </c:pt>
                <c:pt idx="2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EA-4A84-B436-CE51365FD4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7198112"/>
        <c:axId val="17204832"/>
      </c:barChart>
      <c:catAx>
        <c:axId val="1719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7204832"/>
        <c:crosses val="autoZero"/>
        <c:auto val="1"/>
        <c:lblAlgn val="ctr"/>
        <c:lblOffset val="100"/>
        <c:noMultiLvlLbl val="0"/>
      </c:catAx>
      <c:valAx>
        <c:axId val="1720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719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MAN0010420111216111534!$P$57</c:f>
              <c:strCache>
                <c:ptCount val="1"/>
                <c:pt idx="0">
                  <c:v>Fjöldi fullgerðra íbúða í Reykjavík á hverja 100 þúsund íbúa 1941-1980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" lastClr="FFFFFF"/>
              </a:solidFill>
            </a:ln>
            <a:effectLst/>
          </c:spPr>
          <c:invertIfNegative val="0"/>
          <c:dPt>
            <c:idx val="84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F5-491E-887F-27B1B37ABA3A}"/>
              </c:ext>
            </c:extLst>
          </c:dPt>
          <c:dPt>
            <c:idx val="85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F5-491E-887F-27B1B37ABA3A}"/>
              </c:ext>
            </c:extLst>
          </c:dPt>
          <c:dPt>
            <c:idx val="86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F5-491E-887F-27B1B37ABA3A}"/>
              </c:ext>
            </c:extLst>
          </c:dPt>
          <c:dPt>
            <c:idx val="87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BF5-491E-887F-27B1B37ABA3A}"/>
              </c:ext>
            </c:extLst>
          </c:dPt>
          <c:dPt>
            <c:idx val="88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BF5-491E-887F-27B1B37ABA3A}"/>
              </c:ext>
            </c:extLst>
          </c:dPt>
          <c:dPt>
            <c:idx val="89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BF5-491E-887F-27B1B37ABA3A}"/>
              </c:ext>
            </c:extLst>
          </c:dPt>
          <c:dPt>
            <c:idx val="9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BF5-491E-887F-27B1B37ABA3A}"/>
              </c:ext>
            </c:extLst>
          </c:dPt>
          <c:dPt>
            <c:idx val="91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BF5-491E-887F-27B1B37ABA3A}"/>
              </c:ext>
            </c:extLst>
          </c:dPt>
          <c:dPt>
            <c:idx val="92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BF5-491E-887F-27B1B37ABA3A}"/>
              </c:ext>
            </c:extLst>
          </c:dPt>
          <c:dPt>
            <c:idx val="9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BF5-491E-887F-27B1B37ABA3A}"/>
              </c:ext>
            </c:extLst>
          </c:dPt>
          <c:cat>
            <c:strRef>
              <c:f>MAN0010420111216111534!$O$58:$O$151</c:f>
              <c:strCache>
                <c:ptCount val="94"/>
                <c:pt idx="0">
                  <c:v>1941</c:v>
                </c:pt>
                <c:pt idx="1">
                  <c:v>1942</c:v>
                </c:pt>
                <c:pt idx="2">
                  <c:v>1943</c:v>
                </c:pt>
                <c:pt idx="3">
                  <c:v>1944</c:v>
                </c:pt>
                <c:pt idx="4">
                  <c:v>1945</c:v>
                </c:pt>
                <c:pt idx="5">
                  <c:v>1946</c:v>
                </c:pt>
                <c:pt idx="6">
                  <c:v>1947</c:v>
                </c:pt>
                <c:pt idx="7">
                  <c:v>1948</c:v>
                </c:pt>
                <c:pt idx="8">
                  <c:v>1949</c:v>
                </c:pt>
                <c:pt idx="9">
                  <c:v>1950</c:v>
                </c:pt>
                <c:pt idx="10">
                  <c:v>1951</c:v>
                </c:pt>
                <c:pt idx="11">
                  <c:v>1952</c:v>
                </c:pt>
                <c:pt idx="12">
                  <c:v>1953</c:v>
                </c:pt>
                <c:pt idx="13">
                  <c:v>1954</c:v>
                </c:pt>
                <c:pt idx="14">
                  <c:v>1955</c:v>
                </c:pt>
                <c:pt idx="15">
                  <c:v>1956</c:v>
                </c:pt>
                <c:pt idx="16">
                  <c:v>1957</c:v>
                </c:pt>
                <c:pt idx="17">
                  <c:v>1958</c:v>
                </c:pt>
                <c:pt idx="18">
                  <c:v>1959</c:v>
                </c:pt>
                <c:pt idx="19">
                  <c:v>1960</c:v>
                </c:pt>
                <c:pt idx="20">
                  <c:v>1961</c:v>
                </c:pt>
                <c:pt idx="21">
                  <c:v>1962</c:v>
                </c:pt>
                <c:pt idx="22">
                  <c:v>1963</c:v>
                </c:pt>
                <c:pt idx="23">
                  <c:v>1964</c:v>
                </c:pt>
                <c:pt idx="24">
                  <c:v>1965</c:v>
                </c:pt>
                <c:pt idx="25">
                  <c:v>1966</c:v>
                </c:pt>
                <c:pt idx="26">
                  <c:v>1967</c:v>
                </c:pt>
                <c:pt idx="27">
                  <c:v>1968</c:v>
                </c:pt>
                <c:pt idx="28">
                  <c:v>1969</c:v>
                </c:pt>
                <c:pt idx="29">
                  <c:v>1970</c:v>
                </c:pt>
                <c:pt idx="30">
                  <c:v>1971</c:v>
                </c:pt>
                <c:pt idx="31">
                  <c:v>1972</c:v>
                </c:pt>
                <c:pt idx="32">
                  <c:v>1973</c:v>
                </c:pt>
                <c:pt idx="33">
                  <c:v>1974</c:v>
                </c:pt>
                <c:pt idx="34">
                  <c:v>1975</c:v>
                </c:pt>
                <c:pt idx="35">
                  <c:v>1976</c:v>
                </c:pt>
                <c:pt idx="36">
                  <c:v>1977</c:v>
                </c:pt>
                <c:pt idx="37">
                  <c:v>1978</c:v>
                </c:pt>
                <c:pt idx="38">
                  <c:v>1979</c:v>
                </c:pt>
                <c:pt idx="39">
                  <c:v>1980</c:v>
                </c:pt>
                <c:pt idx="40">
                  <c:v>1981</c:v>
                </c:pt>
                <c:pt idx="41">
                  <c:v>1982</c:v>
                </c:pt>
                <c:pt idx="42">
                  <c:v>1983</c:v>
                </c:pt>
                <c:pt idx="43">
                  <c:v>1984</c:v>
                </c:pt>
                <c:pt idx="44">
                  <c:v>1985</c:v>
                </c:pt>
                <c:pt idx="45">
                  <c:v>1986</c:v>
                </c:pt>
                <c:pt idx="46">
                  <c:v>1987</c:v>
                </c:pt>
                <c:pt idx="47">
                  <c:v>1988</c:v>
                </c:pt>
                <c:pt idx="48">
                  <c:v>1989</c:v>
                </c:pt>
                <c:pt idx="49">
                  <c:v>1990</c:v>
                </c:pt>
                <c:pt idx="50">
                  <c:v>1991</c:v>
                </c:pt>
                <c:pt idx="51">
                  <c:v>1992</c:v>
                </c:pt>
                <c:pt idx="52">
                  <c:v>1993</c:v>
                </c:pt>
                <c:pt idx="53">
                  <c:v>1994</c:v>
                </c:pt>
                <c:pt idx="54">
                  <c:v>1995</c:v>
                </c:pt>
                <c:pt idx="55">
                  <c:v>1996</c:v>
                </c:pt>
                <c:pt idx="56">
                  <c:v>1997</c:v>
                </c:pt>
                <c:pt idx="57">
                  <c:v>1998</c:v>
                </c:pt>
                <c:pt idx="58">
                  <c:v>1999</c:v>
                </c:pt>
                <c:pt idx="59">
                  <c:v>2000</c:v>
                </c:pt>
                <c:pt idx="60">
                  <c:v>2001</c:v>
                </c:pt>
                <c:pt idx="61">
                  <c:v>2002</c:v>
                </c:pt>
                <c:pt idx="62">
                  <c:v>2003</c:v>
                </c:pt>
                <c:pt idx="63">
                  <c:v>2004</c:v>
                </c:pt>
                <c:pt idx="64">
                  <c:v>2005</c:v>
                </c:pt>
                <c:pt idx="65">
                  <c:v>2006</c:v>
                </c:pt>
                <c:pt idx="66">
                  <c:v>2007</c:v>
                </c:pt>
                <c:pt idx="67">
                  <c:v>2008</c:v>
                </c:pt>
                <c:pt idx="68">
                  <c:v>2009</c:v>
                </c:pt>
                <c:pt idx="69">
                  <c:v>2010</c:v>
                </c:pt>
                <c:pt idx="70">
                  <c:v>2011</c:v>
                </c:pt>
                <c:pt idx="71">
                  <c:v>2012</c:v>
                </c:pt>
                <c:pt idx="72">
                  <c:v>2013</c:v>
                </c:pt>
                <c:pt idx="73">
                  <c:v>2014</c:v>
                </c:pt>
                <c:pt idx="74">
                  <c:v>2015</c:v>
                </c:pt>
                <c:pt idx="75">
                  <c:v>2016</c:v>
                </c:pt>
                <c:pt idx="76">
                  <c:v>2017</c:v>
                </c:pt>
                <c:pt idx="77">
                  <c:v>2018</c:v>
                </c:pt>
                <c:pt idx="78">
                  <c:v>2019</c:v>
                </c:pt>
                <c:pt idx="79">
                  <c:v>2020</c:v>
                </c:pt>
                <c:pt idx="80">
                  <c:v>2021</c:v>
                </c:pt>
                <c:pt idx="81">
                  <c:v>2022</c:v>
                </c:pt>
                <c:pt idx="82">
                  <c:v>2023</c:v>
                </c:pt>
                <c:pt idx="83">
                  <c:v>2024</c:v>
                </c:pt>
                <c:pt idx="84">
                  <c:v>2025</c:v>
                </c:pt>
                <c:pt idx="85">
                  <c:v>2026</c:v>
                </c:pt>
                <c:pt idx="86">
                  <c:v>2027</c:v>
                </c:pt>
                <c:pt idx="87">
                  <c:v>2028</c:v>
                </c:pt>
                <c:pt idx="88">
                  <c:v>2029</c:v>
                </c:pt>
                <c:pt idx="89">
                  <c:v>2030</c:v>
                </c:pt>
                <c:pt idx="90">
                  <c:v>2031</c:v>
                </c:pt>
                <c:pt idx="91">
                  <c:v>2032</c:v>
                </c:pt>
                <c:pt idx="92">
                  <c:v>2033</c:v>
                </c:pt>
                <c:pt idx="93">
                  <c:v>2034</c:v>
                </c:pt>
              </c:strCache>
            </c:strRef>
          </c:cat>
          <c:val>
            <c:numRef>
              <c:f>MAN0010420111216111534!$P$58:$P$151</c:f>
              <c:numCache>
                <c:formatCode>#,##0</c:formatCode>
                <c:ptCount val="94"/>
                <c:pt idx="0">
                  <c:v>722.21243614585171</c:v>
                </c:pt>
                <c:pt idx="1">
                  <c:v>882.59742799863091</c:v>
                </c:pt>
                <c:pt idx="2">
                  <c:v>826.81303281560201</c:v>
                </c:pt>
                <c:pt idx="3">
                  <c:v>765.56536663580323</c:v>
                </c:pt>
                <c:pt idx="4">
                  <c:v>1161.4925501309631</c:v>
                </c:pt>
                <c:pt idx="5">
                  <c:v>1295.0933529435797</c:v>
                </c:pt>
                <c:pt idx="6">
                  <c:v>905.39756239117821</c:v>
                </c:pt>
                <c:pt idx="7">
                  <c:v>919.75123632549082</c:v>
                </c:pt>
                <c:pt idx="8">
                  <c:v>669.01858994278609</c:v>
                </c:pt>
                <c:pt idx="9">
                  <c:v>732.40443015362632</c:v>
                </c:pt>
                <c:pt idx="10">
                  <c:v>490.31540146746875</c:v>
                </c:pt>
                <c:pt idx="11">
                  <c:v>559.89516856418379</c:v>
                </c:pt>
                <c:pt idx="12">
                  <c:v>580.46703479475752</c:v>
                </c:pt>
                <c:pt idx="13">
                  <c:v>785.04070282904809</c:v>
                </c:pt>
                <c:pt idx="14">
                  <c:v>883.23728388874963</c:v>
                </c:pt>
                <c:pt idx="15">
                  <c:v>1079.5498047622693</c:v>
                </c:pt>
                <c:pt idx="16">
                  <c:v>1383.3611978280489</c:v>
                </c:pt>
                <c:pt idx="17">
                  <c:v>1248.7728821389387</c:v>
                </c:pt>
                <c:pt idx="18">
                  <c:v>1041.7106578262033</c:v>
                </c:pt>
                <c:pt idx="19">
                  <c:v>886.65460521772752</c:v>
                </c:pt>
                <c:pt idx="20">
                  <c:v>737.17774023001027</c:v>
                </c:pt>
                <c:pt idx="21">
                  <c:v>797.56728640401184</c:v>
                </c:pt>
                <c:pt idx="22">
                  <c:v>870.40745539979844</c:v>
                </c:pt>
                <c:pt idx="23">
                  <c:v>745.92074592074596</c:v>
                </c:pt>
                <c:pt idx="24">
                  <c:v>795.92851949642204</c:v>
                </c:pt>
                <c:pt idx="25">
                  <c:v>965.88469988131612</c:v>
                </c:pt>
                <c:pt idx="26">
                  <c:v>1006.3678361842927</c:v>
                </c:pt>
                <c:pt idx="27">
                  <c:v>1074.9635919334535</c:v>
                </c:pt>
                <c:pt idx="28">
                  <c:v>840.73837694535814</c:v>
                </c:pt>
                <c:pt idx="29">
                  <c:v>783.42085613210429</c:v>
                </c:pt>
                <c:pt idx="30">
                  <c:v>639.38618925831202</c:v>
                </c:pt>
                <c:pt idx="31">
                  <c:v>1074.1036236112268</c:v>
                </c:pt>
                <c:pt idx="32">
                  <c:v>941.50569765097885</c:v>
                </c:pt>
                <c:pt idx="33">
                  <c:v>1082.9047326947577</c:v>
                </c:pt>
                <c:pt idx="34">
                  <c:v>875.60101819553131</c:v>
                </c:pt>
                <c:pt idx="35">
                  <c:v>663.96032807451502</c:v>
                </c:pt>
                <c:pt idx="36">
                  <c:v>878.56282856700091</c:v>
                </c:pt>
                <c:pt idx="37">
                  <c:v>744.81865284974094</c:v>
                </c:pt>
                <c:pt idx="38">
                  <c:v>648.82206473855581</c:v>
                </c:pt>
                <c:pt idx="39">
                  <c:v>976.52985698254656</c:v>
                </c:pt>
                <c:pt idx="40">
                  <c:v>572.15136004161104</c:v>
                </c:pt>
                <c:pt idx="41">
                  <c:v>577.28941132741716</c:v>
                </c:pt>
                <c:pt idx="42">
                  <c:v>802.89546323975765</c:v>
                </c:pt>
                <c:pt idx="43">
                  <c:v>626.51416981238378</c:v>
                </c:pt>
                <c:pt idx="44">
                  <c:v>944.71892108425686</c:v>
                </c:pt>
                <c:pt idx="45">
                  <c:v>1121.348240925932</c:v>
                </c:pt>
                <c:pt idx="46">
                  <c:v>952.63580412095257</c:v>
                </c:pt>
                <c:pt idx="47">
                  <c:v>754.61063969690326</c:v>
                </c:pt>
                <c:pt idx="48">
                  <c:v>737.27096000330903</c:v>
                </c:pt>
                <c:pt idx="49">
                  <c:v>800.45916223390623</c:v>
                </c:pt>
                <c:pt idx="50">
                  <c:v>528.99430854320792</c:v>
                </c:pt>
                <c:pt idx="51">
                  <c:v>513.63411006445222</c:v>
                </c:pt>
                <c:pt idx="52">
                  <c:v>568.62822124450031</c:v>
                </c:pt>
                <c:pt idx="53">
                  <c:v>669.77285963890506</c:v>
                </c:pt>
                <c:pt idx="54">
                  <c:v>431.6215542212588</c:v>
                </c:pt>
                <c:pt idx="55">
                  <c:v>492.13905061730736</c:v>
                </c:pt>
                <c:pt idx="56">
                  <c:v>515.16886090440755</c:v>
                </c:pt>
                <c:pt idx="57">
                  <c:v>508.53245470738619</c:v>
                </c:pt>
                <c:pt idx="58">
                  <c:v>542.93720733011321</c:v>
                </c:pt>
                <c:pt idx="59">
                  <c:v>472.30336618526303</c:v>
                </c:pt>
                <c:pt idx="60">
                  <c:v>425.84092376102706</c:v>
                </c:pt>
                <c:pt idx="61">
                  <c:v>360.28502548682957</c:v>
                </c:pt>
                <c:pt idx="62">
                  <c:v>774.73923627769784</c:v>
                </c:pt>
                <c:pt idx="63">
                  <c:v>592.29574182614226</c:v>
                </c:pt>
                <c:pt idx="64">
                  <c:v>686.88075328508182</c:v>
                </c:pt>
                <c:pt idx="65">
                  <c:v>608.86507549926932</c:v>
                </c:pt>
                <c:pt idx="66">
                  <c:v>491.24672073524113</c:v>
                </c:pt>
                <c:pt idx="67">
                  <c:v>278.55622038762237</c:v>
                </c:pt>
                <c:pt idx="68">
                  <c:v>93.687001764996197</c:v>
                </c:pt>
                <c:pt idx="69">
                  <c:v>261.14294406977336</c:v>
                </c:pt>
                <c:pt idx="70">
                  <c:v>82.308092185063245</c:v>
                </c:pt>
                <c:pt idx="71">
                  <c:v>121.99342446790102</c:v>
                </c:pt>
                <c:pt idx="72">
                  <c:v>302.64060356652948</c:v>
                </c:pt>
                <c:pt idx="73">
                  <c:v>229.23363221113178</c:v>
                </c:pt>
                <c:pt idx="74">
                  <c:v>326.48939750925615</c:v>
                </c:pt>
                <c:pt idx="75">
                  <c:v>334.45096395641241</c:v>
                </c:pt>
                <c:pt idx="76">
                  <c:v>399.93362097577165</c:v>
                </c:pt>
                <c:pt idx="77">
                  <c:v>337.7720038973693</c:v>
                </c:pt>
                <c:pt idx="78">
                  <c:v>799.90429858840423</c:v>
                </c:pt>
                <c:pt idx="79">
                  <c:v>1241.9023542423763</c:v>
                </c:pt>
                <c:pt idx="80">
                  <c:v>973.33436989815755</c:v>
                </c:pt>
                <c:pt idx="81">
                  <c:v>812.79657125363542</c:v>
                </c:pt>
                <c:pt idx="82">
                  <c:v>650.68493150684935</c:v>
                </c:pt>
                <c:pt idx="83">
                  <c:v>722.37236140530274</c:v>
                </c:pt>
                <c:pt idx="84">
                  <c:v>691.07155725300856</c:v>
                </c:pt>
                <c:pt idx="85">
                  <c:v>536.91751188027513</c:v>
                </c:pt>
                <c:pt idx="86">
                  <c:v>601.7620038255867</c:v>
                </c:pt>
                <c:pt idx="87">
                  <c:v>962.63518806085006</c:v>
                </c:pt>
                <c:pt idx="88">
                  <c:v>1082.0534669669366</c:v>
                </c:pt>
                <c:pt idx="89">
                  <c:v>1065.0123474869038</c:v>
                </c:pt>
                <c:pt idx="90">
                  <c:v>1048.2454990958881</c:v>
                </c:pt>
                <c:pt idx="91">
                  <c:v>1122.0160177459084</c:v>
                </c:pt>
                <c:pt idx="92">
                  <c:v>1120.2081746636202</c:v>
                </c:pt>
                <c:pt idx="93">
                  <c:v>1071.3326378520874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BF5-491E-887F-27B1B37ABA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6754608"/>
        <c:axId val="776757848"/>
      </c:barChart>
      <c:catAx>
        <c:axId val="77675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776757848"/>
        <c:crosses val="autoZero"/>
        <c:auto val="1"/>
        <c:lblAlgn val="ctr"/>
        <c:lblOffset val="100"/>
        <c:noMultiLvlLbl val="0"/>
      </c:catAx>
      <c:valAx>
        <c:axId val="776757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77675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4">
    <c:autoUpdate val="0"/>
  </c:externalData>
  <c:userShapes r:id="rId5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 noProof="0"/>
              <a:t>Núverandi og vænt meðalstærð eftir aldurshópum</a:t>
            </a:r>
            <a:br>
              <a:rPr lang="is-IS" b="1" noProof="0"/>
            </a:br>
            <a:r>
              <a:rPr lang="is-IS" sz="1200" b="0" i="1" noProof="0">
                <a:solidFill>
                  <a:schemeClr val="tx1">
                    <a:lumMod val="50000"/>
                    <a:lumOff val="50000"/>
                  </a:schemeClr>
                </a:solidFill>
              </a:rPr>
              <a:t>Eigendur og leigjendur</a:t>
            </a:r>
            <a:endParaRPr lang="is-IS" b="0" i="1" noProof="0">
              <a:solidFill>
                <a:schemeClr val="tx1">
                  <a:lumMod val="50000"/>
                  <a:lumOff val="50000"/>
                </a:schemeClr>
              </a:solidFill>
            </a:endParaRPr>
          </a:p>
        </c:rich>
      </c:tx>
      <c:layout>
        <c:manualLayout>
          <c:xMode val="edge"/>
          <c:yMode val="edge"/>
          <c:x val="1.571830571143432E-2"/>
          <c:y val="2.78099652375434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'Stærð húsnæðis'!$B$94</c:f>
              <c:strCache>
                <c:ptCount val="1"/>
                <c:pt idx="0">
                  <c:v>Núverandi</c:v>
                </c:pt>
              </c:strCache>
            </c:strRef>
          </c:tx>
          <c:spPr>
            <a:solidFill>
              <a:srgbClr val="1122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'Stærð húsnæðis'!$A$95:$A$100</c:f>
              <c:strCache>
                <c:ptCount val="6"/>
                <c:pt idx="0">
                  <c:v>18-24 ára</c:v>
                </c:pt>
                <c:pt idx="1">
                  <c:v>25-34 ára</c:v>
                </c:pt>
                <c:pt idx="2">
                  <c:v>35-44 ára</c:v>
                </c:pt>
                <c:pt idx="3">
                  <c:v>45-54 ára</c:v>
                </c:pt>
                <c:pt idx="4">
                  <c:v>55-64 ára</c:v>
                </c:pt>
                <c:pt idx="5">
                  <c:v>65+ ára</c:v>
                </c:pt>
              </c:strCache>
            </c:strRef>
          </c:cat>
          <c:val>
            <c:numRef>
              <c:f>'Stærð húsnæðis'!$B$95:$B$100</c:f>
              <c:numCache>
                <c:formatCode>General</c:formatCode>
                <c:ptCount val="6"/>
                <c:pt idx="0">
                  <c:v>78</c:v>
                </c:pt>
                <c:pt idx="1">
                  <c:v>102</c:v>
                </c:pt>
                <c:pt idx="2">
                  <c:v>137</c:v>
                </c:pt>
                <c:pt idx="3">
                  <c:v>144</c:v>
                </c:pt>
                <c:pt idx="4">
                  <c:v>138</c:v>
                </c:pt>
                <c:pt idx="5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B8-478E-8E6E-418CC850F144}"/>
            </c:ext>
          </c:extLst>
        </c:ser>
        <c:ser>
          <c:idx val="1"/>
          <c:order val="1"/>
          <c:tx>
            <c:strRef>
              <c:f>'Stærð húsnæðis'!$C$94</c:f>
              <c:strCache>
                <c:ptCount val="1"/>
                <c:pt idx="0">
                  <c:v>Eftir 5 ár</c:v>
                </c:pt>
              </c:strCache>
            </c:strRef>
          </c:tx>
          <c:spPr>
            <a:solidFill>
              <a:srgbClr val="92B1B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'Stærð húsnæðis'!$A$95:$A$100</c:f>
              <c:strCache>
                <c:ptCount val="6"/>
                <c:pt idx="0">
                  <c:v>18-24 ára</c:v>
                </c:pt>
                <c:pt idx="1">
                  <c:v>25-34 ára</c:v>
                </c:pt>
                <c:pt idx="2">
                  <c:v>35-44 ára</c:v>
                </c:pt>
                <c:pt idx="3">
                  <c:v>45-54 ára</c:v>
                </c:pt>
                <c:pt idx="4">
                  <c:v>55-64 ára</c:v>
                </c:pt>
                <c:pt idx="5">
                  <c:v>65+ ára</c:v>
                </c:pt>
              </c:strCache>
            </c:strRef>
          </c:cat>
          <c:val>
            <c:numRef>
              <c:f>'Stærð húsnæðis'!$C$95:$C$100</c:f>
              <c:numCache>
                <c:formatCode>General</c:formatCode>
                <c:ptCount val="6"/>
                <c:pt idx="0">
                  <c:v>92</c:v>
                </c:pt>
                <c:pt idx="1">
                  <c:v>122</c:v>
                </c:pt>
                <c:pt idx="2">
                  <c:v>144</c:v>
                </c:pt>
                <c:pt idx="3">
                  <c:v>138</c:v>
                </c:pt>
                <c:pt idx="4">
                  <c:v>122</c:v>
                </c:pt>
                <c:pt idx="5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B8-478E-8E6E-418CC850F1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74865440"/>
        <c:axId val="474866400"/>
      </c:barChart>
      <c:catAx>
        <c:axId val="47486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474866400"/>
        <c:crosses val="autoZero"/>
        <c:auto val="1"/>
        <c:lblAlgn val="ctr"/>
        <c:lblOffset val="100"/>
        <c:noMultiLvlLbl val="0"/>
      </c:catAx>
      <c:valAx>
        <c:axId val="47486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474865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80" b="0" i="0" u="none" strike="noStrike" kern="1200" spc="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sz="2000" b="1" noProof="0"/>
              <a:t>Hvaða atriði vega þyngst við val á húsnæði? </a:t>
            </a:r>
          </a:p>
        </c:rich>
      </c:tx>
      <c:layout>
        <c:manualLayout>
          <c:xMode val="edge"/>
          <c:yMode val="edge"/>
          <c:x val="1.9513624349326971E-4"/>
          <c:y val="1.58200451182704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80" b="0" i="0" u="none" strike="noStrike" kern="1200" spc="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Sheet1!$M$2</c:f>
              <c:strCache>
                <c:ptCount val="1"/>
                <c:pt idx="0">
                  <c:v>Ástand</c:v>
                </c:pt>
              </c:strCache>
            </c:strRef>
          </c:tx>
          <c:spPr>
            <a:ln w="50800" cap="rnd">
              <a:solidFill>
                <a:srgbClr val="11223A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11223A"/>
              </a:solidFill>
              <a:ln w="9525">
                <a:solidFill>
                  <a:srgbClr val="11223A"/>
                </a:solidFill>
              </a:ln>
              <a:effectLst/>
            </c:spPr>
          </c:marker>
          <c:cat>
            <c:strRef>
              <c:f>Sheet1!$N$1:$S$1</c:f>
              <c:strCache>
                <c:ptCount val="6"/>
                <c:pt idx="0">
                  <c:v>18-24 ára</c:v>
                </c:pt>
                <c:pt idx="1">
                  <c:v>25-34 ára</c:v>
                </c:pt>
                <c:pt idx="2">
                  <c:v>35-44 ára</c:v>
                </c:pt>
                <c:pt idx="3">
                  <c:v>45-54 ára</c:v>
                </c:pt>
                <c:pt idx="4">
                  <c:v>55-64 ára</c:v>
                </c:pt>
                <c:pt idx="5">
                  <c:v>65 ára og eldri</c:v>
                </c:pt>
              </c:strCache>
            </c:strRef>
          </c:cat>
          <c:val>
            <c:numRef>
              <c:f>Sheet1!$N$2:$S$2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0F-49CE-84F8-06E441CECF28}"/>
            </c:ext>
          </c:extLst>
        </c:ser>
        <c:ser>
          <c:idx val="2"/>
          <c:order val="2"/>
          <c:tx>
            <c:strRef>
              <c:f>Sheet1!$M$4</c:f>
              <c:strCache>
                <c:ptCount val="1"/>
                <c:pt idx="0">
                  <c:v>Verð</c:v>
                </c:pt>
              </c:strCache>
            </c:strRef>
          </c:tx>
          <c:spPr>
            <a:ln w="50800" cap="rnd">
              <a:solidFill>
                <a:srgbClr val="B3CFD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B3CFD1"/>
              </a:solidFill>
              <a:ln w="9525">
                <a:solidFill>
                  <a:srgbClr val="B3CFD1"/>
                </a:solidFill>
              </a:ln>
              <a:effectLst/>
            </c:spPr>
          </c:marker>
          <c:cat>
            <c:strRef>
              <c:f>Sheet1!$N$1:$S$1</c:f>
              <c:strCache>
                <c:ptCount val="6"/>
                <c:pt idx="0">
                  <c:v>18-24 ára</c:v>
                </c:pt>
                <c:pt idx="1">
                  <c:v>25-34 ára</c:v>
                </c:pt>
                <c:pt idx="2">
                  <c:v>35-44 ára</c:v>
                </c:pt>
                <c:pt idx="3">
                  <c:v>45-54 ára</c:v>
                </c:pt>
                <c:pt idx="4">
                  <c:v>55-64 ára</c:v>
                </c:pt>
                <c:pt idx="5">
                  <c:v>65 ára og eldri</c:v>
                </c:pt>
              </c:strCache>
            </c:strRef>
          </c:cat>
          <c:val>
            <c:numRef>
              <c:f>Sheet1!$N$4:$S$4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4</c:v>
                </c:pt>
                <c:pt idx="5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0F-49CE-84F8-06E441CECF28}"/>
            </c:ext>
          </c:extLst>
        </c:ser>
        <c:ser>
          <c:idx val="3"/>
          <c:order val="3"/>
          <c:tx>
            <c:strRef>
              <c:f>Sheet1!$M$5</c:f>
              <c:strCache>
                <c:ptCount val="1"/>
                <c:pt idx="0">
                  <c:v>Svalir, pallur</c:v>
                </c:pt>
              </c:strCache>
            </c:strRef>
          </c:tx>
          <c:spPr>
            <a:ln w="50800" cap="rnd">
              <a:solidFill>
                <a:srgbClr val="E25E5C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E25E5C"/>
              </a:solidFill>
              <a:ln w="9525">
                <a:solidFill>
                  <a:srgbClr val="E25E5C"/>
                </a:solidFill>
              </a:ln>
              <a:effectLst/>
            </c:spPr>
          </c:marker>
          <c:cat>
            <c:strRef>
              <c:f>Sheet1!$N$1:$S$1</c:f>
              <c:strCache>
                <c:ptCount val="6"/>
                <c:pt idx="0">
                  <c:v>18-24 ára</c:v>
                </c:pt>
                <c:pt idx="1">
                  <c:v>25-34 ára</c:v>
                </c:pt>
                <c:pt idx="2">
                  <c:v>35-44 ára</c:v>
                </c:pt>
                <c:pt idx="3">
                  <c:v>45-54 ára</c:v>
                </c:pt>
                <c:pt idx="4">
                  <c:v>55-64 ára</c:v>
                </c:pt>
                <c:pt idx="5">
                  <c:v>65 ára og eldri</c:v>
                </c:pt>
              </c:strCache>
            </c:strRef>
          </c:cat>
          <c:val>
            <c:numRef>
              <c:f>Sheet1!$N$5:$S$5</c:f>
              <c:numCache>
                <c:formatCode>General</c:formatCode>
                <c:ptCount val="6"/>
                <c:pt idx="0">
                  <c:v>14</c:v>
                </c:pt>
                <c:pt idx="1">
                  <c:v>6</c:v>
                </c:pt>
                <c:pt idx="2">
                  <c:v>6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0F-49CE-84F8-06E441CECF28}"/>
            </c:ext>
          </c:extLst>
        </c:ser>
        <c:ser>
          <c:idx val="5"/>
          <c:order val="5"/>
          <c:tx>
            <c:strRef>
              <c:f>Sheet1!$M$7</c:f>
              <c:strCache>
                <c:ptCount val="1"/>
                <c:pt idx="0">
                  <c:v>Næg bílast.</c:v>
                </c:pt>
              </c:strCache>
            </c:strRef>
          </c:tx>
          <c:spPr>
            <a:ln w="50800" cap="rnd">
              <a:solidFill>
                <a:srgbClr val="EFBCBB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EFBCBB"/>
              </a:solidFill>
              <a:ln w="9525">
                <a:solidFill>
                  <a:srgbClr val="EFBCBB"/>
                </a:solidFill>
              </a:ln>
              <a:effectLst/>
            </c:spPr>
          </c:marker>
          <c:cat>
            <c:strRef>
              <c:f>Sheet1!$N$1:$S$1</c:f>
              <c:strCache>
                <c:ptCount val="6"/>
                <c:pt idx="0">
                  <c:v>18-24 ára</c:v>
                </c:pt>
                <c:pt idx="1">
                  <c:v>25-34 ára</c:v>
                </c:pt>
                <c:pt idx="2">
                  <c:v>35-44 ára</c:v>
                </c:pt>
                <c:pt idx="3">
                  <c:v>45-54 ára</c:v>
                </c:pt>
                <c:pt idx="4">
                  <c:v>55-64 ára</c:v>
                </c:pt>
                <c:pt idx="5">
                  <c:v>65 ára og eldri</c:v>
                </c:pt>
              </c:strCache>
            </c:strRef>
          </c:cat>
          <c:val>
            <c:numRef>
              <c:f>Sheet1!$N$7:$S$7</c:f>
              <c:numCache>
                <c:formatCode>General</c:formatCode>
                <c:ptCount val="6"/>
                <c:pt idx="0">
                  <c:v>5</c:v>
                </c:pt>
                <c:pt idx="1">
                  <c:v>12</c:v>
                </c:pt>
                <c:pt idx="2">
                  <c:v>12</c:v>
                </c:pt>
                <c:pt idx="3">
                  <c:v>6</c:v>
                </c:pt>
                <c:pt idx="4">
                  <c:v>6</c:v>
                </c:pt>
                <c:pt idx="5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0F-49CE-84F8-06E441CECF28}"/>
            </c:ext>
          </c:extLst>
        </c:ser>
        <c:ser>
          <c:idx val="7"/>
          <c:order val="7"/>
          <c:tx>
            <c:strRef>
              <c:f>Sheet1!$M$9</c:f>
              <c:strCache>
                <c:ptCount val="1"/>
                <c:pt idx="0">
                  <c:v>Bjart húsnæði</c:v>
                </c:pt>
              </c:strCache>
            </c:strRef>
          </c:tx>
          <c:spPr>
            <a:ln w="50800" cap="rnd">
              <a:solidFill>
                <a:srgbClr val="C1A18D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1A18D"/>
              </a:solidFill>
              <a:ln w="9525">
                <a:solidFill>
                  <a:srgbClr val="C1A18D"/>
                </a:solidFill>
              </a:ln>
              <a:effectLst/>
            </c:spPr>
          </c:marker>
          <c:cat>
            <c:strRef>
              <c:f>Sheet1!$N$1:$S$1</c:f>
              <c:strCache>
                <c:ptCount val="6"/>
                <c:pt idx="0">
                  <c:v>18-24 ára</c:v>
                </c:pt>
                <c:pt idx="1">
                  <c:v>25-34 ára</c:v>
                </c:pt>
                <c:pt idx="2">
                  <c:v>35-44 ára</c:v>
                </c:pt>
                <c:pt idx="3">
                  <c:v>45-54 ára</c:v>
                </c:pt>
                <c:pt idx="4">
                  <c:v>55-64 ára</c:v>
                </c:pt>
                <c:pt idx="5">
                  <c:v>65 ára og eldri</c:v>
                </c:pt>
              </c:strCache>
            </c:strRef>
          </c:cat>
          <c:val>
            <c:numRef>
              <c:f>Sheet1!$N$9:$S$9</c:f>
              <c:numCache>
                <c:formatCode>General</c:formatCode>
                <c:ptCount val="6"/>
                <c:pt idx="0">
                  <c:v>12</c:v>
                </c:pt>
                <c:pt idx="1">
                  <c:v>14</c:v>
                </c:pt>
                <c:pt idx="2">
                  <c:v>13</c:v>
                </c:pt>
                <c:pt idx="3">
                  <c:v>9</c:v>
                </c:pt>
                <c:pt idx="4">
                  <c:v>9</c:v>
                </c:pt>
                <c:pt idx="5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60F-49CE-84F8-06E441CEC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246832"/>
        <c:axId val="204247312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Sheet1!$M$3</c15:sqref>
                        </c15:formulaRef>
                      </c:ext>
                    </c:extLst>
                    <c:strCache>
                      <c:ptCount val="1"/>
                      <c:pt idx="0">
                        <c:v>Staðsetning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Sheet1!$N$3:$S$3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</c:v>
                      </c:pt>
                      <c:pt idx="1">
                        <c:v>3</c:v>
                      </c:pt>
                      <c:pt idx="2">
                        <c:v>1</c:v>
                      </c:pt>
                      <c:pt idx="3">
                        <c:v>2</c:v>
                      </c:pt>
                      <c:pt idx="4">
                        <c:v>3</c:v>
                      </c:pt>
                      <c:pt idx="5">
                        <c:v>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F60F-49CE-84F8-06E441CECF2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Sheet1!$M$6</c15:sqref>
                        </c15:formulaRef>
                      </c:ext>
                    </c:extLst>
                    <c:strCache>
                      <c:ptCount val="1"/>
                      <c:pt idx="0">
                        <c:v>Gæði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Sheet1!$N$6:$S$6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</c:v>
                      </c:pt>
                      <c:pt idx="1">
                        <c:v>5</c:v>
                      </c:pt>
                      <c:pt idx="2">
                        <c:v>5</c:v>
                      </c:pt>
                      <c:pt idx="3">
                        <c:v>5</c:v>
                      </c:pt>
                      <c:pt idx="4">
                        <c:v>5</c:v>
                      </c:pt>
                      <c:pt idx="5">
                        <c:v>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60F-49CE-84F8-06E441CECF28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Sheet1!$M$8</c15:sqref>
                        </c15:formulaRef>
                      </c:ext>
                    </c:extLst>
                    <c:strCache>
                      <c:ptCount val="1"/>
                      <c:pt idx="0">
                        <c:v>Fjöldi herb.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Sheet1!$N$8:$S$8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8</c:v>
                      </c:pt>
                      <c:pt idx="1">
                        <c:v>4</c:v>
                      </c:pt>
                      <c:pt idx="2">
                        <c:v>4</c:v>
                      </c:pt>
                      <c:pt idx="3">
                        <c:v>7</c:v>
                      </c:pt>
                      <c:pt idx="4">
                        <c:v>15</c:v>
                      </c:pt>
                      <c:pt idx="5">
                        <c:v>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60F-49CE-84F8-06E441CECF28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Sheet1!$M$10</c15:sqref>
                        </c15:formulaRef>
                      </c:ext>
                    </c:extLst>
                    <c:strCache>
                      <c:ptCount val="1"/>
                      <c:pt idx="0">
                        <c:v>Sér þvottaaðst.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Sheet1!$N$10:$S$10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</c:v>
                      </c:pt>
                      <c:pt idx="1">
                        <c:v>8</c:v>
                      </c:pt>
                      <c:pt idx="2">
                        <c:v>14</c:v>
                      </c:pt>
                      <c:pt idx="3">
                        <c:v>15</c:v>
                      </c:pt>
                      <c:pt idx="4">
                        <c:v>13</c:v>
                      </c:pt>
                      <c:pt idx="5">
                        <c:v>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60F-49CE-84F8-06E441CECF2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Sheet1!$M$11</c15:sqref>
                        </c15:formulaRef>
                      </c:ext>
                    </c:extLst>
                    <c:strCache>
                      <c:ptCount val="1"/>
                      <c:pt idx="0">
                        <c:v>Sérinngangur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Sheet1!$N$11:$S$11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15</c:v>
                      </c:pt>
                      <c:pt idx="2">
                        <c:v>11</c:v>
                      </c:pt>
                      <c:pt idx="3">
                        <c:v>10</c:v>
                      </c:pt>
                      <c:pt idx="4">
                        <c:v>8</c:v>
                      </c:pt>
                      <c:pt idx="5">
                        <c:v>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60F-49CE-84F8-06E441CECF28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Sheet1!$M$12</c15:sqref>
                        </c15:formulaRef>
                      </c:ext>
                    </c:extLst>
                    <c:strCache>
                      <c:ptCount val="1"/>
                      <c:pt idx="0">
                        <c:v>Stærð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Sheet1!$N$12:$S$12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9</c:v>
                      </c:pt>
                      <c:pt idx="1">
                        <c:v>7</c:v>
                      </c:pt>
                      <c:pt idx="2">
                        <c:v>8</c:v>
                      </c:pt>
                      <c:pt idx="3">
                        <c:v>13</c:v>
                      </c:pt>
                      <c:pt idx="4">
                        <c:v>14</c:v>
                      </c:pt>
                      <c:pt idx="5">
                        <c:v>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60F-49CE-84F8-06E441CECF28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Sheet1!$M$13</c15:sqref>
                        </c15:formulaRef>
                      </c:ext>
                    </c:extLst>
                    <c:strCache>
                      <c:ptCount val="1"/>
                      <c:pt idx="0">
                        <c:v>Útsýni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Sheet1!$N$13:$S$13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15</c:v>
                      </c:pt>
                      <c:pt idx="1">
                        <c:v>19</c:v>
                      </c:pt>
                      <c:pt idx="2">
                        <c:v>18</c:v>
                      </c:pt>
                      <c:pt idx="3">
                        <c:v>8</c:v>
                      </c:pt>
                      <c:pt idx="4">
                        <c:v>7</c:v>
                      </c:pt>
                      <c:pt idx="5">
                        <c:v>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60F-49CE-84F8-06E441CECF28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Sheet1!$M$14</c15:sqref>
                        </c15:formulaRef>
                      </c:ext>
                    </c:extLst>
                    <c:strCache>
                      <c:ptCount val="1"/>
                      <c:pt idx="0">
                        <c:v>Garður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Sheet1!$N$14:$S$14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17</c:v>
                      </c:pt>
                      <c:pt idx="1">
                        <c:v>11</c:v>
                      </c:pt>
                      <c:pt idx="2">
                        <c:v>7</c:v>
                      </c:pt>
                      <c:pt idx="3">
                        <c:v>12</c:v>
                      </c:pt>
                      <c:pt idx="4">
                        <c:v>12</c:v>
                      </c:pt>
                      <c:pt idx="5">
                        <c:v>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60F-49CE-84F8-06E441CECF28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Sheet1!$M$15</c15:sqref>
                        </c15:formulaRef>
                      </c:ext>
                    </c:extLst>
                    <c:strCache>
                      <c:ptCount val="1"/>
                      <c:pt idx="0">
                        <c:v>Bílskúr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Sheet1!$N$15:$S$15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16</c:v>
                      </c:pt>
                      <c:pt idx="1">
                        <c:v>18</c:v>
                      </c:pt>
                      <c:pt idx="2">
                        <c:v>10</c:v>
                      </c:pt>
                      <c:pt idx="3">
                        <c:v>11</c:v>
                      </c:pt>
                      <c:pt idx="4">
                        <c:v>11</c:v>
                      </c:pt>
                      <c:pt idx="5">
                        <c:v>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60F-49CE-84F8-06E441CECF28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Sheet1!$M$16</c15:sqref>
                        </c15:formulaRef>
                      </c:ext>
                    </c:extLst>
                    <c:strCache>
                      <c:ptCount val="1"/>
                      <c:pt idx="0">
                        <c:v>Hljóðvist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Sheet1!$N$16:$S$16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13</c:v>
                      </c:pt>
                      <c:pt idx="1">
                        <c:v>17</c:v>
                      </c:pt>
                      <c:pt idx="2">
                        <c:v>15</c:v>
                      </c:pt>
                      <c:pt idx="3">
                        <c:v>14</c:v>
                      </c:pt>
                      <c:pt idx="4">
                        <c:v>10</c:v>
                      </c:pt>
                      <c:pt idx="5">
                        <c:v>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60F-49CE-84F8-06E441CECF28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Sheet1!$M$17</c15:sqref>
                        </c15:formulaRef>
                      </c:ext>
                    </c:extLst>
                    <c:strCache>
                      <c:ptCount val="1"/>
                      <c:pt idx="0">
                        <c:v>Fjarlægð frá versl. og þjón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Sheet1!$N$17:$S$17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11</c:v>
                      </c:pt>
                      <c:pt idx="1">
                        <c:v>10</c:v>
                      </c:pt>
                      <c:pt idx="2">
                        <c:v>16</c:v>
                      </c:pt>
                      <c:pt idx="3">
                        <c:v>18</c:v>
                      </c:pt>
                      <c:pt idx="4">
                        <c:v>17</c:v>
                      </c:pt>
                      <c:pt idx="5">
                        <c:v>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F60F-49CE-84F8-06E441CECF28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Sheet1!$M$18</c15:sqref>
                        </c15:formulaRef>
                      </c:ext>
                    </c:extLst>
                    <c:strCache>
                      <c:ptCount val="1"/>
                      <c:pt idx="0">
                        <c:v>Gæludýr leyfð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Sheet1!$N$18:$S$18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</c:v>
                      </c:pt>
                      <c:pt idx="1">
                        <c:v>16</c:v>
                      </c:pt>
                      <c:pt idx="2">
                        <c:v>17</c:v>
                      </c:pt>
                      <c:pt idx="3">
                        <c:v>17</c:v>
                      </c:pt>
                      <c:pt idx="4">
                        <c:v>16</c:v>
                      </c:pt>
                      <c:pt idx="5">
                        <c:v>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F60F-49CE-84F8-06E441CECF28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Sheet1!$M$19</c15:sqref>
                        </c15:formulaRef>
                      </c:ext>
                    </c:extLst>
                    <c:strCache>
                      <c:ptCount val="1"/>
                      <c:pt idx="0">
                        <c:v>Fjarlægð frá vinnu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Sheet1!$N$19:$S$19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10</c:v>
                      </c:pt>
                      <c:pt idx="1">
                        <c:v>9</c:v>
                      </c:pt>
                      <c:pt idx="2">
                        <c:v>19</c:v>
                      </c:pt>
                      <c:pt idx="3">
                        <c:v>16</c:v>
                      </c:pt>
                      <c:pt idx="4">
                        <c:v>19</c:v>
                      </c:pt>
                      <c:pt idx="5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F60F-49CE-84F8-06E441CECF28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Sheet1!$M$20</c15:sqref>
                        </c15:formulaRef>
                      </c:ext>
                    </c:extLst>
                    <c:strCache>
                      <c:ptCount val="1"/>
                      <c:pt idx="0">
                        <c:v>Fjarl. f/leik-,grunnskóla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</a:schemeClr>
                    </a:solidFill>
                    <a:ln w="9525">
                      <a:solidFill>
                        <a:schemeClr val="accent1">
                          <a:lumMod val="8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Sheet1!$N$1:$S$1</c15:sqref>
                        </c15:formulaRef>
                      </c:ext>
                    </c:extLst>
                    <c:strCache>
                      <c:ptCount val="6"/>
                      <c:pt idx="0">
                        <c:v>18-24 ára</c:v>
                      </c:pt>
                      <c:pt idx="1">
                        <c:v>25-34 ára</c:v>
                      </c:pt>
                      <c:pt idx="2">
                        <c:v>35-44 ára</c:v>
                      </c:pt>
                      <c:pt idx="3">
                        <c:v>45-54 ára</c:v>
                      </c:pt>
                      <c:pt idx="4">
                        <c:v>55-64 ára</c:v>
                      </c:pt>
                      <c:pt idx="5">
                        <c:v>65 ára og eldri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Sheet1!$N$20:$S$20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18</c:v>
                      </c:pt>
                      <c:pt idx="1">
                        <c:v>13</c:v>
                      </c:pt>
                      <c:pt idx="2">
                        <c:v>9</c:v>
                      </c:pt>
                      <c:pt idx="3">
                        <c:v>19</c:v>
                      </c:pt>
                      <c:pt idx="4">
                        <c:v>0</c:v>
                      </c:pt>
                      <c:pt idx="5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F60F-49CE-84F8-06E441CECF28}"/>
                  </c:ext>
                </c:extLst>
              </c15:ser>
            </c15:filteredLineSeries>
          </c:ext>
        </c:extLst>
      </c:lineChart>
      <c:catAx>
        <c:axId val="204246832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204247312"/>
        <c:crosses val="autoZero"/>
        <c:auto val="1"/>
        <c:lblAlgn val="ctr"/>
        <c:lblOffset val="100"/>
        <c:noMultiLvlLbl val="0"/>
      </c:catAx>
      <c:valAx>
        <c:axId val="204247312"/>
        <c:scaling>
          <c:orientation val="maxMin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Setimo" panose="020B0603020204030204" pitchFamily="34" charset="0"/>
                    <a:ea typeface="+mn-ea"/>
                    <a:cs typeface="Setimo" panose="020B0603020204030204" pitchFamily="34" charset="0"/>
                  </a:defRPr>
                </a:pPr>
                <a:r>
                  <a:rPr lang="is-IS" noProof="0"/>
                  <a:t>Mikilvægi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Setimo" panose="020B0603020204030204" pitchFamily="34" charset="0"/>
                  <a:ea typeface="+mn-ea"/>
                  <a:cs typeface="Setimo" panose="020B0603020204030204" pitchFamily="34" charset="0"/>
                </a:defRPr>
              </a:pPr>
              <a:endParaRPr lang="is-I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20424683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sz="1800" b="1">
                <a:solidFill>
                  <a:schemeClr val="accent2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5.600 hagkvæmar </a:t>
            </a:r>
            <a:r>
              <a:rPr lang="is-IS" sz="1800" b="1" baseline="0">
                <a:solidFill>
                  <a:schemeClr val="accent2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íbúðir til ársins 2034</a:t>
            </a:r>
            <a:r>
              <a:rPr lang="is-IS" sz="1800" baseline="0">
                <a:solidFill>
                  <a:schemeClr val="accent2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 </a:t>
            </a:r>
          </a:p>
          <a:p>
            <a:pPr>
              <a:defRPr/>
            </a:pPr>
            <a:r>
              <a:rPr lang="is-IS" sz="1000" baseline="0">
                <a:solidFill>
                  <a:schemeClr val="accent2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Möguleg skipting milli félagshópa með hliðsjón af fyrirliggjandi vilyrðum</a:t>
            </a:r>
            <a:endParaRPr lang="is-IS" sz="1000">
              <a:solidFill>
                <a:schemeClr val="accent2">
                  <a:lumMod val="50000"/>
                </a:schemeClr>
              </a:solidFill>
              <a:latin typeface="+mn-lt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Blað1!$D$20</c:f>
              <c:strCache>
                <c:ptCount val="1"/>
                <c:pt idx="0">
                  <c:v>Staða 2025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2A-4158-84B7-5F19C1D02E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Blað1!$C$21:$C$29</c:f>
              <c:strCache>
                <c:ptCount val="9"/>
                <c:pt idx="0">
                  <c:v>Aldraðir*</c:v>
                </c:pt>
                <c:pt idx="1">
                  <c:v>Stúdentaíbúðir</c:v>
                </c:pt>
                <c:pt idx="2">
                  <c:v>Búseturéttaríbúðir</c:v>
                </c:pt>
                <c:pt idx="3">
                  <c:v>Íbúðir fyrir öryrkja</c:v>
                </c:pt>
                <c:pt idx="4">
                  <c:v>Húsnæði fyrir fatlað fólk, Félagsbústaðir ofl.</c:v>
                </c:pt>
                <c:pt idx="5">
                  <c:v>Félagsbústaðir, almennar leiguíbúðir</c:v>
                </c:pt>
                <c:pt idx="6">
                  <c:v>Almennar leiguíbúðir fyrir tekjulægri</c:v>
                </c:pt>
                <c:pt idx="7">
                  <c:v>Heimilislausir, flóknar þjónustuþarfir</c:v>
                </c:pt>
                <c:pt idx="8">
                  <c:v>Aðrar hagkvæmar</c:v>
                </c:pt>
              </c:strCache>
            </c:strRef>
          </c:cat>
          <c:val>
            <c:numRef>
              <c:f>Blað1!$D$21:$D$29</c:f>
              <c:numCache>
                <c:formatCode>#,##0</c:formatCode>
                <c:ptCount val="9"/>
                <c:pt idx="0">
                  <c:v>1331</c:v>
                </c:pt>
                <c:pt idx="1">
                  <c:v>2379</c:v>
                </c:pt>
                <c:pt idx="2">
                  <c:v>1075</c:v>
                </c:pt>
                <c:pt idx="3">
                  <c:v>661</c:v>
                </c:pt>
                <c:pt idx="4">
                  <c:v>475</c:v>
                </c:pt>
                <c:pt idx="5">
                  <c:v>2217</c:v>
                </c:pt>
                <c:pt idx="6">
                  <c:v>761</c:v>
                </c:pt>
                <c:pt idx="7">
                  <c:v>144</c:v>
                </c:pt>
                <c:pt idx="8" formatCode="General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2A-4158-84B7-5F19C1D02EE7}"/>
            </c:ext>
          </c:extLst>
        </c:ser>
        <c:ser>
          <c:idx val="1"/>
          <c:order val="1"/>
          <c:tx>
            <c:strRef>
              <c:f>Blað1!$E$20</c:f>
              <c:strCache>
                <c:ptCount val="1"/>
                <c:pt idx="0">
                  <c:v>Áform um 5.600 íbúðir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Blað1!$C$21:$C$29</c:f>
              <c:strCache>
                <c:ptCount val="9"/>
                <c:pt idx="0">
                  <c:v>Aldraðir*</c:v>
                </c:pt>
                <c:pt idx="1">
                  <c:v>Stúdentaíbúðir</c:v>
                </c:pt>
                <c:pt idx="2">
                  <c:v>Búseturéttaríbúðir</c:v>
                </c:pt>
                <c:pt idx="3">
                  <c:v>Íbúðir fyrir öryrkja</c:v>
                </c:pt>
                <c:pt idx="4">
                  <c:v>Húsnæði fyrir fatlað fólk, Félagsbústaðir ofl.</c:v>
                </c:pt>
                <c:pt idx="5">
                  <c:v>Félagsbústaðir, almennar leiguíbúðir</c:v>
                </c:pt>
                <c:pt idx="6">
                  <c:v>Almennar leiguíbúðir fyrir tekjulægri</c:v>
                </c:pt>
                <c:pt idx="7">
                  <c:v>Heimilislausir, flóknar þjónustuþarfir</c:v>
                </c:pt>
                <c:pt idx="8">
                  <c:v>Aðrar hagkvæmar</c:v>
                </c:pt>
              </c:strCache>
            </c:strRef>
          </c:cat>
          <c:val>
            <c:numRef>
              <c:f>Blað1!$E$21:$E$29</c:f>
              <c:numCache>
                <c:formatCode>#,##0</c:formatCode>
                <c:ptCount val="9"/>
                <c:pt idx="0">
                  <c:v>500</c:v>
                </c:pt>
                <c:pt idx="1">
                  <c:v>800</c:v>
                </c:pt>
                <c:pt idx="2">
                  <c:v>600</c:v>
                </c:pt>
                <c:pt idx="3">
                  <c:v>200</c:v>
                </c:pt>
                <c:pt idx="4">
                  <c:v>200</c:v>
                </c:pt>
                <c:pt idx="5">
                  <c:v>800</c:v>
                </c:pt>
                <c:pt idx="6">
                  <c:v>1000</c:v>
                </c:pt>
                <c:pt idx="7">
                  <c:v>106</c:v>
                </c:pt>
                <c:pt idx="8">
                  <c:v>1394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2A-4158-84B7-5F19C1D02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5931784"/>
        <c:axId val="715933944"/>
      </c:barChart>
      <c:catAx>
        <c:axId val="715931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715933944"/>
        <c:crosses val="autoZero"/>
        <c:auto val="1"/>
        <c:lblAlgn val="ctr"/>
        <c:lblOffset val="100"/>
        <c:noMultiLvlLbl val="0"/>
      </c:catAx>
      <c:valAx>
        <c:axId val="715933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715931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s-I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Blað1!$B$1</c:f>
              <c:strCache>
                <c:ptCount val="1"/>
                <c:pt idx="0">
                  <c:v>Sala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rgbClr val="727477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D3-4623-B3C8-129B598FBA2C}"/>
              </c:ext>
            </c:extLst>
          </c:dPt>
          <c:dPt>
            <c:idx val="1"/>
            <c:bubble3D val="0"/>
            <c:spPr>
              <a:solidFill>
                <a:srgbClr val="F77257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D3-4623-B3C8-129B598FBA2C}"/>
              </c:ext>
            </c:extLst>
          </c:dPt>
          <c:dPt>
            <c:idx val="2"/>
            <c:bubble3D val="0"/>
            <c:spPr>
              <a:solidFill>
                <a:srgbClr val="89E6AB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D3-4623-B3C8-129B598FBA2C}"/>
              </c:ext>
            </c:extLst>
          </c:dPt>
          <c:dPt>
            <c:idx val="3"/>
            <c:bubble3D val="0"/>
            <c:spPr>
              <a:solidFill>
                <a:srgbClr val="FFD659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D3-4623-B3C8-129B598FBA2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D3-4623-B3C8-129B598FBA2C}"/>
              </c:ext>
            </c:extLst>
          </c:dPt>
          <c:dPt>
            <c:idx val="5"/>
            <c:bubble3D val="0"/>
            <c:spPr>
              <a:solidFill>
                <a:schemeClr val="accent2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0D3-4623-B3C8-129B598FBA2C}"/>
              </c:ext>
            </c:extLst>
          </c:dPt>
          <c:dLbls>
            <c:dLbl>
              <c:idx val="0"/>
              <c:layout>
                <c:manualLayout>
                  <c:x val="-1.2026707428391477E-3"/>
                  <c:y val="-1.2198391252592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D3-4623-B3C8-129B598FBA2C}"/>
                </c:ext>
              </c:extLst>
            </c:dLbl>
            <c:dLbl>
              <c:idx val="1"/>
              <c:layout>
                <c:manualLayout>
                  <c:x val="3.9364760071784841E-2"/>
                  <c:y val="1.49143767673368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D3-4623-B3C8-129B598FBA2C}"/>
                </c:ext>
              </c:extLst>
            </c:dLbl>
            <c:dLbl>
              <c:idx val="2"/>
              <c:layout>
                <c:manualLayout>
                  <c:x val="3.4312837499241008E-2"/>
                  <c:y val="-1.30638526562162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D3-4623-B3C8-129B598FBA2C}"/>
                </c:ext>
              </c:extLst>
            </c:dLbl>
            <c:dLbl>
              <c:idx val="5"/>
              <c:layout>
                <c:manualLayout>
                  <c:x val="-2.5973883640125438E-2"/>
                  <c:y val="-1.418201497747351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0D3-4623-B3C8-129B598FBA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sja" panose="00000500000000000000" pitchFamily="50" charset="0"/>
                    <a:ea typeface="+mn-ea"/>
                    <a:cs typeface="+mn-cs"/>
                  </a:defRPr>
                </a:pPr>
                <a:endParaRPr lang="is-I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Blað1!$A$2:$A$7</c:f>
              <c:strCache>
                <c:ptCount val="6"/>
                <c:pt idx="0">
                  <c:v>Garðabær</c:v>
                </c:pt>
                <c:pt idx="1">
                  <c:v>Hafnarfjörður</c:v>
                </c:pt>
                <c:pt idx="2">
                  <c:v>Kópavogur</c:v>
                </c:pt>
                <c:pt idx="3">
                  <c:v>Mosfellsbær</c:v>
                </c:pt>
                <c:pt idx="4">
                  <c:v>Seltjarnarnes</c:v>
                </c:pt>
                <c:pt idx="5">
                  <c:v>Reykjavíkurborg</c:v>
                </c:pt>
              </c:strCache>
            </c:strRef>
          </c:cat>
          <c:val>
            <c:numRef>
              <c:f>Blað1!$B$2:$B$7</c:f>
              <c:numCache>
                <c:formatCode>General</c:formatCode>
                <c:ptCount val="6"/>
                <c:pt idx="0">
                  <c:v>33</c:v>
                </c:pt>
                <c:pt idx="1">
                  <c:v>280</c:v>
                </c:pt>
                <c:pt idx="2">
                  <c:v>334</c:v>
                </c:pt>
                <c:pt idx="3">
                  <c:v>53</c:v>
                </c:pt>
                <c:pt idx="4">
                  <c:v>8</c:v>
                </c:pt>
                <c:pt idx="5">
                  <c:v>2249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0D3-4623-B3C8-129B598FBA2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9169226287503"/>
          <c:y val="0.91237556441770173"/>
          <c:w val="0.65282396093903838"/>
          <c:h val="8.76244355822982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3D3F3E"/>
              </a:solidFill>
              <a:latin typeface="Esja" panose="00000500000000000000" pitchFamily="50" charset="0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'lykilsvæði-tímaás'!$AU$48</c:f>
              <c:strCache>
                <c:ptCount val="1"/>
                <c:pt idx="0">
                  <c:v>Fjöldi fullgerðra íbúða</c:v>
                </c:pt>
              </c:strCache>
            </c:strRef>
          </c:tx>
          <c:spPr>
            <a:solidFill>
              <a:srgbClr val="ED7D31">
                <a:lumMod val="50000"/>
              </a:srgbClr>
            </a:solidFill>
            <a:ln>
              <a:solidFill>
                <a:srgbClr val="ED7D31">
                  <a:lumMod val="50000"/>
                </a:srgbClr>
              </a:solidFill>
            </a:ln>
            <a:effectLst/>
          </c:spPr>
          <c:invertIfNegative val="0"/>
          <c:cat>
            <c:strRef>
              <c:f>'lykilsvæði-tímaás'!$AT$49:$AT$52</c:f>
              <c:strCache>
                <c:ptCount val="3"/>
                <c:pt idx="0">
                  <c:v>Ártúnshöfði</c:v>
                </c:pt>
                <c:pt idx="1">
                  <c:v>Keldur: </c:v>
                </c:pt>
                <c:pt idx="2">
                  <c:v>Hallar-Úlfarsárdalur</c:v>
                </c:pt>
              </c:strCache>
            </c:strRef>
          </c:cat>
          <c:val>
            <c:numRef>
              <c:f>'lykilsvæði-tímaás'!$AU$49:$AU$52</c:f>
              <c:numCache>
                <c:formatCode>0</c:formatCode>
                <c:ptCount val="3"/>
                <c:pt idx="0">
                  <c:v>3277</c:v>
                </c:pt>
                <c:pt idx="1">
                  <c:v>1350</c:v>
                </c:pt>
                <c:pt idx="2">
                  <c:v>1980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F6-4CE1-AE45-B3B431200E61}"/>
            </c:ext>
          </c:extLst>
        </c:ser>
        <c:ser>
          <c:idx val="1"/>
          <c:order val="1"/>
          <c:tx>
            <c:strRef>
              <c:f>'lykilsvæði-tímaás'!$AV$48</c:f>
              <c:strCache>
                <c:ptCount val="1"/>
                <c:pt idx="0">
                  <c:v>Fjöldi nemenda</c:v>
                </c:pt>
              </c:strCache>
            </c:strRef>
          </c:tx>
          <c:spPr>
            <a:solidFill>
              <a:srgbClr val="ED7D31">
                <a:lumMod val="60000"/>
                <a:lumOff val="40000"/>
              </a:srgbClr>
            </a:solidFill>
            <a:ln>
              <a:solidFill>
                <a:srgbClr val="ED7D31">
                  <a:lumMod val="60000"/>
                  <a:lumOff val="40000"/>
                </a:srgb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'lykilsvæði-tímaás'!$AT$49:$AT$52</c:f>
              <c:strCache>
                <c:ptCount val="3"/>
                <c:pt idx="0">
                  <c:v>Ártúnshöfði</c:v>
                </c:pt>
                <c:pt idx="1">
                  <c:v>Keldur: </c:v>
                </c:pt>
                <c:pt idx="2">
                  <c:v>Hallar-Úlfarsárdalur</c:v>
                </c:pt>
              </c:strCache>
            </c:strRef>
          </c:cat>
          <c:val>
            <c:numRef>
              <c:f>'lykilsvæði-tímaás'!$AV$49:$AV$52</c:f>
              <c:numCache>
                <c:formatCode>0</c:formatCode>
                <c:ptCount val="3"/>
                <c:pt idx="0">
                  <c:v>819.25</c:v>
                </c:pt>
                <c:pt idx="1">
                  <c:v>337.5</c:v>
                </c:pt>
                <c:pt idx="2">
                  <c:v>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F6-4CE1-AE45-B3B431200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2046000"/>
        <c:axId val="762045640"/>
      </c:barChart>
      <c:catAx>
        <c:axId val="76204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762045640"/>
        <c:crosses val="autoZero"/>
        <c:auto val="1"/>
        <c:lblAlgn val="ctr"/>
        <c:lblOffset val="100"/>
        <c:noMultiLvlLbl val="0"/>
      </c:catAx>
      <c:valAx>
        <c:axId val="762045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76204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b="1">
                <a:solidFill>
                  <a:srgbClr val="11223A"/>
                </a:solidFill>
              </a:rPr>
              <a:t>Vænt fólksfjölgun 2025</a:t>
            </a:r>
            <a:br>
              <a:rPr lang="is-IS" b="1">
                <a:solidFill>
                  <a:srgbClr val="11223A"/>
                </a:solidFill>
              </a:rPr>
            </a:br>
            <a:r>
              <a:rPr lang="is-IS" sz="1000" i="1"/>
              <a:t>Höfuðborgarsvæðið</a:t>
            </a:r>
            <a:endParaRPr lang="is-IS" i="1"/>
          </a:p>
        </c:rich>
      </c:tx>
      <c:layout>
        <c:manualLayout>
          <c:xMode val="edge"/>
          <c:yMode val="edge"/>
          <c:x val="1.7999999999999971E-2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Sheet1!$A$38</c:f>
              <c:strCache>
                <c:ptCount val="1"/>
                <c:pt idx="0">
                  <c:v>Lágspá</c:v>
                </c:pt>
              </c:strCache>
            </c:strRef>
          </c:tx>
          <c:spPr>
            <a:solidFill>
              <a:srgbClr val="92B1B0"/>
            </a:solidFill>
            <a:ln>
              <a:noFill/>
            </a:ln>
            <a:effectLst/>
          </c:spPr>
          <c:invertIfNegative val="0"/>
          <c:cat>
            <c:strRef>
              <c:f>Sheet1!$B$37:$H$37</c:f>
              <c:strCache>
                <c:ptCount val="7"/>
                <c:pt idx="0">
                  <c:v>Reyk.</c:v>
                </c:pt>
                <c:pt idx="1">
                  <c:v>Kóp.</c:v>
                </c:pt>
                <c:pt idx="2">
                  <c:v>Hafn.</c:v>
                </c:pt>
                <c:pt idx="3">
                  <c:v>Garð.</c:v>
                </c:pt>
                <c:pt idx="4">
                  <c:v>Mosf.</c:v>
                </c:pt>
                <c:pt idx="5">
                  <c:v>Seltj.</c:v>
                </c:pt>
                <c:pt idx="6">
                  <c:v>Kjós.</c:v>
                </c:pt>
              </c:strCache>
            </c:strRef>
          </c:cat>
          <c:val>
            <c:numRef>
              <c:f>Sheet1!$B$38:$H$38</c:f>
              <c:numCache>
                <c:formatCode>_(* #,##0_);_(* \(#,##0\);_(* "-"_);_(@_)</c:formatCode>
                <c:ptCount val="7"/>
                <c:pt idx="0">
                  <c:v>1777</c:v>
                </c:pt>
                <c:pt idx="1">
                  <c:v>393</c:v>
                </c:pt>
                <c:pt idx="2">
                  <c:v>788</c:v>
                </c:pt>
                <c:pt idx="3">
                  <c:v>288</c:v>
                </c:pt>
                <c:pt idx="4">
                  <c:v>168</c:v>
                </c:pt>
                <c:pt idx="5">
                  <c:v>46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36-4DDD-A609-100C1E4F492D}"/>
            </c:ext>
          </c:extLst>
        </c:ser>
        <c:ser>
          <c:idx val="1"/>
          <c:order val="1"/>
          <c:tx>
            <c:strRef>
              <c:f>Sheet1!$A$39</c:f>
              <c:strCache>
                <c:ptCount val="1"/>
                <c:pt idx="0">
                  <c:v>Bráðabirgðamat HMS*</c:v>
                </c:pt>
              </c:strCache>
            </c:strRef>
          </c:tx>
          <c:spPr>
            <a:solidFill>
              <a:srgbClr val="11223A"/>
            </a:solidFill>
            <a:ln>
              <a:noFill/>
            </a:ln>
            <a:effectLst/>
          </c:spPr>
          <c:invertIfNegative val="0"/>
          <c:cat>
            <c:strRef>
              <c:f>Sheet1!$B$37:$H$37</c:f>
              <c:strCache>
                <c:ptCount val="7"/>
                <c:pt idx="0">
                  <c:v>Reyk.</c:v>
                </c:pt>
                <c:pt idx="1">
                  <c:v>Kóp.</c:v>
                </c:pt>
                <c:pt idx="2">
                  <c:v>Hafn.</c:v>
                </c:pt>
                <c:pt idx="3">
                  <c:v>Garð.</c:v>
                </c:pt>
                <c:pt idx="4">
                  <c:v>Mosf.</c:v>
                </c:pt>
                <c:pt idx="5">
                  <c:v>Seltj.</c:v>
                </c:pt>
                <c:pt idx="6">
                  <c:v>Kjós.</c:v>
                </c:pt>
              </c:strCache>
            </c:strRef>
          </c:cat>
          <c:val>
            <c:numRef>
              <c:f>Sheet1!$B$39:$H$39</c:f>
              <c:numCache>
                <c:formatCode>_(* #,##0_);_(* \(#,##0\);_(* "-"_);_(@_)</c:formatCode>
                <c:ptCount val="7"/>
                <c:pt idx="0">
                  <c:v>675.13667119557647</c:v>
                </c:pt>
                <c:pt idx="1">
                  <c:v>205.47637818995807</c:v>
                </c:pt>
                <c:pt idx="2">
                  <c:v>865.93616522910895</c:v>
                </c:pt>
                <c:pt idx="3">
                  <c:v>689.81355535200203</c:v>
                </c:pt>
                <c:pt idx="4">
                  <c:v>44.030652469276731</c:v>
                </c:pt>
                <c:pt idx="5">
                  <c:v>58.707536625702303</c:v>
                </c:pt>
                <c:pt idx="6">
                  <c:v>14.676884156425576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36-4DDD-A609-100C1E4F4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4879487"/>
        <c:axId val="1484879967"/>
      </c:barChart>
      <c:catAx>
        <c:axId val="1484879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484879967"/>
        <c:crosses val="autoZero"/>
        <c:auto val="1"/>
        <c:lblAlgn val="ctr"/>
        <c:lblOffset val="100"/>
        <c:noMultiLvlLbl val="0"/>
      </c:catAx>
      <c:valAx>
        <c:axId val="1484879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1484879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en-US" b="1">
                <a:solidFill>
                  <a:srgbClr val="11223A"/>
                </a:solidFill>
              </a:rPr>
              <a:t>Vænt fólksfjölgun 2025</a:t>
            </a:r>
            <a:br>
              <a:rPr lang="en-US"/>
            </a:br>
            <a:r>
              <a:rPr lang="en-US" sz="1000" i="1"/>
              <a:t>Höfuðborgarsvæðið</a:t>
            </a:r>
            <a:endParaRPr lang="en-US" i="1"/>
          </a:p>
        </c:rich>
      </c:tx>
      <c:layout>
        <c:manualLayout>
          <c:xMode val="edge"/>
          <c:yMode val="edge"/>
          <c:x val="1.5243000874890651E-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Vænt fólksfjölgun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57D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BB-4097-BC93-08DAEF097CA5}"/>
              </c:ext>
            </c:extLst>
          </c:dPt>
          <c:dPt>
            <c:idx val="1"/>
            <c:invertIfNegative val="0"/>
            <c:bubble3D val="0"/>
            <c:spPr>
              <a:solidFill>
                <a:srgbClr val="C1A7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BB-4097-BC93-08DAEF097CA5}"/>
              </c:ext>
            </c:extLst>
          </c:dPt>
          <c:dPt>
            <c:idx val="2"/>
            <c:invertIfNegative val="0"/>
            <c:bubble3D val="0"/>
            <c:spPr>
              <a:solidFill>
                <a:srgbClr val="92B1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1BB-4097-BC93-08DAEF097CA5}"/>
              </c:ext>
            </c:extLst>
          </c:dPt>
          <c:dPt>
            <c:idx val="3"/>
            <c:invertIfNegative val="0"/>
            <c:bubble3D val="0"/>
            <c:spPr>
              <a:solidFill>
                <a:srgbClr val="1122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1BB-4097-BC93-08DAEF097CA5}"/>
              </c:ext>
            </c:extLst>
          </c:dPt>
          <c:cat>
            <c:strRef>
              <c:f>Sheet1!$A$2:$A$5</c:f>
              <c:strCache>
                <c:ptCount val="4"/>
                <c:pt idx="0">
                  <c:v>Háspá</c:v>
                </c:pt>
                <c:pt idx="1">
                  <c:v>Miðspá</c:v>
                </c:pt>
                <c:pt idx="2">
                  <c:v>Lágspá</c:v>
                </c:pt>
                <c:pt idx="3">
                  <c:v>Bráðabirgðamat HMS*</c:v>
                </c:pt>
              </c:strCache>
            </c:strRef>
          </c:cat>
          <c:val>
            <c:numRef>
              <c:f>Sheet1!$B$2:$B$5</c:f>
              <c:numCache>
                <c:formatCode>_(* #,##0_);_(* \(#,##0\);_(* "-"_);_(@_)</c:formatCode>
                <c:ptCount val="4"/>
                <c:pt idx="0">
                  <c:v>6825</c:v>
                </c:pt>
                <c:pt idx="1">
                  <c:v>5429</c:v>
                </c:pt>
                <c:pt idx="2">
                  <c:v>3468</c:v>
                </c:pt>
                <c:pt idx="3">
                  <c:v>2568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BB-4097-BC93-08DAEF097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8459375"/>
        <c:axId val="458459855"/>
      </c:barChart>
      <c:catAx>
        <c:axId val="458459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458459855"/>
        <c:crosses val="autoZero"/>
        <c:auto val="1"/>
        <c:lblAlgn val="ctr"/>
        <c:lblOffset val="100"/>
        <c:noMultiLvlLbl val="0"/>
      </c:catAx>
      <c:valAx>
        <c:axId val="4584598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4584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ysClr val="windowText" lastClr="00000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r>
              <a:rPr lang="is-IS" sz="1400" b="1" noProof="0">
                <a:solidFill>
                  <a:srgbClr val="11223A"/>
                </a:solidFill>
              </a:rPr>
              <a:t>Meðalfjöldi íbúa í hverri íbúð </a:t>
            </a:r>
          </a:p>
          <a:p>
            <a:pPr algn="l">
              <a:defRPr/>
            </a:pPr>
            <a:r>
              <a:rPr lang="is-IS" sz="1000" i="1" noProof="0">
                <a:solidFill>
                  <a:srgbClr val="595959"/>
                </a:solidFill>
              </a:rPr>
              <a:t>Söguleg og vænt þróun</a:t>
            </a:r>
          </a:p>
        </c:rich>
      </c:tx>
      <c:layout>
        <c:manualLayout>
          <c:xMode val="edge"/>
          <c:yMode val="edge"/>
          <c:x val="1.6944444444444429E-3"/>
          <c:y val="9.25925925925925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ysClr val="windowText" lastClr="000000"/>
              </a:solidFill>
              <a:latin typeface="Setimo" panose="020B0603020204030204" pitchFamily="34" charset="0"/>
              <a:ea typeface="+mn-ea"/>
              <a:cs typeface="Setimo" panose="020B0603020204030204" pitchFamily="34" charset="0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none"/>
            </c:marker>
            <c:bubble3D val="0"/>
            <c:spPr>
              <a:ln w="63500" cap="rnd">
                <a:solidFill>
                  <a:srgbClr val="92B1B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A9-41F8-98BD-484B86751541}"/>
              </c:ext>
            </c:extLst>
          </c:dPt>
          <c:dPt>
            <c:idx val="21"/>
            <c:marker>
              <c:symbol val="none"/>
            </c:marker>
            <c:bubble3D val="0"/>
            <c:spPr>
              <a:ln w="63500" cap="rnd">
                <a:solidFill>
                  <a:srgbClr val="92B1B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A9-41F8-98BD-484B86751541}"/>
              </c:ext>
            </c:extLst>
          </c:dPt>
          <c:dPt>
            <c:idx val="22"/>
            <c:marker>
              <c:symbol val="none"/>
            </c:marker>
            <c:bubble3D val="0"/>
            <c:spPr>
              <a:ln w="63500" cap="rnd">
                <a:solidFill>
                  <a:srgbClr val="92B1B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A9-41F8-98BD-484B86751541}"/>
              </c:ext>
            </c:extLst>
          </c:dPt>
          <c:dPt>
            <c:idx val="23"/>
            <c:marker>
              <c:symbol val="none"/>
            </c:marker>
            <c:bubble3D val="0"/>
            <c:spPr>
              <a:ln w="63500" cap="rnd">
                <a:solidFill>
                  <a:srgbClr val="92B1B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0A9-41F8-98BD-484B86751541}"/>
              </c:ext>
            </c:extLst>
          </c:dPt>
          <c:dPt>
            <c:idx val="24"/>
            <c:marker>
              <c:symbol val="none"/>
            </c:marker>
            <c:bubble3D val="0"/>
            <c:spPr>
              <a:ln w="63500" cap="rnd">
                <a:solidFill>
                  <a:srgbClr val="92B1B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30A9-41F8-98BD-484B86751541}"/>
              </c:ext>
            </c:extLst>
          </c:dPt>
          <c:dPt>
            <c:idx val="25"/>
            <c:marker>
              <c:symbol val="none"/>
            </c:marker>
            <c:bubble3D val="0"/>
            <c:spPr>
              <a:ln w="63500" cap="rnd">
                <a:solidFill>
                  <a:srgbClr val="92B1B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30A9-41F8-98BD-484B86751541}"/>
              </c:ext>
            </c:extLst>
          </c:dPt>
          <c:dPt>
            <c:idx val="26"/>
            <c:marker>
              <c:symbol val="none"/>
            </c:marker>
            <c:bubble3D val="0"/>
            <c:spPr>
              <a:ln w="63500" cap="rnd">
                <a:solidFill>
                  <a:srgbClr val="92B1B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30A9-41F8-98BD-484B86751541}"/>
              </c:ext>
            </c:extLst>
          </c:dPt>
          <c:dPt>
            <c:idx val="27"/>
            <c:marker>
              <c:symbol val="none"/>
            </c:marker>
            <c:bubble3D val="0"/>
            <c:spPr>
              <a:ln w="63500" cap="rnd">
                <a:solidFill>
                  <a:srgbClr val="92B1B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30A9-41F8-98BD-484B86751541}"/>
              </c:ext>
            </c:extLst>
          </c:dPt>
          <c:dPt>
            <c:idx val="28"/>
            <c:marker>
              <c:symbol val="none"/>
            </c:marker>
            <c:bubble3D val="0"/>
            <c:spPr>
              <a:ln w="63500" cap="rnd">
                <a:solidFill>
                  <a:srgbClr val="92B1B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30A9-41F8-98BD-484B86751541}"/>
              </c:ext>
            </c:extLst>
          </c:dPt>
          <c:dPt>
            <c:idx val="29"/>
            <c:marker>
              <c:symbol val="none"/>
            </c:marker>
            <c:bubble3D val="0"/>
            <c:spPr>
              <a:ln w="63500" cap="rnd">
                <a:solidFill>
                  <a:srgbClr val="92B1B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30A9-41F8-98BD-484B86751541}"/>
              </c:ext>
            </c:extLst>
          </c:dPt>
          <c:cat>
            <c:strRef>
              <c:f>Sheet4!$H$2:$AK$2</c:f>
              <c:strCache>
                <c:ptCount val="3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</c:strCache>
            </c:strRef>
          </c:cat>
          <c:val>
            <c:numRef>
              <c:f>Sheet4!$H$5:$AK$5</c:f>
              <c:numCache>
                <c:formatCode>General</c:formatCode>
                <c:ptCount val="30"/>
                <c:pt idx="0">
                  <c:v>2.5869703243616287</c:v>
                </c:pt>
                <c:pt idx="1">
                  <c:v>2.5845240179377029</c:v>
                </c:pt>
                <c:pt idx="2">
                  <c:v>2.5875501640544321</c:v>
                </c:pt>
                <c:pt idx="3">
                  <c:v>2.5886370652397614</c:v>
                </c:pt>
                <c:pt idx="4">
                  <c:v>2.5705566999756901</c:v>
                </c:pt>
                <c:pt idx="5">
                  <c:v>2.4992970323365125</c:v>
                </c:pt>
                <c:pt idx="6">
                  <c:v>2.5026565608239117</c:v>
                </c:pt>
                <c:pt idx="7">
                  <c:v>2.5003979208634881</c:v>
                </c:pt>
                <c:pt idx="8">
                  <c:v>2.5158305819740798</c:v>
                </c:pt>
                <c:pt idx="9">
                  <c:v>2.5199336763307407</c:v>
                </c:pt>
                <c:pt idx="10">
                  <c:v>2.5198088503264269</c:v>
                </c:pt>
                <c:pt idx="11">
                  <c:v>2.5301418439716312</c:v>
                </c:pt>
                <c:pt idx="12">
                  <c:v>2.5514376323827133</c:v>
                </c:pt>
                <c:pt idx="13">
                  <c:v>2.5673674757057983</c:v>
                </c:pt>
                <c:pt idx="14">
                  <c:v>2.5476080516349957</c:v>
                </c:pt>
                <c:pt idx="15">
                  <c:v>2.5146401822084008</c:v>
                </c:pt>
                <c:pt idx="16">
                  <c:v>2.4954446297959709</c:v>
                </c:pt>
                <c:pt idx="17">
                  <c:v>2.5146493200781856</c:v>
                </c:pt>
                <c:pt idx="18">
                  <c:v>2.5112564664260075</c:v>
                </c:pt>
                <c:pt idx="19">
                  <c:v>2.502426525998493</c:v>
                </c:pt>
                <c:pt idx="20">
                  <c:v>2.4983359676421792</c:v>
                </c:pt>
                <c:pt idx="21">
                  <c:v>2.4904570447065146</c:v>
                </c:pt>
                <c:pt idx="22">
                  <c:v>2.4799077641236185</c:v>
                </c:pt>
                <c:pt idx="23">
                  <c:v>2.4658732264232066</c:v>
                </c:pt>
                <c:pt idx="24">
                  <c:v>2.4440368932730316</c:v>
                </c:pt>
                <c:pt idx="25">
                  <c:v>2.4260846161192577</c:v>
                </c:pt>
                <c:pt idx="26">
                  <c:v>2.4051158464400473</c:v>
                </c:pt>
                <c:pt idx="27">
                  <c:v>2.3892616341924358</c:v>
                </c:pt>
                <c:pt idx="28">
                  <c:v>2.3726157983301532</c:v>
                </c:pt>
                <c:pt idx="29">
                  <c:v>2.3635998297952816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30A9-41F8-98BD-484B86751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02412288"/>
        <c:axId val="2002403648"/>
      </c:lineChart>
      <c:catAx>
        <c:axId val="200241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595959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2002403648"/>
        <c:crosses val="autoZero"/>
        <c:auto val="1"/>
        <c:lblAlgn val="ctr"/>
        <c:lblOffset val="100"/>
        <c:noMultiLvlLbl val="0"/>
      </c:catAx>
      <c:valAx>
        <c:axId val="200240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595959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pPr>
            <a:endParaRPr lang="is-IS"/>
          </a:p>
        </c:txPr>
        <c:crossAx val="200241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Setimo" panose="020B0603020204030204" pitchFamily="34" charset="0"/>
          <a:cs typeface="Setimo" panose="020B0603020204030204" pitchFamily="34" charset="0"/>
        </a:defRPr>
      </a:pPr>
      <a:endParaRPr lang="is-I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0.02269</cdr:x>
      <cdr:y>0.53421</cdr:y>
    </cdr:from>
    <cdr:to>
      <cdr:x>1</cdr:x>
      <cdr:y>0.53604</cdr:y>
    </cdr:to>
    <cdr:sp macro="" textlink="">
      <cdr:nvSpPr>
        <cdr:cNvPr id="2" name="Fríhendis: Form 1">
          <a:extLst xmlns:a="http://schemas.openxmlformats.org/drawingml/2006/main">
            <a:ext uri="{FF2B5EF4-FFF2-40B4-BE49-F238E27FC236}">
              <a16:creationId xmlns:a16="http://schemas.microsoft.com/office/drawing/2014/main" id="{ECC501B6-8B71-E963-2356-9718E1457519}"/>
            </a:ext>
          </a:extLst>
        </cdr:cNvPr>
        <cdr:cNvSpPr/>
      </cdr:nvSpPr>
      <cdr:spPr>
        <a:xfrm xmlns:a="http://schemas.openxmlformats.org/drawingml/2006/main">
          <a:off x="256429" y="2327928"/>
          <a:ext cx="11044362" cy="7951"/>
        </a:xfrm>
        <a:custGeom xmlns:a="http://schemas.openxmlformats.org/drawingml/2006/main">
          <a:avLst/>
          <a:gdLst>
            <a:gd name="connsiteX0" fmla="*/ 0 w 11044362"/>
            <a:gd name="connsiteY0" fmla="*/ 7951 h 7951"/>
            <a:gd name="connsiteX1" fmla="*/ 11044362 w 11044362"/>
            <a:gd name="connsiteY1" fmla="*/ 0 h 795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</a:cxnLst>
          <a:rect l="l" t="t" r="r" b="b"/>
          <a:pathLst>
            <a:path w="11044362" h="7951">
              <a:moveTo>
                <a:pt x="0" y="7951"/>
              </a:moveTo>
              <a:lnTo>
                <a:pt x="11044362" y="0"/>
              </a:lnTo>
            </a:path>
          </a:pathLst>
        </a:custGeom>
        <a:noFill xmlns:a="http://schemas.openxmlformats.org/drawingml/2006/main"/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I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is-IS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F878E-31B1-42B5-8CBE-D5E54178C87E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02955-23B1-4C46-B6F9-FB2BC8E0F1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84283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is-IS" sz="12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0F543-DE56-4A36-B361-4BF5C2A38F97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26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0D652-CC0B-0F2B-08D7-8435014AA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82AF69BB-C9CD-07E6-3761-D5C2542EB6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C75806AB-8554-22EA-F994-A83E8F050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BBD549ED-6BD0-A3BD-53A2-030E29B6E7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688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is-IS" sz="1200" dirty="0"/>
          </a:p>
          <a:p>
            <a:pPr>
              <a:spcAft>
                <a:spcPts val="300"/>
              </a:spcAft>
            </a:pPr>
            <a:endParaRPr lang="is-IS" sz="1200" b="1" dirty="0">
              <a:ea typeface="Calibri"/>
              <a:cs typeface="Calibri"/>
            </a:endParaRPr>
          </a:p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10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E36E5-7AC4-C03E-8C70-8C638A0A3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663F3A22-089E-9854-2D4F-E7DE58622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0E347C3A-6528-55BC-A272-A5DC9CD4B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041DA2B3-3A69-37C9-A21C-45ECEC902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6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B2590-817E-1870-6555-FFBB261BB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61093AB8-6C95-68D3-D9C5-B04674C96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10B76660-3D92-B8EB-B6A0-601722526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376CA1A8-C439-835C-E8A8-3507E9753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469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B5DA-2CA6-E154-D99F-DCCA762F4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2F20C35A-33FB-0D6C-E22C-B4719CDD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F313D535-F6D3-62C6-7863-0EFA01CDC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392A62A8-CFD0-62A7-D64C-300E160B2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30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DCEAC-4489-039E-95F3-714A5CBDE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D46679D4-091C-D856-6F17-CE7DC5F6C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31FCE6DF-F950-BB23-3F21-9D0F3C47F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6BCCF265-461C-8246-333C-1FC400D82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916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3A9CD-CFEB-28DF-8D2A-55EBEAC85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576B5C4A-D680-B449-A37C-ECECEEF6B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79F8C3B0-2334-40F8-E242-5F1844FC8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0868EBEE-9B8D-4FF9-D034-8AAD7B30C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344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371D9-0825-4F48-AD5A-1A365114C160}" type="slidenum"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006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528C2-DA66-BD4A-C330-8A4E2C41A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685C68C9-E0AC-DBF9-7148-809427E72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341A24BD-4FC6-057C-D5A5-BA655FDF8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712E5E6E-C52E-C735-C161-67E0AC77F4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371D9-0825-4F48-AD5A-1A365114C160}" type="slidenum"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063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1D492-9682-A16A-E533-62FB0071D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70263E8-1A4A-03BC-4E2F-1D6CC3E179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458788" y="3048000"/>
            <a:ext cx="14631988" cy="82311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8F853E1-7DD6-AFDB-3459-EBA7B5B4A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1736389"/>
            <a:ext cx="10972800" cy="9602787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718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1714F-8E9A-1038-1714-30F974F59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292735B0-762F-BC80-F0FF-3D761DB88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7C5C0453-2887-FB6A-9CEA-E495FCC2D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8ADBE439-B305-37B8-CBC7-A014AD2FD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08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F11C2-0AA0-EACA-BE96-1BCA97810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A37D093A-B8E8-BCCD-C53B-A5D7DFAF8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482D3BD4-4818-66D9-BE56-8906614D9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FD4A4072-EF74-8C57-0E22-A54EB7166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638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E081-4DFD-9F43-8D3E-089ACAF46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FC8D0-5A86-3675-6E66-B185B15DC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B959F-63F1-2322-11AA-324D08390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6A2C4-45F4-D8BE-2336-9062606A6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23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789024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B50FC-C931-762B-EE27-10238C25F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BE1478-8AEA-23AA-A6B7-20A1876EA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7137D-C029-8F99-26C6-F0D8344D5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E1747-8259-2CDC-6561-EDEAD7832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5D69D-4700-4B03-8C99-7A153288A352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02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6808A-8B53-9766-6256-9378C23B4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0C9330-BE51-8395-7B5C-2EA49DEE9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3198D7-D811-E43F-0FE1-F615875D6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BDE51-E793-E3CF-20B8-47A7A3DC0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5D69D-4700-4B03-8C99-7A153288A352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38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36D2E-09F4-E11C-20AE-C5371AE1B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61CD76-45A2-B04F-4614-B47EADB53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A98F9-628B-D726-4FAE-BC9F62F21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29395-4CBB-752F-B2DE-4F887F1E7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5D69D-4700-4B03-8C99-7A153288A352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14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02955-23B1-4C46-B6F9-FB2BC8E0F1B7}" type="slidenum">
              <a:rPr lang="is-IS" smtClean="0"/>
              <a:t>27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5177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ECE6A-BE42-AAEF-C815-90AA9DFE2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1BF443-F160-7375-6EC4-77CA69539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1B33C-3DC3-B7D7-506D-DF0042B3A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BFB59-CAEC-A27C-D1CB-C70EC0E75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02955-23B1-4C46-B6F9-FB2BC8E0F1B7}" type="slidenum">
              <a:rPr lang="is-IS" smtClean="0"/>
              <a:t>28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87061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ABA0D-FE99-CCAD-3107-FD1980F48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C6D8B-392A-5994-F5EB-85AF594DAA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31A8DA-DFE4-9711-3F55-C5DC7CB2A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F4E86-6218-0E57-662C-4DACA7E6E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5D69D-4700-4B03-8C99-7A153288A352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8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F9280-5F21-6D68-92F1-43410B08F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98A7A0-A47E-3342-2F28-45BFE4186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C2A76-93F4-D856-EEE6-4C342F527F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B225F-B42F-385B-7967-4974F647F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5D69D-4700-4B03-8C99-7A153288A352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80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EED91-C2CD-2E1B-DF50-26E7E7E39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AFDF7D-C10E-8369-96E8-64FBF3DDC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833F19-37FA-1186-349B-C2A6FA5C4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BBC6-1779-93E1-B39E-14DB18438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5D69D-4700-4B03-8C99-7A153288A352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406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4367-D142-FCAC-35FA-B256A5873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BD0D3680-0058-0588-87F4-77E78802D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E70B9F2E-0234-78F7-AEBA-A01014EEC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97DBFFFC-D58D-08BF-9126-262F67031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889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33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01139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9E48-82F7-C843-0225-D6D10274A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630895-E7BC-E23D-D0C1-87A4F1895B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A69A8A-444D-13B0-7301-B6F04A882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E3442-65C0-3292-7112-577325C50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34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16484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6F1D4-526B-40BE-0478-9B8788F7C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4C5CC-7794-4AC5-DFD5-12E618609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9E9F90-814B-1DD0-1D79-A98E9EF72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EB77E-8BC1-0099-F546-6858B196B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35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650216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387B-B5F9-C62B-9A03-D6F92D888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D9535-D38A-616A-729F-28E80A931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97F19-3397-0EE2-4503-D34A22B49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  <a:p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153D1-4A68-9C12-ABDB-BAE5C3520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36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873554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CF6A4-4A0E-85A2-82E9-E3CD162B6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0112C8-4833-6244-A4A4-ECEAB31A3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B0A4AA-3C10-BCB3-81A3-F0954FF5D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E18EA-78AC-F088-3D34-D2A20B293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37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153050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2365D-10BB-28D7-9D6A-0372F86B5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3832C-1E97-9799-8A56-B882B504F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76D110-F837-970B-54B3-FBF85CEE2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B3F56-6763-823F-023B-CD37F3610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38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9365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0D563-B657-D51D-F562-7621CC8D7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8E772-F549-A242-617B-205292FA3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058E46-1F4B-CA6C-2EE1-5E9A73383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24BB8-5D8A-3477-66E5-414FE82EB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39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143480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A998A-8C3D-7A39-2C30-2F2325078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593922-1325-2E51-DEA8-889666520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FEF1C-3BA0-C4CA-A63A-F4D5CA515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FEE34-2135-9BA5-9BC2-36EC515D7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40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880832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526B5-2D04-34A3-F255-623BFF95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3723C-DD2B-27BB-F57C-C8F05EB66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4E93A9-C7EC-EC56-A407-49C7F5800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  <a:p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7B64-615E-EC96-6704-4D359B413F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41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524056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CFC47-9B87-B23B-8887-7BBBC64CA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CC9AF8-934B-8757-2FF2-738A8EDAB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274728-E0FD-BE1D-5657-4F142B894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3227C-5082-DEFA-71CC-754862DE7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42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5586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3250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D69D-4700-4B03-8C99-7A153288A352}" type="slidenum">
              <a:rPr lang="is-IS" smtClean="0"/>
              <a:t>44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58135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452B8-2337-4350-C720-EC47A935D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F43FF48D-F32F-B062-9A52-7C20FE263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33C7624A-BB86-6706-4B7F-0FE633F1D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FC1DBD73-30B0-A5C2-2CB3-F02936A033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94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0B357-CBED-09E4-89BC-8306D19D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3CEF5FA9-35C9-F1E8-3122-387B9A808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D8E4CE05-07B4-F8A7-016B-89256C82E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3D44E347-06B3-C712-DFD5-FEA1D4CF3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617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0687C-070E-E015-5CF3-B516320E5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2DB342E4-04A3-1322-9AC4-CB3E340E8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B8BB224C-1B32-F400-F540-6D7766CC6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4633FF5C-A4D2-5A70-68A6-2B730DD28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310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765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EF23C-6A3D-2640-A3F4-D55D76344433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0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7AED0-4EB8-A068-5BE3-AF4BB4B0A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68073-B8FF-5270-44A4-A3648CF12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F6B11-0185-1E06-D066-2D703E11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D2C21-E7D9-9615-4CCD-DFC19343C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AAAC1-63B2-7CB6-EACA-2AA3081D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1403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2E374-381A-D842-EFBD-A9CD1C8B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DBF25-A920-AFEA-0821-E7FE0FF85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89D10-4398-7249-AED2-BFF6D2CB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1EE0-6568-F67B-B8B3-85200D8F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3D263-4E08-027C-A89C-0304BF768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32614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97E8E-D47B-D951-6F6B-4E6CCA668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D7BA6-DD6D-EF03-5E00-F9B8CA734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3DA98-2A1F-5DCD-D86C-FB8DFE43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D8851-5B6F-9D28-D277-31C710AB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E65E-9080-7496-4AB7-1FAE6443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98387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C9F4B-F08F-D9F0-B8A6-B4769A45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95D86-4CA1-3F09-BF5A-B28276DBB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C6FAE-8F1C-A523-54F4-A3794A44D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8C26D-C5FB-C4EF-29CC-991424FA6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E5D93-B018-D0E7-314A-E43A92DF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C5820-6E20-D85C-B2E2-8E5C668A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07567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1AA63-22BD-12B1-88E7-86CD6E4C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5B4FA-49C6-1268-7014-4B8FD52AF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F19C3-6F71-AB30-6948-B94761B6C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D06F4C-14EA-EF1B-0B9F-540E820C3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F7F1DD-2D31-BEC3-8203-8AE61EBF57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0E17E8-95ED-AC9D-648A-181D0176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698E0-6A27-202C-3DE2-EAFC79702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2C7CC3-6275-062A-5D7B-49EB365C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93545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C05F2-F216-B4F0-7473-BB56D4CE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5C7EA-CE7E-99E8-315B-645DAF0F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358EE-CC5D-36E5-CA75-D55CFE66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7EBB9-16A7-F149-1259-3AA2F76F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9659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163F9C-0307-144D-EFE5-DF2FE99F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E7F28B-1FFE-6110-E588-EB6B8B7A5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C6C82-4208-DC62-4636-1E104F57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92341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5C54-7D1D-2DF7-E239-3D22EA0D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84D4B-5477-70F9-8FA0-2D0495B90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210FE-B097-37EE-8CAD-0D33E98E2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30CD2-67C3-7DE4-EC9B-93AA1D839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38615-207F-F96C-45AD-51F02FEC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F450A-71D0-2BAF-712A-EB076411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06002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B315-D067-5E9A-4988-8327743D1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33C013-78BD-AE1B-4BF2-562BF14BD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2EACE-781D-EDAE-8D4D-67AA911CC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028D41-AA99-CFB2-36D2-F44B8EA8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8641D-7ECB-61AA-5185-8F966D7C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74F90-569E-1BC6-98B1-F9870B5F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40988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59BFC-FC9C-8A23-70C7-912B29062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27A6D8-D563-54E6-875E-84C07C76B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8F3A8-38FC-0AAD-8C70-FCF77313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C4883-8F35-D429-7391-C15D2EEB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0669C-F9E3-D086-DBAB-1EE2F52C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29076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6FA5CE-5AAC-D568-C6D6-D164844E3B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01CC6-0C64-1082-16B7-3CEC390B1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4F466-4300-9B67-22CE-B6D206927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50C10-CBA7-9B9B-C55D-4D655473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DDC07-D8CE-55D2-FBA4-B8AE79B5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81599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ndaglæ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6983564-34FC-19D1-25BC-22924AD4F0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731" y="6084085"/>
            <a:ext cx="1154796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08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9633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A180056-9DD1-C942-ACC4-5AFE07848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20923" y="286864"/>
            <a:ext cx="6568696" cy="6571136"/>
          </a:xfrm>
          <a:custGeom>
            <a:avLst/>
            <a:gdLst>
              <a:gd name="connsiteX0" fmla="*/ 0 w 9435617"/>
              <a:gd name="connsiteY0" fmla="*/ 0 h 10034549"/>
              <a:gd name="connsiteX1" fmla="*/ 9435617 w 9435617"/>
              <a:gd name="connsiteY1" fmla="*/ 0 h 10034549"/>
              <a:gd name="connsiteX2" fmla="*/ 9435617 w 9435617"/>
              <a:gd name="connsiteY2" fmla="*/ 10034549 h 10034549"/>
              <a:gd name="connsiteX3" fmla="*/ 0 w 9435617"/>
              <a:gd name="connsiteY3" fmla="*/ 10034549 h 1003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5617" h="10034549">
                <a:moveTo>
                  <a:pt x="0" y="0"/>
                </a:moveTo>
                <a:lnTo>
                  <a:pt x="9435617" y="0"/>
                </a:lnTo>
                <a:lnTo>
                  <a:pt x="9435617" y="10034549"/>
                </a:lnTo>
                <a:lnTo>
                  <a:pt x="0" y="1003454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19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DFE18D7-E508-5CFF-33D4-6E9E28214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DE0DE276-1BED-6AF1-962B-9700DAAAA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/>
              <a:t>Smelltu til að breyta stíl aðalundirtitla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8262303-A96B-F07E-8A26-D5F64FA6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0BDF19B7-7083-60C2-AED9-0F9BAC1B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04999C2-AF5E-965D-607C-83639EBA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69104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E33D1A19-2AE0-2ABB-DA61-8D3F80EE9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63EFE6E4-1DC5-2421-375B-914D03F8F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B2EBD3D-430C-B61A-3452-2AC3FDBE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4CF1D57B-722C-A2D0-23D2-22D684DD0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A08A3DCE-F49D-54A6-0D81-59ABA688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01621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F319999F-19E1-B830-172A-1EE12A0F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3127ED29-8425-CBD1-74E5-8234FACBB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3F61361-8614-2356-B90E-FA36DE5BB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61FC7BDF-DF13-8CA7-DAB1-D64E923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3BF902D9-F639-28DF-5930-DE4512F5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6968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FA45E99-552B-D607-4CB4-68A37C017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60DCF8C2-79A3-209E-0863-1B66291E0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B85F01AA-A1B3-DD82-EFD8-2B891F728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AFB18115-A3F7-E74A-5E43-776E80A02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48D11C0B-C63E-0F03-AB2A-87E13CCF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3AC400DA-4866-CD93-2E12-C068A0057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0756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1FB4789-7335-1B12-2D56-E9A9DFA2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339949C2-AE7C-2645-CEEE-50441144A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F117886B-7381-1B42-AEBA-8D42069E6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Textastaðgengill 4">
            <a:extLst>
              <a:ext uri="{FF2B5EF4-FFF2-40B4-BE49-F238E27FC236}">
                <a16:creationId xmlns:a16="http://schemas.microsoft.com/office/drawing/2014/main" id="{7B4332FB-8C93-63FE-8881-49B1E2DC5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6" name="Staðgengill efnis 5">
            <a:extLst>
              <a:ext uri="{FF2B5EF4-FFF2-40B4-BE49-F238E27FC236}">
                <a16:creationId xmlns:a16="http://schemas.microsoft.com/office/drawing/2014/main" id="{D43D0A79-612B-75D4-5A87-EF1F587BA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7" name="Dagsetningarstaðgengill 6">
            <a:extLst>
              <a:ext uri="{FF2B5EF4-FFF2-40B4-BE49-F238E27FC236}">
                <a16:creationId xmlns:a16="http://schemas.microsoft.com/office/drawing/2014/main" id="{7151EE4F-05B3-6282-8161-84705313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8" name="Síðufótarstaðgengill 7">
            <a:extLst>
              <a:ext uri="{FF2B5EF4-FFF2-40B4-BE49-F238E27FC236}">
                <a16:creationId xmlns:a16="http://schemas.microsoft.com/office/drawing/2014/main" id="{96CE085A-5B5B-C0C0-65BC-C21841D6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kyggnunúmersstaðgengill 8">
            <a:extLst>
              <a:ext uri="{FF2B5EF4-FFF2-40B4-BE49-F238E27FC236}">
                <a16:creationId xmlns:a16="http://schemas.microsoft.com/office/drawing/2014/main" id="{FA4440F7-9BB4-FB93-2596-CF1289B1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49923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3663C81-EC7E-7016-5505-C92FCEE8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63772EC2-A821-76C5-DA48-A86A933F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4" name="Síðufótarstaðgengill 3">
            <a:extLst>
              <a:ext uri="{FF2B5EF4-FFF2-40B4-BE49-F238E27FC236}">
                <a16:creationId xmlns:a16="http://schemas.microsoft.com/office/drawing/2014/main" id="{F7EEB9D4-846F-6A6C-C091-2DC66D958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kyggnunúmersstaðgengill 4">
            <a:extLst>
              <a:ext uri="{FF2B5EF4-FFF2-40B4-BE49-F238E27FC236}">
                <a16:creationId xmlns:a16="http://schemas.microsoft.com/office/drawing/2014/main" id="{77EA77CE-0ACC-9CD2-AA06-93C0EB99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8730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>
            <a:extLst>
              <a:ext uri="{FF2B5EF4-FFF2-40B4-BE49-F238E27FC236}">
                <a16:creationId xmlns:a16="http://schemas.microsoft.com/office/drawing/2014/main" id="{519F1029-7CCD-E29A-B3E0-C0B9DBA3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3" name="Síðufótarstaðgengill 2">
            <a:extLst>
              <a:ext uri="{FF2B5EF4-FFF2-40B4-BE49-F238E27FC236}">
                <a16:creationId xmlns:a16="http://schemas.microsoft.com/office/drawing/2014/main" id="{3D13BDCB-F3FD-C959-9CDB-2E41C189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F67F4398-F90D-87D8-8BFB-AC62E436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5267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FF5387D-CDB6-4813-78D7-CFF46B08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71D4CF6F-C944-84EA-B496-F221F60DF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Textastaðgengill 3">
            <a:extLst>
              <a:ext uri="{FF2B5EF4-FFF2-40B4-BE49-F238E27FC236}">
                <a16:creationId xmlns:a16="http://schemas.microsoft.com/office/drawing/2014/main" id="{E72C2F56-B5D2-636D-B9EB-85D765620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926B0AF0-A9AF-A465-F639-FAB978A2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5D914E49-91F7-FF71-2FBE-365AD498F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525EF9A3-521D-327D-C118-FB1A81C3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89355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CD1C618-D911-145C-4F17-A70A51E6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myndar 2">
            <a:extLst>
              <a:ext uri="{FF2B5EF4-FFF2-40B4-BE49-F238E27FC236}">
                <a16:creationId xmlns:a16="http://schemas.microsoft.com/office/drawing/2014/main" id="{47627867-0F95-9210-3CAE-129C5BCF1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astaðgengill 3">
            <a:extLst>
              <a:ext uri="{FF2B5EF4-FFF2-40B4-BE49-F238E27FC236}">
                <a16:creationId xmlns:a16="http://schemas.microsoft.com/office/drawing/2014/main" id="{4DE88151-FE81-C53E-D49C-FA961A0FE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BDDF1555-CA0E-C132-B528-EE0A816B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6F86EA12-918E-131A-5936-DC650781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A7DB8BF5-39F6-2A6C-E263-1F59AE9F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76111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D4513D2-2E4F-FEFA-2F6A-F1DFA4BE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óðrétts texta 2">
            <a:extLst>
              <a:ext uri="{FF2B5EF4-FFF2-40B4-BE49-F238E27FC236}">
                <a16:creationId xmlns:a16="http://schemas.microsoft.com/office/drawing/2014/main" id="{EA266431-59C1-07B7-E2A0-DA386B0B1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E335F00-8E12-8608-A904-FB4AC36F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2526131-38D9-8650-76E6-D218297B9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048B80AC-701B-6C4C-2F87-EA67F18A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5331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>
            <a:extLst>
              <a:ext uri="{FF2B5EF4-FFF2-40B4-BE49-F238E27FC236}">
                <a16:creationId xmlns:a16="http://schemas.microsoft.com/office/drawing/2014/main" id="{365D89CA-BD1F-41DA-8009-68AF5A7F25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óðrétts texta 2">
            <a:extLst>
              <a:ext uri="{FF2B5EF4-FFF2-40B4-BE49-F238E27FC236}">
                <a16:creationId xmlns:a16="http://schemas.microsoft.com/office/drawing/2014/main" id="{8D41DC49-6038-D7FE-5D93-36B35FCEF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9280B752-C086-5C78-7098-57D14C4B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F9423DAD-53BA-A8E4-C2B4-8AFC6E33C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F1988B87-4FAE-184D-D17B-198BACCD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45861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1264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DFE18D7-E508-5CFF-33D4-6E9E28214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DE0DE276-1BED-6AF1-962B-9700DAAAA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/>
              <a:t>Smelltu til að breyta stíl aðalundirtitla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8262303-A96B-F07E-8A26-D5F64FA6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0BDF19B7-7083-60C2-AED9-0F9BAC1B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04999C2-AF5E-965D-607C-83639EBA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8625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E33D1A19-2AE0-2ABB-DA61-8D3F80EE9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63EFE6E4-1DC5-2421-375B-914D03F8F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B2EBD3D-430C-B61A-3452-2AC3FDBE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4CF1D57B-722C-A2D0-23D2-22D684DD0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A08A3DCE-F49D-54A6-0D81-59ABA688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3566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F319999F-19E1-B830-172A-1EE12A0F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3127ED29-8425-CBD1-74E5-8234FACBB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3F61361-8614-2356-B90E-FA36DE5BB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61FC7BDF-DF13-8CA7-DAB1-D64E923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3BF902D9-F639-28DF-5930-DE4512F5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73048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FA45E99-552B-D607-4CB4-68A37C017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60DCF8C2-79A3-209E-0863-1B66291E0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B85F01AA-A1B3-DD82-EFD8-2B891F728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AFB18115-A3F7-E74A-5E43-776E80A02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48D11C0B-C63E-0F03-AB2A-87E13CCF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3AC400DA-4866-CD93-2E12-C068A0057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11249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1FB4789-7335-1B12-2D56-E9A9DFA2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339949C2-AE7C-2645-CEEE-50441144A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F117886B-7381-1B42-AEBA-8D42069E6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Textastaðgengill 4">
            <a:extLst>
              <a:ext uri="{FF2B5EF4-FFF2-40B4-BE49-F238E27FC236}">
                <a16:creationId xmlns:a16="http://schemas.microsoft.com/office/drawing/2014/main" id="{7B4332FB-8C93-63FE-8881-49B1E2DC5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6" name="Staðgengill efnis 5">
            <a:extLst>
              <a:ext uri="{FF2B5EF4-FFF2-40B4-BE49-F238E27FC236}">
                <a16:creationId xmlns:a16="http://schemas.microsoft.com/office/drawing/2014/main" id="{D43D0A79-612B-75D4-5A87-EF1F587BA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7" name="Dagsetningarstaðgengill 6">
            <a:extLst>
              <a:ext uri="{FF2B5EF4-FFF2-40B4-BE49-F238E27FC236}">
                <a16:creationId xmlns:a16="http://schemas.microsoft.com/office/drawing/2014/main" id="{7151EE4F-05B3-6282-8161-84705313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8" name="Síðufótarstaðgengill 7">
            <a:extLst>
              <a:ext uri="{FF2B5EF4-FFF2-40B4-BE49-F238E27FC236}">
                <a16:creationId xmlns:a16="http://schemas.microsoft.com/office/drawing/2014/main" id="{96CE085A-5B5B-C0C0-65BC-C21841D6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kyggnunúmersstaðgengill 8">
            <a:extLst>
              <a:ext uri="{FF2B5EF4-FFF2-40B4-BE49-F238E27FC236}">
                <a16:creationId xmlns:a16="http://schemas.microsoft.com/office/drawing/2014/main" id="{FA4440F7-9BB4-FB93-2596-CF1289B1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36112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3663C81-EC7E-7016-5505-C92FCEE8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63772EC2-A821-76C5-DA48-A86A933F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4" name="Síðufótarstaðgengill 3">
            <a:extLst>
              <a:ext uri="{FF2B5EF4-FFF2-40B4-BE49-F238E27FC236}">
                <a16:creationId xmlns:a16="http://schemas.microsoft.com/office/drawing/2014/main" id="{F7EEB9D4-846F-6A6C-C091-2DC66D958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kyggnunúmersstaðgengill 4">
            <a:extLst>
              <a:ext uri="{FF2B5EF4-FFF2-40B4-BE49-F238E27FC236}">
                <a16:creationId xmlns:a16="http://schemas.microsoft.com/office/drawing/2014/main" id="{77EA77CE-0ACC-9CD2-AA06-93C0EB99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771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>
            <a:extLst>
              <a:ext uri="{FF2B5EF4-FFF2-40B4-BE49-F238E27FC236}">
                <a16:creationId xmlns:a16="http://schemas.microsoft.com/office/drawing/2014/main" id="{519F1029-7CCD-E29A-B3E0-C0B9DBA3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3" name="Síðufótarstaðgengill 2">
            <a:extLst>
              <a:ext uri="{FF2B5EF4-FFF2-40B4-BE49-F238E27FC236}">
                <a16:creationId xmlns:a16="http://schemas.microsoft.com/office/drawing/2014/main" id="{3D13BDCB-F3FD-C959-9CDB-2E41C189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F67F4398-F90D-87D8-8BFB-AC62E436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61092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FF5387D-CDB6-4813-78D7-CFF46B08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71D4CF6F-C944-84EA-B496-F221F60DF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Textastaðgengill 3">
            <a:extLst>
              <a:ext uri="{FF2B5EF4-FFF2-40B4-BE49-F238E27FC236}">
                <a16:creationId xmlns:a16="http://schemas.microsoft.com/office/drawing/2014/main" id="{E72C2F56-B5D2-636D-B9EB-85D765620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926B0AF0-A9AF-A465-F639-FAB978A2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5D914E49-91F7-FF71-2FBE-365AD498F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525EF9A3-521D-327D-C118-FB1A81C3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75298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CD1C618-D911-145C-4F17-A70A51E6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myndar 2">
            <a:extLst>
              <a:ext uri="{FF2B5EF4-FFF2-40B4-BE49-F238E27FC236}">
                <a16:creationId xmlns:a16="http://schemas.microsoft.com/office/drawing/2014/main" id="{47627867-0F95-9210-3CAE-129C5BCF1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astaðgengill 3">
            <a:extLst>
              <a:ext uri="{FF2B5EF4-FFF2-40B4-BE49-F238E27FC236}">
                <a16:creationId xmlns:a16="http://schemas.microsoft.com/office/drawing/2014/main" id="{4DE88151-FE81-C53E-D49C-FA961A0FE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BDDF1555-CA0E-C132-B528-EE0A816B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6F86EA12-918E-131A-5936-DC650781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A7DB8BF5-39F6-2A6C-E263-1F59AE9F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56594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D4513D2-2E4F-FEFA-2F6A-F1DFA4BE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óðrétts texta 2">
            <a:extLst>
              <a:ext uri="{FF2B5EF4-FFF2-40B4-BE49-F238E27FC236}">
                <a16:creationId xmlns:a16="http://schemas.microsoft.com/office/drawing/2014/main" id="{EA266431-59C1-07B7-E2A0-DA386B0B1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E335F00-8E12-8608-A904-FB4AC36F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2526131-38D9-8650-76E6-D218297B9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048B80AC-701B-6C4C-2F87-EA67F18A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1113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>
            <a:extLst>
              <a:ext uri="{FF2B5EF4-FFF2-40B4-BE49-F238E27FC236}">
                <a16:creationId xmlns:a16="http://schemas.microsoft.com/office/drawing/2014/main" id="{365D89CA-BD1F-41DA-8009-68AF5A7F25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óðrétts texta 2">
            <a:extLst>
              <a:ext uri="{FF2B5EF4-FFF2-40B4-BE49-F238E27FC236}">
                <a16:creationId xmlns:a16="http://schemas.microsoft.com/office/drawing/2014/main" id="{8D41DC49-6038-D7FE-5D93-36B35FCEF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9280B752-C086-5C78-7098-57D14C4B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F9423DAD-53BA-A8E4-C2B4-8AFC6E33C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F1988B87-4FAE-184D-D17B-198BACCD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44903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50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312325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D82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FCF98-C01A-8A16-3943-FDAED7447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5200" y="504000"/>
            <a:ext cx="4263024" cy="1848285"/>
          </a:xfrm>
        </p:spPr>
        <p:txBody>
          <a:bodyPr anchor="t" anchorCtr="0"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32110-F069-6A70-9EF2-A2B2EC428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0" y="504000"/>
            <a:ext cx="4263024" cy="16557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C39A78-F987-B481-B731-3E05BECCF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000" y="504000"/>
            <a:ext cx="468313" cy="717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BED3CE-6F71-8B29-513A-98B3DC057332}"/>
              </a:ext>
            </a:extLst>
          </p:cNvPr>
          <p:cNvSpPr/>
          <p:nvPr userDrawn="1"/>
        </p:nvSpPr>
        <p:spPr>
          <a:xfrm>
            <a:off x="2996976" y="250521"/>
            <a:ext cx="4284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9CB9E4-FD87-3D7E-C1FA-A8771E0806BB}"/>
              </a:ext>
            </a:extLst>
          </p:cNvPr>
          <p:cNvSpPr/>
          <p:nvPr userDrawn="1"/>
        </p:nvSpPr>
        <p:spPr>
          <a:xfrm>
            <a:off x="7560000" y="250521"/>
            <a:ext cx="4284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5827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D82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FCF98-C01A-8A16-3943-FDAED7447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5200" y="504000"/>
            <a:ext cx="4263024" cy="1848285"/>
          </a:xfrm>
        </p:spPr>
        <p:txBody>
          <a:bodyPr anchor="t" anchorCtr="0"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32110-F069-6A70-9EF2-A2B2EC428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0" y="504000"/>
            <a:ext cx="4263024" cy="16557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C39A78-F987-B481-B731-3E05BECCF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000" y="504000"/>
            <a:ext cx="468313" cy="717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BED3CE-6F71-8B29-513A-98B3DC057332}"/>
              </a:ext>
            </a:extLst>
          </p:cNvPr>
          <p:cNvSpPr/>
          <p:nvPr userDrawn="1"/>
        </p:nvSpPr>
        <p:spPr>
          <a:xfrm>
            <a:off x="2996976" y="250521"/>
            <a:ext cx="4284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9CB9E4-FD87-3D7E-C1FA-A8771E0806BB}"/>
              </a:ext>
            </a:extLst>
          </p:cNvPr>
          <p:cNvSpPr/>
          <p:nvPr userDrawn="1"/>
        </p:nvSpPr>
        <p:spPr>
          <a:xfrm>
            <a:off x="7560000" y="250521"/>
            <a:ext cx="4284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70052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C0978-8EDE-74C8-A273-3CADF3A2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D944E-A78E-4979-0AD3-D1640C3E1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3FBEC-DA35-27F2-CA24-7DE45C77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60EC91-38B4-B849-BEDE-9B5AB40E1290}" type="datetime1">
              <a:rPr lang="en-US" smtClean="0"/>
              <a:t>12/9/2025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CFB9C-8F25-DA9C-CB89-FC0571A17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C7A0C-7AE0-BD2A-F0EF-EAFF4984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49FE-B654-DB48-80AB-AC227CCA27FB}" type="slidenum">
              <a:rPr lang="en-IS" smtClean="0"/>
              <a:t>‹#›</a:t>
            </a:fld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98BEF7-AF06-309C-F679-11F0A8F08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1787" y="6070912"/>
            <a:ext cx="29921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42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8230-3E15-B5DF-3520-23BBD676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0C56E-4428-ABDE-A27B-4AA8716FD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D55BF-2DF2-440B-99EB-893FC909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B331C5-12DE-DE4C-87BA-F5C418895968}" type="datetime1">
              <a:rPr lang="en-US" smtClean="0"/>
              <a:t>12/9/2025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960DE-E2BA-6439-C13F-2E7BDF6D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5A35C-61BC-D67B-678B-03855602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49FE-B654-DB48-80AB-AC227CCA27FB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00901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0CE5E-777E-8DE6-B970-3522D5E3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6982F-DB90-1394-6938-593FC97DE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BD5E1-B9D7-0DD9-3D70-31EE00063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55AE9-F04B-40B0-05F9-9A3FC4B3C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F13429-E162-AE47-B01E-0783E1B155FB}" type="datetime1">
              <a:rPr lang="en-US" smtClean="0"/>
              <a:t>12/9/2025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EB93A-6DF1-46F0-212A-2DD7CA9E7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E895C-CB82-AD88-42D1-08412741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49FE-B654-DB48-80AB-AC227CCA27FB}" type="slidenum">
              <a:rPr lang="en-IS" smtClean="0"/>
              <a:t>‹#›</a:t>
            </a:fld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FFA31-0DD3-0140-5492-E3F93248E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1787" y="6070912"/>
            <a:ext cx="29921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72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C7FE8-204F-4B74-DBA8-94C6A5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82DC1-7E75-B4BF-9DD4-0A4FDA19D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F41CE-1C0B-3005-AD38-0FC10C633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00E2-6EB0-70BD-C1A6-F16F56BC9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A56281-56B9-7BDA-75E3-AEA4478BF0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857EDD-A348-CF22-6137-47FE1E5B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54D14-5640-5445-8A36-B15B4A3A9FA0}" type="datetime1">
              <a:rPr lang="en-US" smtClean="0"/>
              <a:t>12/9/2025</a:t>
            </a:fld>
            <a:endParaRPr lang="en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801772-7693-ECD3-ECBD-BF06F9964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D53EFD-D997-BD4C-ED88-16B8CE9E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49FE-B654-DB48-80AB-AC227CCA27FB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5432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8EBB-208B-A15F-4710-8761A51F0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0A434A-C684-C76B-258E-B08C43E3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4DF5E-DB16-F845-AC3E-EAC22B0D3258}" type="datetime1">
              <a:rPr lang="en-US" smtClean="0"/>
              <a:t>12/9/2025</a:t>
            </a:fld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E386B-725D-3FFA-12F8-13318EA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9A3D1-7FE0-7683-0D0A-BCE25BFC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49FE-B654-DB48-80AB-AC227CCA27FB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78430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60EDA-BF22-A710-D6DE-12BB4F146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AD560-245A-5A4F-82A4-9800B7117DE3}" type="datetime1">
              <a:rPr lang="en-US" smtClean="0"/>
              <a:t>12/9/2025</a:t>
            </a:fld>
            <a:endParaRPr lang="en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FDA525-171E-28B2-9204-FA00D242F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587ED-3C99-E1AD-E773-49FEAAFFC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49FE-B654-DB48-80AB-AC227CCA27FB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655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A6FC1-6019-C6FE-A1D1-5114C488E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55843-1AD9-7F17-8B72-9605AABB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6C0D7-BE89-CD91-3EF3-1C93038D5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9FD15-C1F4-83F7-4E2C-140F8E3A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69530F-7B3A-0647-B2EF-90A6C95B2A28}" type="datetime1">
              <a:rPr lang="en-US" smtClean="0"/>
              <a:t>12/9/2025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5DEE4-5D99-1AC7-D102-43E14D9C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F3C2B-F6EE-19AC-2A0A-B90D5D5E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49FE-B654-DB48-80AB-AC227CCA27FB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934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B243-6110-6076-4269-A0C4F3DD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9C436E-108B-FFCF-21BF-4688B52EF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78CE8-2A2A-4DDE-9BD6-055BD48CE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B17AB-3161-2B4A-2680-8415290F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0F772E-8094-D54D-B7A1-BC70ABA7639A}" type="datetime1">
              <a:rPr lang="en-US" smtClean="0"/>
              <a:t>12/9/2025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9438F-2B48-2A9D-97AD-CAFCA58E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7FBF0-DAC2-FD4F-A39F-2049E81A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49FE-B654-DB48-80AB-AC227CCA27FB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32531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02FC-8980-65BD-5213-7903ECE2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9A153-499F-2C62-03DB-7F6DC47B9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82E-F8AC-020B-0983-55A03F78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A13849-78E1-9940-9C05-460AFE5850AB}" type="datetime1">
              <a:rPr lang="en-US" smtClean="0"/>
              <a:t>12/9/2025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8E4FF-2AB0-F9A1-AC3D-5AF57572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D1710-2DBA-9D79-6327-B993D306B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49FE-B654-DB48-80AB-AC227CCA27FB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79605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65D106-ED20-D238-5E70-F5D7B08CE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58A19-3CC7-D8BB-9F0D-B175830B0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4AAE1-D884-7C3F-C269-1A2F23D5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918C9F-614E-5C42-ABC3-C15AFE9D324E}" type="datetime1">
              <a:rPr lang="en-US" smtClean="0"/>
              <a:t>12/9/2025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36DFB-B755-F3C3-1271-072E83CE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1A973-60B2-3F67-A427-9C8A78D1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49FE-B654-DB48-80AB-AC227CCA27FB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829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4CD8C-268F-4E11-AE9E-1C0B3564F1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5AE15-9179-425D-B425-42FE2E5E30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64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DCD8C-8DDF-44BD-BD4C-F9FF549347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10BD4-AAC4-40A8-BBF6-CC2C2D13CB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47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3A92D-2E01-4D25-97C2-9C8C0EBD94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A46BF-C2E5-440C-AE5C-DC6E6AF2FC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692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3D3B4-4BAC-47D3-995B-B482618ACE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CC288-0520-412D-8FEC-52EF1646B0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152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42676-9AA3-4500-BF28-5D214A55A4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813AD-10FB-49AA-958C-8B84AE233C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187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9E682-5F34-4068-84D7-2E0178556F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0102-0EEF-40BC-A7ED-841D1AC3B5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33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69CA1-B3EA-418D-8F9F-172B19C246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D578A-3785-43E1-B048-72C8FB624D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0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4985A-61F5-449B-9490-5B99EE66AE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FDE80-3A02-4226-B959-0F57C6CD0E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810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BE2AD-C94D-4C9D-8F43-62F42AFDB0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85B9C-2529-4F4E-8FAE-D138DB5F7E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584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15548-330D-4D71-A2E2-7336FDFF2C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84CB1-2218-41BC-805B-74A3890DF7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667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5A2D-CF02-461E-818D-11C3FE2325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10BA2-194A-417F-8049-F122366832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74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189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9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F2763EC-6840-47F0-A35B-2242107C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 are FOJAB / 2023.08.29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BEE27A8-77CD-4D4E-ADCE-3E1C7DBCA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CE2C-0A37-411C-AE2A-9E448C1B2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255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A3573C-4BE3-5BD3-7D68-F0A3B4FD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A5A4E-DAD2-18CD-5670-ED8B15C49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BD55A-CF0B-4ED8-062B-A4ADC509A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3AB54C-A9F5-4FE8-9B72-C5D21F2AC930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79EE6-0F24-4A79-A34E-650B4FDC0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ED3EB-34B3-1920-2635-0FEAD4C5E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42FB3-B0F4-4187-9200-FF945617640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5071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4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sstaðgengill 1">
            <a:extLst>
              <a:ext uri="{FF2B5EF4-FFF2-40B4-BE49-F238E27FC236}">
                <a16:creationId xmlns:a16="http://schemas.microsoft.com/office/drawing/2014/main" id="{9030132B-0297-7A00-EBE6-3A1DD709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21A4E56E-40AE-91FD-19B3-2BADD3509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483612B-335A-5BED-7617-2C5003FB43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6723C-E3CC-40F0-B0D2-558C51558017}" type="datetimeFigureOut">
              <a:rPr lang="is-IS" smtClean="0"/>
              <a:t>9.12.2025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A71A966E-6AD7-A073-E96A-29CDF959D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8D51A34B-8A37-C20A-F83C-F8FA5E7A3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8D8D61-1D80-432B-B13B-B3407E4FE39B}" type="slidenum">
              <a:rPr lang="is-IS" smtClean="0"/>
              <a:t>‹#›</a:t>
            </a:fld>
            <a:endParaRPr lang="is-IS"/>
          </a:p>
        </p:txBody>
      </p:sp>
      <p:sp>
        <p:nvSpPr>
          <p:cNvPr id="7" name="Rétthyrningur 3">
            <a:extLst>
              <a:ext uri="{FF2B5EF4-FFF2-40B4-BE49-F238E27FC236}">
                <a16:creationId xmlns:a16="http://schemas.microsoft.com/office/drawing/2014/main" id="{D1565577-88F7-47F6-429A-EC9C9C9B49AF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4000">
                <a:schemeClr val="bg1"/>
              </a:gs>
              <a:gs pos="73000">
                <a:schemeClr val="bg1"/>
              </a:gs>
              <a:gs pos="86000">
                <a:srgbClr val="53DAFF"/>
              </a:gs>
              <a:gs pos="0">
                <a:srgbClr val="0367E1"/>
              </a:gs>
              <a:gs pos="98000">
                <a:srgbClr val="0367E1"/>
              </a:gs>
            </a:gsLst>
            <a:lin ang="14400000" scaled="0"/>
            <a:tileRect/>
          </a:gra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latin typeface="Esj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1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8356A6-905F-8A6C-F659-9AF1905A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C1CF3-D55F-BD32-6626-62547A36A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45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A81C-0853-5287-0E87-A52D47C01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242D9-01D3-9F1C-14DB-BA1653978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184" y="6356350"/>
            <a:ext cx="2743200" cy="365125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r">
              <a:defRPr sz="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9EB549FE-B654-DB48-80AB-AC227CCA27FB}" type="slidenum">
              <a:rPr lang="en-IS" smtClean="0"/>
              <a:pPr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4832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72E8B5-881A-490F-8173-2B04F04A47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6C9761-9244-4B5A-98C8-73ABD3A856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0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70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</p:sldLayoutIdLst>
  <p:hf sldNum="0" hdr="0" ftr="0" dt="0"/>
  <p:txStyles>
    <p:titleStyle>
      <a:lvl1pPr algn="ctr" defTabSz="457109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6" indent="-171416" algn="l" defTabSz="45710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01" indent="-142846" algn="l" defTabSz="457109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386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9940" indent="-114277" algn="l" defTabSz="457109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94" indent="-114277" algn="l" defTabSz="457109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049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603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157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711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5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09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663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217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771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326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988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43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5" Type="http://schemas.openxmlformats.org/officeDocument/2006/relationships/chart" Target="../charts/chart4.xml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5" Type="http://schemas.openxmlformats.org/officeDocument/2006/relationships/chart" Target="../charts/chart5.xml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1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Relationship Id="rId5" Type="http://schemas.openxmlformats.org/officeDocument/2006/relationships/chart" Target="../charts/chart6.xml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7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9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15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17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19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0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2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3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4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5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6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7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3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9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1.xml"/><Relationship Id="rId5" Type="http://schemas.openxmlformats.org/officeDocument/2006/relationships/image" Target="../media/image34.png"/><Relationship Id="rId4" Type="http://schemas.openxmlformats.org/officeDocument/2006/relationships/image" Target="../media/image41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s-IS" noProof="0"/>
          </a:p>
        </p:txBody>
      </p:sp>
      <p:pic>
        <p:nvPicPr>
          <p:cNvPr id="5" name="Picture 4" descr="A blue and white photo of a city&#10;&#10;AI-generated content may be incorrect.">
            <a:extLst>
              <a:ext uri="{FF2B5EF4-FFF2-40B4-BE49-F238E27FC236}">
                <a16:creationId xmlns:a16="http://schemas.microsoft.com/office/drawing/2014/main" id="{CE0E988C-5DC8-C620-EBB7-CA28A91EF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00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1959E2-811E-5385-7EF2-4E27BFEED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E51423D-7C91-6740-327B-02C9DB4B2BAC}"/>
              </a:ext>
            </a:extLst>
          </p:cNvPr>
          <p:cNvSpPr txBox="1">
            <a:spLocks/>
          </p:cNvSpPr>
          <p:nvPr/>
        </p:nvSpPr>
        <p:spPr>
          <a:xfrm>
            <a:off x="838200" y="504000"/>
            <a:ext cx="10515600" cy="456865"/>
          </a:xfrm>
          <a:prstGeom prst="rect">
            <a:avLst/>
          </a:prstGeom>
        </p:spPr>
        <p:txBody>
          <a:bodyPr lIns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Lykil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áherslur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endurskoðaðrar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húsnæðisáætlunar</a:t>
            </a:r>
            <a:endParaRPr kumimoji="0" lang="en-I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AD3699-B60C-4035-3142-E85A81B43964}"/>
              </a:ext>
            </a:extLst>
          </p:cNvPr>
          <p:cNvSpPr/>
          <p:nvPr/>
        </p:nvSpPr>
        <p:spPr>
          <a:xfrm>
            <a:off x="838200" y="252000"/>
            <a:ext cx="11016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arammi 4">
            <a:extLst>
              <a:ext uri="{FF2B5EF4-FFF2-40B4-BE49-F238E27FC236}">
                <a16:creationId xmlns:a16="http://schemas.microsoft.com/office/drawing/2014/main" id="{8B117D98-CA41-37D7-FD94-E4B5ED242A19}"/>
              </a:ext>
            </a:extLst>
          </p:cNvPr>
          <p:cNvSpPr txBox="1"/>
          <p:nvPr/>
        </p:nvSpPr>
        <p:spPr>
          <a:xfrm>
            <a:off x="838200" y="1464216"/>
            <a:ext cx="8816164" cy="539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Ný svæði fyrir 4 þúsund íbúðir                                                                           </a:t>
            </a: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til viðbótar við þær rúmlega 20 þúsund íbúðir sem eru fyrir í eldri áætlun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35% verði óhagnaðardrifið</a:t>
            </a:r>
            <a:r>
              <a:rPr kumimoji="0" lang="is-I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                                           </a:t>
            </a: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                            og þannig skerpt á áður settum markmiðum húsnæðissáttmálans frá 2023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Framboð leiguhúsnæðis fyrir tekjulægri hópa verði stóraukið                   </a:t>
            </a: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og almennt húsnæði sem hentar húsnæðisþörfum tekjulægri hópa og fyrstu kaupenda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Skerpt á markmiðum um félagslega blöndun                                                </a:t>
            </a: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m.a. að Félagsbústaðir setji sér skýra stefnu  um að jafna dreifingu félagslegra leiguíbúða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Fjölbreyttari húsnæðislausnir</a:t>
            </a:r>
            <a:endParaRPr kumimoji="0" lang="is-I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Nýjar leiðir til að hraða uppbyggingu innviða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Skerpt á samningsmarkmiðum borgarráðs og unnið áfram að úrbætum í lagaumhverfi húsnæðismála</a:t>
            </a:r>
            <a:endParaRPr kumimoji="0" lang="is-I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A066BEE-C348-014A-0022-DF3C579739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0342" y="5813274"/>
            <a:ext cx="463438" cy="725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000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E62047-36DB-C306-DB46-14BA360EA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A7AF37-9F9C-3BB9-87EE-F497AEC33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000" y="3000157"/>
            <a:ext cx="7164800" cy="1848285"/>
          </a:xfrm>
        </p:spPr>
        <p:txBody>
          <a:bodyPr>
            <a:normAutofit/>
          </a:bodyPr>
          <a:lstStyle/>
          <a:p>
            <a:r>
              <a:rPr lang="is-IS" sz="4000">
                <a:solidFill>
                  <a:schemeClr val="bg1">
                    <a:alpha val="60000"/>
                  </a:schemeClr>
                </a:solidFill>
              </a:rPr>
              <a:t>Gæði byggðar                      og félagsleg blöndun</a:t>
            </a:r>
            <a:br>
              <a:rPr lang="is-IS" sz="4000">
                <a:solidFill>
                  <a:schemeClr val="bg1">
                    <a:alpha val="60000"/>
                  </a:schemeClr>
                </a:solidFill>
              </a:rPr>
            </a:br>
            <a:endParaRPr lang="en-IS" sz="32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8CD477C-00BE-C223-597D-C6F6272C1B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00" y="399901"/>
            <a:ext cx="463438" cy="725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2496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FBEFDD0D-84BA-63C6-BA1F-3D4154E8D73B}"/>
              </a:ext>
            </a:extLst>
          </p:cNvPr>
          <p:cNvSpPr/>
          <p:nvPr/>
        </p:nvSpPr>
        <p:spPr>
          <a:xfrm>
            <a:off x="838200" y="252000"/>
            <a:ext cx="11016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E1215E-A896-24D0-30A9-5CD48FA8B5A6}"/>
              </a:ext>
            </a:extLst>
          </p:cNvPr>
          <p:cNvSpPr txBox="1">
            <a:spLocks/>
          </p:cNvSpPr>
          <p:nvPr/>
        </p:nvSpPr>
        <p:spPr>
          <a:xfrm>
            <a:off x="838200" y="50400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Lífvænleg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og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vistvæn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íbúðahverfi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 </a:t>
            </a:r>
            <a:endParaRPr kumimoji="0" lang="en-IS" sz="28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4D5D0CC0-0B5C-0012-5BB3-C3CC8F44A1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416" t="25250" r="36416" b="2750"/>
          <a:stretch>
            <a:fillRect/>
          </a:stretch>
        </p:blipFill>
        <p:spPr>
          <a:xfrm>
            <a:off x="838200" y="1198268"/>
            <a:ext cx="3644900" cy="507116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A4F395B-56A1-1D09-2D5E-22795D488E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20146" y="1198268"/>
            <a:ext cx="4806513" cy="5071164"/>
          </a:xfrm>
          <a:prstGeom prst="rect">
            <a:avLst/>
          </a:prstGeom>
        </p:spPr>
      </p:pic>
      <p:pic>
        <p:nvPicPr>
          <p:cNvPr id="8" name="Mynd 7">
            <a:extLst>
              <a:ext uri="{FF2B5EF4-FFF2-40B4-BE49-F238E27FC236}">
                <a16:creationId xmlns:a16="http://schemas.microsoft.com/office/drawing/2014/main" id="{F1C35A07-0BF5-8577-D191-A5BB8586AD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6753"/>
          <a:stretch/>
        </p:blipFill>
        <p:spPr>
          <a:xfrm>
            <a:off x="11249032" y="5775014"/>
            <a:ext cx="632501" cy="7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55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D1FE3-C7E3-CED0-C89F-3D9D3210B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77CA06E1-8788-4716-0DC4-EA94DA71D9A2}"/>
              </a:ext>
            </a:extLst>
          </p:cNvPr>
          <p:cNvSpPr/>
          <p:nvPr/>
        </p:nvSpPr>
        <p:spPr>
          <a:xfrm>
            <a:off x="838200" y="252000"/>
            <a:ext cx="11016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FD05D0-61EA-896A-D5F5-5199095D07F3}"/>
              </a:ext>
            </a:extLst>
          </p:cNvPr>
          <p:cNvSpPr txBox="1">
            <a:spLocks/>
          </p:cNvSpPr>
          <p:nvPr/>
        </p:nvSpPr>
        <p:spPr>
          <a:xfrm>
            <a:off x="838199" y="504000"/>
            <a:ext cx="1121912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800" b="1" i="0" u="none" strike="noStrike" kern="1200" cap="none" spc="0" normalizeH="0" baseline="0" noProof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Hagkvæmar íbúðir fyrir mismunandi félagshópa</a:t>
            </a:r>
            <a:endParaRPr kumimoji="0" lang="en-IS" sz="28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Mynd 7">
            <a:extLst>
              <a:ext uri="{FF2B5EF4-FFF2-40B4-BE49-F238E27FC236}">
                <a16:creationId xmlns:a16="http://schemas.microsoft.com/office/drawing/2014/main" id="{9AEA2218-742E-E0EE-8DF1-27424ACB4B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6753"/>
          <a:stretch/>
        </p:blipFill>
        <p:spPr>
          <a:xfrm>
            <a:off x="11249032" y="5775014"/>
            <a:ext cx="632501" cy="763898"/>
          </a:xfrm>
          <a:prstGeom prst="rect">
            <a:avLst/>
          </a:prstGeom>
        </p:spPr>
      </p:pic>
      <p:graphicFrame>
        <p:nvGraphicFramePr>
          <p:cNvPr id="11" name="Staðgengill efnis 10">
            <a:extLst>
              <a:ext uri="{FF2B5EF4-FFF2-40B4-BE49-F238E27FC236}">
                <a16:creationId xmlns:a16="http://schemas.microsoft.com/office/drawing/2014/main" id="{7472544A-15AD-72B4-17BC-0100C4EC0488}"/>
              </a:ext>
            </a:extLst>
          </p:cNvPr>
          <p:cNvGraphicFramePr>
            <a:graphicFrameLocks/>
          </p:cNvGraphicFramePr>
          <p:nvPr/>
        </p:nvGraphicFramePr>
        <p:xfrm>
          <a:off x="914399" y="1829562"/>
          <a:ext cx="6113721" cy="4709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arammi 1">
            <a:extLst>
              <a:ext uri="{FF2B5EF4-FFF2-40B4-BE49-F238E27FC236}">
                <a16:creationId xmlns:a16="http://schemas.microsoft.com/office/drawing/2014/main" id="{C010E077-EC55-7AF9-40AA-8161975B8580}"/>
              </a:ext>
            </a:extLst>
          </p:cNvPr>
          <p:cNvSpPr txBox="1"/>
          <p:nvPr/>
        </p:nvSpPr>
        <p:spPr>
          <a:xfrm>
            <a:off x="7861549" y="1919350"/>
            <a:ext cx="3068176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+3.250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íbúðir óhagnaðardrifinna félaga, þ.m.t íbúðir  Félagsbústaða 2015-2024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s-IS" sz="800" b="0" i="0" u="none" strike="noStrike" kern="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arammi 4">
            <a:extLst>
              <a:ext uri="{FF2B5EF4-FFF2-40B4-BE49-F238E27FC236}">
                <a16:creationId xmlns:a16="http://schemas.microsoft.com/office/drawing/2014/main" id="{C4B1DDCA-00D6-9E95-0E81-C17F4B2B9D4A}"/>
              </a:ext>
            </a:extLst>
          </p:cNvPr>
          <p:cNvSpPr txBox="1"/>
          <p:nvPr/>
        </p:nvSpPr>
        <p:spPr>
          <a:xfrm>
            <a:off x="7897535" y="3078642"/>
            <a:ext cx="20279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37%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heildar uppbyggingar á vegum óhagnaðardrifinna félaga 2015-2024</a:t>
            </a:r>
            <a:endParaRPr kumimoji="0" lang="is-IS" sz="1200" b="0" i="0" u="none" strike="noStrike" kern="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827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93AC-F9EC-D178-6F9E-CE230294E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7F7F3A1D-DB46-A89C-094E-5814FCF24541}"/>
              </a:ext>
            </a:extLst>
          </p:cNvPr>
          <p:cNvSpPr/>
          <p:nvPr/>
        </p:nvSpPr>
        <p:spPr>
          <a:xfrm>
            <a:off x="838200" y="252000"/>
            <a:ext cx="11016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D2E4E9-2B7E-23B2-DDA5-1FA79528AEF6}"/>
              </a:ext>
            </a:extLst>
          </p:cNvPr>
          <p:cNvSpPr txBox="1">
            <a:spLocks/>
          </p:cNvSpPr>
          <p:nvPr/>
        </p:nvSpPr>
        <p:spPr>
          <a:xfrm>
            <a:off x="838199" y="504000"/>
            <a:ext cx="1121912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800" b="1" i="0" u="none" strike="noStrike" kern="1200" cap="none" spc="0" normalizeH="0" baseline="0" noProof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Félagsleg blöndun í sveitarfélögum á höfuðborgarsvæðinu?</a:t>
            </a:r>
            <a:endParaRPr kumimoji="0" lang="en-IS" sz="28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Mynd 7">
            <a:extLst>
              <a:ext uri="{FF2B5EF4-FFF2-40B4-BE49-F238E27FC236}">
                <a16:creationId xmlns:a16="http://schemas.microsoft.com/office/drawing/2014/main" id="{4B395D71-2BAF-980C-8818-9386D0D6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6753"/>
          <a:stretch/>
        </p:blipFill>
        <p:spPr>
          <a:xfrm>
            <a:off x="11249032" y="5775014"/>
            <a:ext cx="632501" cy="763898"/>
          </a:xfrm>
          <a:prstGeom prst="rect">
            <a:avLst/>
          </a:prstGeom>
        </p:spPr>
      </p:pic>
      <p:sp>
        <p:nvSpPr>
          <p:cNvPr id="7" name="Textarammi 6">
            <a:extLst>
              <a:ext uri="{FF2B5EF4-FFF2-40B4-BE49-F238E27FC236}">
                <a16:creationId xmlns:a16="http://schemas.microsoft.com/office/drawing/2014/main" id="{D6938DA5-B707-1688-B768-D15198219889}"/>
              </a:ext>
            </a:extLst>
          </p:cNvPr>
          <p:cNvSpPr txBox="1"/>
          <p:nvPr/>
        </p:nvSpPr>
        <p:spPr>
          <a:xfrm>
            <a:off x="6259706" y="2378061"/>
            <a:ext cx="4659717" cy="3550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„Jafnframt verði samvinna sveitarfélaga á höfuðborgarsvæðinu á sviði húsnæðismála aukin, meðal annars með gerð sameiginlegrar félagslegrar húsnæðisstefnu, sbr. ákvæði gildandi svæðisskipulags“*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* Í svæðisskipulaginu segir: „Á höfuðborgarsvæðinu verði fjölbreyttur húsnæðismarkaður sem uppfylli þarfir íbúa. Hugað verður sérstaklega að framboði á húsnæði á viðráðanlegu verði…Lögð verði áhersla á að fjölga valkostum um íbúðagerðir og eignarform á nýjum uppbyggingarsvæðum.“  Þar segir ennfremur að svæðisskipulagsnefnd skuli móta, í samvinnu við sveitarfélögin, heildstæða húsnæðisstefnu með sérstaka áherslu á framboð húsnæðis á viðráðanlegu verði.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8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„Sveitarfélög sem mynda sameiginlegt atvinnusvæði eða þar sem aðrar aðstæður mæla með skulu jafnframt gera sameiginlega húsnæðisáætlun fyrir svæðið.“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1..gr. reglugerðar 1248/2018 m.s.br</a:t>
            </a:r>
            <a:endParaRPr kumimoji="0" lang="is-I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Staðgengill efnis 12">
            <a:extLst>
              <a:ext uri="{FF2B5EF4-FFF2-40B4-BE49-F238E27FC236}">
                <a16:creationId xmlns:a16="http://schemas.microsoft.com/office/drawing/2014/main" id="{1214C9D5-EF03-46BE-AA76-4C7EEF09A8C7}"/>
              </a:ext>
            </a:extLst>
          </p:cNvPr>
          <p:cNvGraphicFramePr>
            <a:graphicFrameLocks/>
          </p:cNvGraphicFramePr>
          <p:nvPr/>
        </p:nvGraphicFramePr>
        <p:xfrm>
          <a:off x="600740" y="2187574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arammi 9">
            <a:extLst>
              <a:ext uri="{FF2B5EF4-FFF2-40B4-BE49-F238E27FC236}">
                <a16:creationId xmlns:a16="http://schemas.microsoft.com/office/drawing/2014/main" id="{C18AEA2E-53E5-8FE0-6D83-698764888CBC}"/>
              </a:ext>
            </a:extLst>
          </p:cNvPr>
          <p:cNvSpPr txBox="1"/>
          <p:nvPr/>
        </p:nvSpPr>
        <p:spPr>
          <a:xfrm>
            <a:off x="1655421" y="1537175"/>
            <a:ext cx="4440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Félagslegt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húsnæði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í Reykjavík og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nágrannasveitarfélögunum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árið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2025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231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84425-D61B-D78F-9D78-86AE72796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E05341E6-ACD4-5825-315F-5A5EC15A868A}"/>
              </a:ext>
            </a:extLst>
          </p:cNvPr>
          <p:cNvSpPr/>
          <p:nvPr/>
        </p:nvSpPr>
        <p:spPr>
          <a:xfrm>
            <a:off x="838200" y="252000"/>
            <a:ext cx="11016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6F4E8C-E0DA-7E5F-6F75-8E5F003EDC17}"/>
              </a:ext>
            </a:extLst>
          </p:cNvPr>
          <p:cNvSpPr txBox="1">
            <a:spLocks/>
          </p:cNvSpPr>
          <p:nvPr/>
        </p:nvSpPr>
        <p:spPr>
          <a:xfrm>
            <a:off x="838200" y="50400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800" b="1" i="0" u="none" strike="noStrike" kern="1200" cap="none" spc="0" normalizeH="0" baseline="0" noProof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Húsnæði og samgöngur. Tvær hliðar á sama pening?</a:t>
            </a:r>
            <a:endParaRPr kumimoji="0" lang="en-IS" sz="28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Mynd 7">
            <a:extLst>
              <a:ext uri="{FF2B5EF4-FFF2-40B4-BE49-F238E27FC236}">
                <a16:creationId xmlns:a16="http://schemas.microsoft.com/office/drawing/2014/main" id="{5A24A453-CDB5-5388-5F2D-E522E6887F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6753"/>
          <a:stretch/>
        </p:blipFill>
        <p:spPr>
          <a:xfrm>
            <a:off x="11249032" y="5775014"/>
            <a:ext cx="632501" cy="763898"/>
          </a:xfrm>
          <a:prstGeom prst="rect">
            <a:avLst/>
          </a:prstGeom>
        </p:spPr>
      </p:pic>
      <p:pic>
        <p:nvPicPr>
          <p:cNvPr id="2" name="Mynd 1">
            <a:extLst>
              <a:ext uri="{FF2B5EF4-FFF2-40B4-BE49-F238E27FC236}">
                <a16:creationId xmlns:a16="http://schemas.microsoft.com/office/drawing/2014/main" id="{2C255CF8-1266-A8CD-2DA5-CBE5AD6DDF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1242" y="1958978"/>
            <a:ext cx="8505772" cy="4395022"/>
          </a:xfrm>
          <a:prstGeom prst="rect">
            <a:avLst/>
          </a:prstGeom>
        </p:spPr>
      </p:pic>
      <p:sp>
        <p:nvSpPr>
          <p:cNvPr id="5" name="Rétthyrningur 4">
            <a:extLst>
              <a:ext uri="{FF2B5EF4-FFF2-40B4-BE49-F238E27FC236}">
                <a16:creationId xmlns:a16="http://schemas.microsoft.com/office/drawing/2014/main" id="{84A9A11F-94B8-2E96-0B68-81449BF78FB5}"/>
              </a:ext>
            </a:extLst>
          </p:cNvPr>
          <p:cNvSpPr/>
          <p:nvPr/>
        </p:nvSpPr>
        <p:spPr>
          <a:xfrm>
            <a:off x="1597285" y="1432605"/>
            <a:ext cx="6064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L15 Regular"/>
              </a:rPr>
              <a:t>Samgöngukostnaður og fjarlægð frá vinnustað</a:t>
            </a:r>
          </a:p>
        </p:txBody>
      </p:sp>
    </p:spTree>
    <p:extLst>
      <p:ext uri="{BB962C8B-B14F-4D97-AF65-F5344CB8AC3E}">
        <p14:creationId xmlns:p14="http://schemas.microsoft.com/office/powerpoint/2010/main" val="3599663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E4603D-E797-6AE2-9C57-27D8D4E74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23A280F9-665D-55AE-D632-55ECEF8DB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000" y="3000157"/>
            <a:ext cx="7164800" cy="1848285"/>
          </a:xfrm>
        </p:spPr>
        <p:txBody>
          <a:bodyPr>
            <a:normAutofit/>
          </a:bodyPr>
          <a:lstStyle/>
          <a:p>
            <a:r>
              <a:rPr lang="is-IS" sz="4000">
                <a:solidFill>
                  <a:schemeClr val="bg1">
                    <a:alpha val="60000"/>
                  </a:schemeClr>
                </a:solidFill>
              </a:rPr>
              <a:t>Hvað er framundan? </a:t>
            </a:r>
            <a:br>
              <a:rPr lang="is-IS" sz="4000">
                <a:solidFill>
                  <a:schemeClr val="bg1">
                    <a:alpha val="60000"/>
                  </a:schemeClr>
                </a:solidFill>
              </a:rPr>
            </a:br>
            <a:r>
              <a:rPr lang="is-IS" sz="3200">
                <a:solidFill>
                  <a:schemeClr val="bg1">
                    <a:alpha val="60000"/>
                  </a:schemeClr>
                </a:solidFill>
              </a:rPr>
              <a:t>Lykil uppbyggingarsvæði </a:t>
            </a:r>
            <a:endParaRPr lang="en-IS" sz="32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ED92D61F-B294-139E-B83C-AFB9F7D400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00" y="399901"/>
            <a:ext cx="463438" cy="725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049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BDFCC-E649-FB97-4A03-6ABF51709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C8B33073-BA45-4DFE-3CDE-2A931271E2F3}"/>
              </a:ext>
            </a:extLst>
          </p:cNvPr>
          <p:cNvSpPr/>
          <p:nvPr/>
        </p:nvSpPr>
        <p:spPr>
          <a:xfrm>
            <a:off x="838200" y="252000"/>
            <a:ext cx="11016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Mynd 7">
            <a:extLst>
              <a:ext uri="{FF2B5EF4-FFF2-40B4-BE49-F238E27FC236}">
                <a16:creationId xmlns:a16="http://schemas.microsoft.com/office/drawing/2014/main" id="{07EF62E6-E8A5-5D24-EDE3-A4A0FB176A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6753"/>
          <a:stretch/>
        </p:blipFill>
        <p:spPr>
          <a:xfrm>
            <a:off x="11249032" y="5775014"/>
            <a:ext cx="632501" cy="763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5085F0-B145-1619-9D13-FDE07A7BC327}"/>
              </a:ext>
            </a:extLst>
          </p:cNvPr>
          <p:cNvSpPr txBox="1">
            <a:spLocks/>
          </p:cNvSpPr>
          <p:nvPr/>
        </p:nvSpPr>
        <p:spPr>
          <a:xfrm>
            <a:off x="838200" y="50400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Yfirlit byggingarsvæða 2025-2034. Þrjú lykilsvæði</a:t>
            </a:r>
            <a:br>
              <a:rPr kumimoji="0" lang="is-IS" sz="2800" b="1" i="0" u="none" strike="noStrike" kern="1200" cap="none" spc="0" normalizeH="0" baseline="0" noProof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I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59251026-1E25-19C0-A873-ABE8EEBF03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91" t="2971" r="5667" b="2971"/>
          <a:stretch>
            <a:fillRect/>
          </a:stretch>
        </p:blipFill>
        <p:spPr>
          <a:xfrm>
            <a:off x="967359" y="1199298"/>
            <a:ext cx="7506790" cy="5406702"/>
          </a:xfrm>
          <a:prstGeom prst="rect">
            <a:avLst/>
          </a:prstGeom>
        </p:spPr>
      </p:pic>
      <p:sp>
        <p:nvSpPr>
          <p:cNvPr id="9" name="Textarammi 8">
            <a:extLst>
              <a:ext uri="{FF2B5EF4-FFF2-40B4-BE49-F238E27FC236}">
                <a16:creationId xmlns:a16="http://schemas.microsoft.com/office/drawing/2014/main" id="{2C10B064-23D7-F510-7D32-6365363E21ED}"/>
              </a:ext>
            </a:extLst>
          </p:cNvPr>
          <p:cNvSpPr txBox="1"/>
          <p:nvPr/>
        </p:nvSpPr>
        <p:spPr>
          <a:xfrm>
            <a:off x="4316987" y="3494511"/>
            <a:ext cx="1288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Ártúnshöfði</a:t>
            </a:r>
          </a:p>
        </p:txBody>
      </p:sp>
      <p:sp>
        <p:nvSpPr>
          <p:cNvPr id="10" name="Textarammi 9">
            <a:extLst>
              <a:ext uri="{FF2B5EF4-FFF2-40B4-BE49-F238E27FC236}">
                <a16:creationId xmlns:a16="http://schemas.microsoft.com/office/drawing/2014/main" id="{7D6097BB-48AA-F65A-CDBC-6B56D925B36E}"/>
              </a:ext>
            </a:extLst>
          </p:cNvPr>
          <p:cNvSpPr txBox="1"/>
          <p:nvPr/>
        </p:nvSpPr>
        <p:spPr>
          <a:xfrm>
            <a:off x="5874955" y="3457297"/>
            <a:ext cx="963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Keldur</a:t>
            </a:r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33FA562D-5E7C-8803-95F1-30CB95B0F960}"/>
              </a:ext>
            </a:extLst>
          </p:cNvPr>
          <p:cNvSpPr txBox="1"/>
          <p:nvPr/>
        </p:nvSpPr>
        <p:spPr>
          <a:xfrm>
            <a:off x="6838782" y="3121223"/>
            <a:ext cx="812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Hallar</a:t>
            </a:r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2C11EE48-44BA-36B5-DD2C-B3481BB03C8F}"/>
              </a:ext>
            </a:extLst>
          </p:cNvPr>
          <p:cNvSpPr txBox="1"/>
          <p:nvPr/>
        </p:nvSpPr>
        <p:spPr>
          <a:xfrm>
            <a:off x="8761228" y="1247180"/>
            <a:ext cx="3120305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Gagnagrunnur húsnæðisáætlunar heldur utan um byggingarsvæði sem rúma yfir 30 þúsund íbúðir. Við mótun áætlunar til næstu 10 ára eru lögð til grundvallar svæði sem hýsa um 25 þúsund íbúðir.  </a:t>
            </a:r>
          </a:p>
        </p:txBody>
      </p:sp>
      <p:pic>
        <p:nvPicPr>
          <p:cNvPr id="13" name="Mynd 12">
            <a:extLst>
              <a:ext uri="{FF2B5EF4-FFF2-40B4-BE49-F238E27FC236}">
                <a16:creationId xmlns:a16="http://schemas.microsoft.com/office/drawing/2014/main" id="{D1019E13-A099-572F-8CB2-9D0D00824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8977" y="2639586"/>
            <a:ext cx="3533023" cy="29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243C6-E546-39A5-54AE-4796098CD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ynd 9">
            <a:extLst>
              <a:ext uri="{FF2B5EF4-FFF2-40B4-BE49-F238E27FC236}">
                <a16:creationId xmlns:a16="http://schemas.microsoft.com/office/drawing/2014/main" id="{EE21EC0E-9295-4F97-3405-6C9548B8D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1" y="4816"/>
            <a:ext cx="12183438" cy="6853184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D28CF800-23B4-A583-B0F0-E9A5C102CDFD}"/>
              </a:ext>
            </a:extLst>
          </p:cNvPr>
          <p:cNvSpPr/>
          <p:nvPr/>
        </p:nvSpPr>
        <p:spPr>
          <a:xfrm>
            <a:off x="0" y="0"/>
            <a:ext cx="2264735" cy="6858000"/>
          </a:xfrm>
          <a:prstGeom prst="rect">
            <a:avLst/>
          </a:prstGeom>
          <a:solidFill>
            <a:srgbClr val="E97132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F7AF9ADF-4369-AFB2-12E5-6426B5AE4D64}"/>
              </a:ext>
            </a:extLst>
          </p:cNvPr>
          <p:cNvSpPr txBox="1"/>
          <p:nvPr/>
        </p:nvSpPr>
        <p:spPr>
          <a:xfrm>
            <a:off x="276447" y="226197"/>
            <a:ext cx="17868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Reykjavík 2040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Ártúnshöfði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elveticaNeueLT St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elveticaNeueLT Std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3AC7B2-6701-48DD-67EF-F0C8115605DF}"/>
              </a:ext>
            </a:extLst>
          </p:cNvPr>
          <p:cNvSpPr txBox="1">
            <a:spLocks/>
          </p:cNvSpPr>
          <p:nvPr/>
        </p:nvSpPr>
        <p:spPr bwMode="auto">
          <a:xfrm>
            <a:off x="276447" y="1196253"/>
            <a:ext cx="3960441" cy="56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HelveticaNeueLT Std"/>
              <a:cs typeface="HelveticaNeueLT St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100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+ 8.000 nýjar íbúðir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+ 200.000 m</a:t>
            </a:r>
            <a:r>
              <a:rPr kumimoji="0" lang="is-IS" sz="1600" b="1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</a:t>
            </a:r>
            <a:r>
              <a:rPr kumimoji="0" lang="is-I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               atvinnuhúsnæðis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 skólahverfi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HelveticaNeueLT Std"/>
              <a:cs typeface="HelveticaNeueLT Std"/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99A1AB8-88E7-6AAB-2386-BBF38F9656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0342" y="5813274"/>
            <a:ext cx="463438" cy="725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8087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C574E-D838-4BA2-2643-4F781841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5AFFB857-8091-0E8C-3260-FA4C0656878E}"/>
              </a:ext>
            </a:extLst>
          </p:cNvPr>
          <p:cNvSpPr/>
          <p:nvPr/>
        </p:nvSpPr>
        <p:spPr>
          <a:xfrm>
            <a:off x="9167359" y="0"/>
            <a:ext cx="3060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Mynd 9">
            <a:extLst>
              <a:ext uri="{FF2B5EF4-FFF2-40B4-BE49-F238E27FC236}">
                <a16:creationId xmlns:a16="http://schemas.microsoft.com/office/drawing/2014/main" id="{BDD8A0F2-CD92-6B61-24CF-D2B1693727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14" r="10714"/>
          <a:stretch>
            <a:fillRect/>
          </a:stretch>
        </p:blipFill>
        <p:spPr>
          <a:xfrm>
            <a:off x="0" y="0"/>
            <a:ext cx="9579570" cy="6858000"/>
          </a:xfrm>
          <a:prstGeom prst="rect">
            <a:avLst/>
          </a:prstGeom>
        </p:spPr>
      </p:pic>
      <p:sp>
        <p:nvSpPr>
          <p:cNvPr id="12" name="Textarammi 11">
            <a:extLst>
              <a:ext uri="{FF2B5EF4-FFF2-40B4-BE49-F238E27FC236}">
                <a16:creationId xmlns:a16="http://schemas.microsoft.com/office/drawing/2014/main" id="{85D3A4C9-F299-95DE-39FB-FBB763028D31}"/>
              </a:ext>
            </a:extLst>
          </p:cNvPr>
          <p:cNvSpPr txBox="1"/>
          <p:nvPr/>
        </p:nvSpPr>
        <p:spPr>
          <a:xfrm>
            <a:off x="9803958" y="189591"/>
            <a:ext cx="17868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Reykjavík 2040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Keldur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elveticaNeueLT St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Drög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að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tillögum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elveticaNeueLT Std"/>
              <a:cs typeface="Calibri" panose="020F0502020204030204" pitchFamily="34" charset="0"/>
            </a:endParaRP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B8CD3521-3AC5-FA8E-9EC0-9FD9207A9F6E}"/>
              </a:ext>
            </a:extLst>
          </p:cNvPr>
          <p:cNvSpPr txBox="1"/>
          <p:nvPr/>
        </p:nvSpPr>
        <p:spPr>
          <a:xfrm>
            <a:off x="9803219" y="1333288"/>
            <a:ext cx="25919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110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+ 5.800 nýjar íbúðir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+ 2-3 skólahverfi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+ 150.000 m</a:t>
            </a:r>
            <a:r>
              <a:rPr kumimoji="0" lang="is-IS" sz="1400" b="1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is-I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s-IS" sz="14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tvinnuhúsnæðis</a:t>
            </a:r>
            <a:endParaRPr kumimoji="0" lang="is-I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22F9206E-4BF5-C1E1-9829-E689BD0709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0342" y="5813274"/>
            <a:ext cx="463438" cy="725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51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28A2B-3CCD-4F0C-A3C7-68D19C93C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ynd 8" descr="Mynd sem inniheldur utandyra, tr�, himinn, b�ll&#10;&#10;Efni búið til af gervigreind getur verið með villum.">
            <a:extLst>
              <a:ext uri="{FF2B5EF4-FFF2-40B4-BE49-F238E27FC236}">
                <a16:creationId xmlns:a16="http://schemas.microsoft.com/office/drawing/2014/main" id="{F522531C-9D7F-167A-3234-06D95563F8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30124"/>
          </a:xfrm>
          <a:prstGeom prst="rect">
            <a:avLst/>
          </a:prstGeom>
        </p:spPr>
      </p:pic>
      <p:sp>
        <p:nvSpPr>
          <p:cNvPr id="4" name="Rétthyrningur 3">
            <a:extLst>
              <a:ext uri="{FF2B5EF4-FFF2-40B4-BE49-F238E27FC236}">
                <a16:creationId xmlns:a16="http://schemas.microsoft.com/office/drawing/2014/main" id="{9236E3B9-9422-5D22-F56C-9CED64296731}"/>
              </a:ext>
            </a:extLst>
          </p:cNvPr>
          <p:cNvSpPr/>
          <p:nvPr/>
        </p:nvSpPr>
        <p:spPr>
          <a:xfrm rot="10800000" flipH="1">
            <a:off x="-56019" y="3109274"/>
            <a:ext cx="12268043" cy="3816715"/>
          </a:xfrm>
          <a:prstGeom prst="rect">
            <a:avLst/>
          </a:prstGeom>
          <a:gradFill flip="none" rotWithShape="1">
            <a:gsLst>
              <a:gs pos="36000">
                <a:schemeClr val="tx1">
                  <a:alpha val="1000"/>
                </a:schemeClr>
              </a:gs>
              <a:gs pos="0">
                <a:srgbClr val="090F1A"/>
              </a:gs>
              <a:gs pos="85000">
                <a:schemeClr val="bg1">
                  <a:alpha val="0"/>
                </a:schemeClr>
              </a:gs>
            </a:gsLst>
            <a:lin ang="48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5" name="Hópur 4">
            <a:extLst>
              <a:ext uri="{FF2B5EF4-FFF2-40B4-BE49-F238E27FC236}">
                <a16:creationId xmlns:a16="http://schemas.microsoft.com/office/drawing/2014/main" id="{079A1484-7F64-A6C4-7BD6-5DAF8595D66A}"/>
              </a:ext>
            </a:extLst>
          </p:cNvPr>
          <p:cNvGrpSpPr/>
          <p:nvPr/>
        </p:nvGrpSpPr>
        <p:grpSpPr>
          <a:xfrm>
            <a:off x="623886" y="5161822"/>
            <a:ext cx="10540299" cy="1291366"/>
            <a:chOff x="9190037" y="5310856"/>
            <a:chExt cx="7419396" cy="1291366"/>
          </a:xfrm>
        </p:grpSpPr>
        <p:sp>
          <p:nvSpPr>
            <p:cNvPr id="6" name="Rétthyrningur 5">
              <a:extLst>
                <a:ext uri="{FF2B5EF4-FFF2-40B4-BE49-F238E27FC236}">
                  <a16:creationId xmlns:a16="http://schemas.microsoft.com/office/drawing/2014/main" id="{C63313C7-2029-EC53-8262-6A9C6CE0C8D4}"/>
                </a:ext>
              </a:extLst>
            </p:cNvPr>
            <p:cNvSpPr>
              <a:spLocks/>
            </p:cNvSpPr>
            <p:nvPr/>
          </p:nvSpPr>
          <p:spPr>
            <a:xfrm>
              <a:off x="9190038" y="6443814"/>
              <a:ext cx="2752070" cy="158408"/>
            </a:xfrm>
            <a:prstGeom prst="rect">
              <a:avLst/>
            </a:prstGeom>
            <a:solidFill>
              <a:srgbClr val="F77257"/>
            </a:solidFill>
            <a:ln w="38100">
              <a:noFill/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n-NO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itill 1">
              <a:extLst>
                <a:ext uri="{FF2B5EF4-FFF2-40B4-BE49-F238E27FC236}">
                  <a16:creationId xmlns:a16="http://schemas.microsoft.com/office/drawing/2014/main" id="{01ADD276-0AB3-378C-B423-D0E4A65F7C4B}"/>
                </a:ext>
              </a:extLst>
            </p:cNvPr>
            <p:cNvSpPr txBox="1">
              <a:spLocks/>
            </p:cNvSpPr>
            <p:nvPr/>
          </p:nvSpPr>
          <p:spPr>
            <a:xfrm>
              <a:off x="9190037" y="5310856"/>
              <a:ext cx="7419396" cy="1132957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lIns="180000" tIns="180000" rIns="180000" bIns="180000" anchor="b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7112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Húsnæðisuppbygging í Reykjavík. Staða og sýn til framtíðar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7112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Heiða Björg Hilmisdóttir borgarstjóri </a:t>
              </a:r>
            </a:p>
          </p:txBody>
        </p:sp>
      </p:grpSp>
      <p:pic>
        <p:nvPicPr>
          <p:cNvPr id="2" name="Mynd 1">
            <a:extLst>
              <a:ext uri="{FF2B5EF4-FFF2-40B4-BE49-F238E27FC236}">
                <a16:creationId xmlns:a16="http://schemas.microsoft.com/office/drawing/2014/main" id="{8ABF42C5-2F66-C414-7284-DB914FD3D3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6753"/>
          <a:stretch/>
        </p:blipFill>
        <p:spPr>
          <a:xfrm>
            <a:off x="372001" y="399902"/>
            <a:ext cx="600823" cy="72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37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AEBEA-D7F9-C8E8-09C0-1E329EC0E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C7DB20-CF8B-BD26-E8C0-650336EBD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/>
        </p:blipFill>
        <p:spPr>
          <a:xfrm>
            <a:off x="0" y="0"/>
            <a:ext cx="12191207" cy="68571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8186D-2D4F-3766-6D9D-174191DE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0CE2C-0A37-411C-AE2A-9E448C1B25BB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705524B8-E864-CB6A-7666-91C5DF8BE3A1}"/>
              </a:ext>
            </a:extLst>
          </p:cNvPr>
          <p:cNvSpPr/>
          <p:nvPr/>
        </p:nvSpPr>
        <p:spPr>
          <a:xfrm>
            <a:off x="0" y="0"/>
            <a:ext cx="2456122" cy="6858000"/>
          </a:xfrm>
          <a:prstGeom prst="rect">
            <a:avLst/>
          </a:prstGeom>
          <a:solidFill>
            <a:srgbClr val="E97132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s-I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D4007C-D815-86E1-8625-AFE91925199B}"/>
              </a:ext>
            </a:extLst>
          </p:cNvPr>
          <p:cNvSpPr txBox="1">
            <a:spLocks/>
          </p:cNvSpPr>
          <p:nvPr/>
        </p:nvSpPr>
        <p:spPr bwMode="auto">
          <a:xfrm>
            <a:off x="243795" y="231960"/>
            <a:ext cx="1777143" cy="80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Reykjavík 2040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Hallar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8AD457-7E2B-D0CA-934C-8A7D8018EF0E}"/>
              </a:ext>
            </a:extLst>
          </p:cNvPr>
          <p:cNvSpPr txBox="1">
            <a:spLocks/>
          </p:cNvSpPr>
          <p:nvPr/>
        </p:nvSpPr>
        <p:spPr bwMode="auto">
          <a:xfrm>
            <a:off x="243795" y="1117749"/>
            <a:ext cx="1989042" cy="56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80 ha 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+ 4.000 íbúðir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+ 2 skólahverfi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Aðalskipulagsbreyting í vinnslu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Hugmyndaleit um rammaskipulag hafin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Undirbúningur samstarfs við innviðafélag í ferli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HelveticaNeueLT Std"/>
              <a:cs typeface="HelveticaNeueLT Std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C20DB0CA-3170-AE2C-E54C-DC7DD0D669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0342" y="5813274"/>
            <a:ext cx="463438" cy="725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0443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1ED6C-4291-0FDF-7D0C-17C0D9A6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2A89A692-F82D-3AB3-E266-9D80819988D2}"/>
              </a:ext>
            </a:extLst>
          </p:cNvPr>
          <p:cNvSpPr/>
          <p:nvPr/>
        </p:nvSpPr>
        <p:spPr>
          <a:xfrm>
            <a:off x="838200" y="252000"/>
            <a:ext cx="11016000" cy="10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12E77D-427E-B6A8-6BC4-52530E1D9E3E}"/>
              </a:ext>
            </a:extLst>
          </p:cNvPr>
          <p:cNvSpPr txBox="1">
            <a:spLocks/>
          </p:cNvSpPr>
          <p:nvPr/>
        </p:nvSpPr>
        <p:spPr>
          <a:xfrm>
            <a:off x="838200" y="50400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Lykil byggingarsvæði og áhrif á innviði og fjárfestingar</a:t>
            </a:r>
            <a:endParaRPr kumimoji="0" lang="en-IS" sz="28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pic>
        <p:nvPicPr>
          <p:cNvPr id="8" name="Mynd 7">
            <a:extLst>
              <a:ext uri="{FF2B5EF4-FFF2-40B4-BE49-F238E27FC236}">
                <a16:creationId xmlns:a16="http://schemas.microsoft.com/office/drawing/2014/main" id="{1146F7BD-6D83-0BA3-9147-0E181E1A1D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6753"/>
          <a:stretch/>
        </p:blipFill>
        <p:spPr>
          <a:xfrm>
            <a:off x="11249032" y="5775014"/>
            <a:ext cx="632501" cy="763898"/>
          </a:xfrm>
          <a:prstGeom prst="rect">
            <a:avLst/>
          </a:prstGeom>
        </p:spPr>
      </p:pic>
      <p:graphicFrame>
        <p:nvGraphicFramePr>
          <p:cNvPr id="6" name="Línurit 5">
            <a:extLst>
              <a:ext uri="{FF2B5EF4-FFF2-40B4-BE49-F238E27FC236}">
                <a16:creationId xmlns:a16="http://schemas.microsoft.com/office/drawing/2014/main" id="{2EA9CFD2-9C14-1327-0DC8-BA2B7842210D}"/>
              </a:ext>
            </a:extLst>
          </p:cNvPr>
          <p:cNvGraphicFramePr>
            <a:graphicFrameLocks/>
          </p:cNvGraphicFramePr>
          <p:nvPr/>
        </p:nvGraphicFramePr>
        <p:xfrm>
          <a:off x="620180" y="1532210"/>
          <a:ext cx="6870700" cy="408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arammi 8">
            <a:extLst>
              <a:ext uri="{FF2B5EF4-FFF2-40B4-BE49-F238E27FC236}">
                <a16:creationId xmlns:a16="http://schemas.microsoft.com/office/drawing/2014/main" id="{101135D4-15AB-B136-D06E-28FD7EAE9EB4}"/>
              </a:ext>
            </a:extLst>
          </p:cNvPr>
          <p:cNvSpPr txBox="1"/>
          <p:nvPr/>
        </p:nvSpPr>
        <p:spPr>
          <a:xfrm>
            <a:off x="620180" y="5625101"/>
            <a:ext cx="8757736" cy="1162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2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Áætlun um mögulegan fjölda íbúða og nemenda (0,25 á íbúð) í lykil uppbyggingarhverfum árið 2034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1200" b="1" i="1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Húsnæðisáætlun Reykjavíkur 2025-2034 </a:t>
            </a: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(maí 2025). Meta þarf nánar áhrif fjölgunar íbúða á lykil byggingarsvæðum á innviðaþörf í tengslum við frekari þróun skipulags og við árlega endurskoðun langtíma fjárfestingaráætlunar.</a:t>
            </a:r>
          </a:p>
        </p:txBody>
      </p:sp>
      <p:sp>
        <p:nvSpPr>
          <p:cNvPr id="10" name="Textarammi 9">
            <a:extLst>
              <a:ext uri="{FF2B5EF4-FFF2-40B4-BE49-F238E27FC236}">
                <a16:creationId xmlns:a16="http://schemas.microsoft.com/office/drawing/2014/main" id="{0A4062BC-B508-6A23-CFBB-9B74F780B731}"/>
              </a:ext>
            </a:extLst>
          </p:cNvPr>
          <p:cNvSpPr txBox="1"/>
          <p:nvPr/>
        </p:nvSpPr>
        <p:spPr>
          <a:xfrm>
            <a:off x="8369421" y="1479379"/>
            <a:ext cx="3195861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+4 grunnskólar á næstu 10 árum? </a:t>
            </a:r>
          </a:p>
        </p:txBody>
      </p:sp>
    </p:spTree>
    <p:extLst>
      <p:ext uri="{BB962C8B-B14F-4D97-AF65-F5344CB8AC3E}">
        <p14:creationId xmlns:p14="http://schemas.microsoft.com/office/powerpoint/2010/main" val="2888487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3806E-51B0-A4A0-A098-5728AC6A6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255" y="2745581"/>
            <a:ext cx="4865490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2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76070-F4CA-4765-753F-C8452A7B5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9D2A0D0-D3DF-061A-2692-63B16D4E5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1440" y="-233271"/>
            <a:ext cx="12533436" cy="7395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60CB0B-C5C4-C114-4B8A-059818E69341}"/>
              </a:ext>
            </a:extLst>
          </p:cNvPr>
          <p:cNvSpPr txBox="1"/>
          <p:nvPr/>
        </p:nvSpPr>
        <p:spPr>
          <a:xfrm>
            <a:off x="1687782" y="2217232"/>
            <a:ext cx="8059533" cy="2054384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defTabSz="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is-IS" sz="4800" b="1" noProof="0">
                <a:solidFill>
                  <a:srgbClr val="FFFFFF"/>
                </a:solidFill>
                <a:latin typeface="Setimo"/>
                <a:cs typeface="Setimo" panose="020B0603020204030204" pitchFamily="34" charset="0"/>
              </a:rPr>
              <a:t>Er íbúðauppbygging á höfuðborgarsvæðinu næg?</a:t>
            </a:r>
            <a:endParaRPr lang="is-IS" sz="1600" noProof="0">
              <a:solidFill>
                <a:srgbClr val="C1A78D"/>
              </a:solidFill>
              <a:latin typeface="Setimo" panose="020B0603020204030204" pitchFamily="34" charset="0"/>
              <a:cs typeface="Setimo" panose="020B0603020204030204" pitchFamily="34" charset="0"/>
            </a:endParaRPr>
          </a:p>
          <a:p>
            <a:pPr defTabSz="228600">
              <a:lnSpc>
                <a:spcPct val="250000"/>
              </a:lnSpc>
              <a:defRPr/>
            </a:pPr>
            <a:r>
              <a:rPr lang="is-IS" sz="2000" noProof="0">
                <a:solidFill>
                  <a:srgbClr val="C1A78D"/>
                </a:solidFill>
                <a:latin typeface="Setimo"/>
                <a:cs typeface="Setimo" panose="020B0603020204030204" pitchFamily="34" charset="0"/>
              </a:rPr>
              <a:t>Staðan og framtíðarhorfur</a:t>
            </a:r>
            <a:endParaRPr lang="is-IS" sz="2000" noProof="0">
              <a:solidFill>
                <a:srgbClr val="C1A78D"/>
              </a:solidFill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2619A7-FF21-94F4-74EC-734927BCC5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7324" y="380704"/>
            <a:ext cx="1070875" cy="534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42407F-504E-3F3C-464C-1FC4ABFC3480}"/>
              </a:ext>
            </a:extLst>
          </p:cNvPr>
          <p:cNvSpPr txBox="1"/>
          <p:nvPr/>
        </p:nvSpPr>
        <p:spPr>
          <a:xfrm>
            <a:off x="1882151" y="6292679"/>
            <a:ext cx="6512454" cy="276975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defTabSz="228600">
              <a:defRPr/>
            </a:pPr>
            <a:r>
              <a:rPr lang="is-IS" sz="1200" noProof="0">
                <a:solidFill>
                  <a:prstClr val="white"/>
                </a:solidFill>
                <a:latin typeface="Calibri"/>
              </a:rPr>
              <a:t>Húsnæðis- og mannvirkjastofnun													Desember 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6B8217-BA3D-D3C2-CF58-336C99914CEC}"/>
              </a:ext>
            </a:extLst>
          </p:cNvPr>
          <p:cNvSpPr/>
          <p:nvPr/>
        </p:nvSpPr>
        <p:spPr>
          <a:xfrm flipH="1">
            <a:off x="1465169" y="2056169"/>
            <a:ext cx="45719" cy="2317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noProof="0"/>
          </a:p>
        </p:txBody>
      </p:sp>
    </p:spTree>
    <p:extLst>
      <p:ext uri="{BB962C8B-B14F-4D97-AF65-F5344CB8AC3E}">
        <p14:creationId xmlns:p14="http://schemas.microsoft.com/office/powerpoint/2010/main" val="3614447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21306-EEBB-014F-F035-562B7169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3799F3A-61F3-1EC6-6145-A66D1C495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95B2FB7-45E7-1418-C266-2C6D87999A87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56D84AA-5A1C-A4C7-4123-1D2061B820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1E3AAE-1D7E-1C9F-89A0-B57390A47D48}"/>
              </a:ext>
            </a:extLst>
          </p:cNvPr>
          <p:cNvSpPr txBox="1"/>
          <p:nvPr/>
        </p:nvSpPr>
        <p:spPr>
          <a:xfrm>
            <a:off x="876298" y="552485"/>
            <a:ext cx="9153525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400" b="1" i="0" u="none" strike="noStrike" kern="1200" cap="none" spc="0" normalizeH="0" baseline="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Húsnæðisáætlanir sveitarfélaga</a:t>
            </a:r>
            <a:endParaRPr kumimoji="0" lang="is-IS" sz="34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ea typeface="+mn-ea"/>
              <a:cs typeface="Setimo" panose="020B0603020204030204" pitchFamily="34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A92392B-6DAC-898F-ACEA-D8E9CACE2196}"/>
              </a:ext>
            </a:extLst>
          </p:cNvPr>
          <p:cNvSpPr txBox="1">
            <a:spLocks/>
          </p:cNvSpPr>
          <p:nvPr/>
        </p:nvSpPr>
        <p:spPr>
          <a:xfrm>
            <a:off x="876298" y="1809293"/>
            <a:ext cx="5100755" cy="45421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s-IS" sz="2200" noProof="0">
                <a:latin typeface="Setimo"/>
              </a:rPr>
              <a:t>Sveitarfélög skulu skila inn húsnæðisáætlunum sínum til HMS fyrir </a:t>
            </a:r>
            <a:r>
              <a:rPr lang="is-IS" sz="2200" b="1" noProof="0">
                <a:latin typeface="Setimo"/>
              </a:rPr>
              <a:t>20. janúar</a:t>
            </a:r>
          </a:p>
          <a:p>
            <a:pPr lvl="1"/>
            <a:r>
              <a:rPr lang="is-IS" sz="2000" noProof="0">
                <a:latin typeface="Setimo"/>
              </a:rPr>
              <a:t>Áætlanirnar eru til </a:t>
            </a:r>
            <a:r>
              <a:rPr lang="is-IS" sz="2000" b="1" noProof="0">
                <a:latin typeface="Setimo"/>
              </a:rPr>
              <a:t>10 ára </a:t>
            </a:r>
            <a:r>
              <a:rPr lang="is-IS" sz="2000" noProof="0">
                <a:latin typeface="Setimo"/>
              </a:rPr>
              <a:t>og </a:t>
            </a:r>
            <a:r>
              <a:rPr lang="is-IS" sz="2000" b="1" noProof="0">
                <a:latin typeface="Setimo"/>
              </a:rPr>
              <a:t>endurskoðast árlega</a:t>
            </a:r>
            <a:endParaRPr lang="is-IS" sz="1800" b="1" noProof="0">
              <a:latin typeface="Setimo"/>
            </a:endParaRPr>
          </a:p>
          <a:p>
            <a:r>
              <a:rPr lang="is-IS" sz="2200" noProof="0">
                <a:latin typeface="Setimo"/>
              </a:rPr>
              <a:t>Húsnæðisáætlunum er ætlað að draga fram </a:t>
            </a:r>
            <a:r>
              <a:rPr lang="is-IS" sz="2200" b="1" noProof="0">
                <a:latin typeface="Setimo"/>
              </a:rPr>
              <a:t>mynd af stöðu húsnæðismála</a:t>
            </a:r>
            <a:r>
              <a:rPr lang="is-IS" sz="2200" noProof="0">
                <a:latin typeface="Setimo"/>
              </a:rPr>
              <a:t> í hverju sveitarfélagi fyrir sig</a:t>
            </a:r>
          </a:p>
          <a:p>
            <a:pPr lvl="1"/>
            <a:r>
              <a:rPr lang="is-IS" sz="2000" noProof="0">
                <a:latin typeface="Setimo"/>
              </a:rPr>
              <a:t>Áætlun um hvernig sveitarfélagið ætlar að </a:t>
            </a:r>
            <a:r>
              <a:rPr lang="is-IS" sz="2000" b="1" noProof="0">
                <a:latin typeface="Setimo"/>
              </a:rPr>
              <a:t>mæta húsnæðisþörf heimila</a:t>
            </a:r>
            <a:endParaRPr lang="is-IS" sz="2400" b="1" noProof="0">
              <a:latin typeface="Setimo"/>
            </a:endParaRPr>
          </a:p>
          <a:p>
            <a:r>
              <a:rPr lang="is-IS" sz="2200" noProof="0">
                <a:latin typeface="Setimo"/>
              </a:rPr>
              <a:t>Niðurstöður áætlananna og samanburður við rauntölur eru </a:t>
            </a:r>
            <a:r>
              <a:rPr lang="is-IS" sz="2200" b="1" noProof="0">
                <a:latin typeface="Setimo"/>
              </a:rPr>
              <a:t>aðgengilegar á vefsíðu HMS</a:t>
            </a:r>
          </a:p>
          <a:p>
            <a:r>
              <a:rPr lang="is-IS" sz="2200" noProof="0">
                <a:latin typeface="Setimo"/>
              </a:rPr>
              <a:t>Öll sveitarfélög á höfuðborgarsvæðinu skiluðu inn staðfestri húsnæðisáætlun fyrir árið 2025</a:t>
            </a:r>
          </a:p>
          <a:p>
            <a:pPr marL="457200" lvl="1" indent="0">
              <a:buNone/>
            </a:pPr>
            <a:r>
              <a:rPr lang="is-IS" sz="1800" noProof="0">
                <a:latin typeface="Setimo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41105-1703-D3D7-B300-BFFEB7210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381" y="1809293"/>
            <a:ext cx="5123080" cy="28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E30939-D6C2-AC93-B674-8D641D2BF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722" y="4877855"/>
            <a:ext cx="1184199" cy="1666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BE6304-8A70-29C7-23E8-802842BF1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1332" y="4877855"/>
            <a:ext cx="1185320" cy="16660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E871EA-EB2C-26E3-F585-437003CE31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4991" y="4877855"/>
            <a:ext cx="1191625" cy="16660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48B355-E5C7-8A3C-4204-901D1DF58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8686" y="4877855"/>
            <a:ext cx="1191625" cy="167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95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3B937B-B0AF-C0A2-E254-B1FAF0998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4129393-BC27-1003-96E4-ED7D99791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C7CAC68-22AE-73F8-FF60-F07D0AFFFF1D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C6EE063-FD8D-C672-8922-F0B04EA80A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F2F8F6-5449-E4E3-E12D-92CBEAA31B10}"/>
              </a:ext>
            </a:extLst>
          </p:cNvPr>
          <p:cNvSpPr txBox="1"/>
          <p:nvPr/>
        </p:nvSpPr>
        <p:spPr>
          <a:xfrm>
            <a:off x="876298" y="434793"/>
            <a:ext cx="9517499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400" b="1" i="0" u="none" strike="noStrike" kern="1200" cap="none" spc="0" normalizeH="0" baseline="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Fólksfjölgun verður líklega undir lágspá sveitarfélaganna í ár</a:t>
            </a:r>
            <a:endParaRPr kumimoji="0" lang="is-IS" sz="34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ea typeface="+mn-ea"/>
              <a:cs typeface="Setimo" panose="020B0603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293442-3390-09BD-61A3-B2683B0472E7}"/>
              </a:ext>
            </a:extLst>
          </p:cNvPr>
          <p:cNvSpPr txBox="1">
            <a:spLocks/>
          </p:cNvSpPr>
          <p:nvPr/>
        </p:nvSpPr>
        <p:spPr>
          <a:xfrm>
            <a:off x="876298" y="1809293"/>
            <a:ext cx="5100755" cy="437914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s-IS" sz="2200" noProof="0">
                <a:latin typeface="Setimo"/>
              </a:rPr>
              <a:t>Fólksfjölgun hefur verið </a:t>
            </a:r>
            <a:r>
              <a:rPr lang="is-IS" sz="2200" b="1" noProof="0">
                <a:latin typeface="Setimo"/>
              </a:rPr>
              <a:t>mun hægari</a:t>
            </a:r>
            <a:r>
              <a:rPr lang="is-IS" sz="2200" noProof="0">
                <a:latin typeface="Setimo"/>
              </a:rPr>
              <a:t> í ár heldur en undanfarin ár</a:t>
            </a:r>
          </a:p>
          <a:p>
            <a:pPr lvl="1"/>
            <a:r>
              <a:rPr lang="is-IS" sz="2000" b="1" noProof="0">
                <a:latin typeface="Setimo"/>
              </a:rPr>
              <a:t>Ólíklegt</a:t>
            </a:r>
            <a:r>
              <a:rPr lang="is-IS" sz="2000" noProof="0">
                <a:latin typeface="Setimo"/>
              </a:rPr>
              <a:t> að metin mannfjöldi nái </a:t>
            </a:r>
            <a:r>
              <a:rPr lang="is-IS" sz="2000" b="1" noProof="0">
                <a:latin typeface="Setimo"/>
              </a:rPr>
              <a:t>lágspá</a:t>
            </a:r>
            <a:r>
              <a:rPr lang="is-IS" sz="2000" noProof="0">
                <a:latin typeface="Setimo"/>
              </a:rPr>
              <a:t> sveitarfélaga á höfuðborgarsvæðinu</a:t>
            </a:r>
          </a:p>
          <a:p>
            <a:r>
              <a:rPr lang="is-IS" sz="2200" noProof="0">
                <a:latin typeface="Setimo"/>
              </a:rPr>
              <a:t>Það sem af ef árinu hefur íbúum hefur fjölgað mest í </a:t>
            </a:r>
            <a:r>
              <a:rPr lang="is-IS" sz="2200" b="1" noProof="0">
                <a:latin typeface="Setimo"/>
              </a:rPr>
              <a:t>Hafnarfirði</a:t>
            </a:r>
            <a:r>
              <a:rPr lang="is-IS" sz="2200" noProof="0">
                <a:latin typeface="Setimo"/>
              </a:rPr>
              <a:t> og næst mest í </a:t>
            </a:r>
            <a:r>
              <a:rPr lang="is-IS" sz="2200" b="1" noProof="0">
                <a:latin typeface="Setimo"/>
              </a:rPr>
              <a:t>Garðabæ</a:t>
            </a:r>
          </a:p>
          <a:p>
            <a:pPr lvl="1"/>
            <a:r>
              <a:rPr lang="is-IS" sz="2000" noProof="0">
                <a:latin typeface="Setimo"/>
              </a:rPr>
              <a:t>Hlutfallsleg aukning um </a:t>
            </a:r>
            <a:r>
              <a:rPr lang="is-IS" sz="2000" b="1" noProof="0">
                <a:latin typeface="Setimo"/>
              </a:rPr>
              <a:t>1,9%</a:t>
            </a:r>
            <a:r>
              <a:rPr lang="is-IS" sz="2000" noProof="0">
                <a:latin typeface="Setimo"/>
              </a:rPr>
              <a:t> í Hafnarfirði og </a:t>
            </a:r>
            <a:r>
              <a:rPr lang="is-IS" sz="2000" b="1" noProof="0">
                <a:latin typeface="Setimo"/>
              </a:rPr>
              <a:t>2,3%</a:t>
            </a:r>
            <a:r>
              <a:rPr lang="is-IS" sz="2000" noProof="0">
                <a:latin typeface="Setimo"/>
              </a:rPr>
              <a:t> í Garðabæ</a:t>
            </a:r>
            <a:endParaRPr lang="is-IS" sz="1800" noProof="0">
              <a:latin typeface="Setimo"/>
            </a:endParaRPr>
          </a:p>
          <a:p>
            <a:r>
              <a:rPr lang="is-IS" sz="2200" noProof="0">
                <a:latin typeface="Setimo"/>
              </a:rPr>
              <a:t>Sveitarfélögin á höfuðborgarsvæðinu spá </a:t>
            </a:r>
            <a:r>
              <a:rPr lang="is-IS" sz="2200" b="1" noProof="0">
                <a:latin typeface="Setimo"/>
              </a:rPr>
              <a:t>hækkandi</a:t>
            </a:r>
            <a:r>
              <a:rPr lang="is-IS" sz="2200" noProof="0">
                <a:latin typeface="Setimo"/>
              </a:rPr>
              <a:t> </a:t>
            </a:r>
            <a:r>
              <a:rPr lang="is-IS" sz="2200" b="1" noProof="0">
                <a:latin typeface="Setimo"/>
              </a:rPr>
              <a:t>meðalaldri</a:t>
            </a:r>
            <a:r>
              <a:rPr lang="is-IS" sz="2200" noProof="0">
                <a:latin typeface="Setimo"/>
              </a:rPr>
              <a:t> íbúa</a:t>
            </a:r>
          </a:p>
          <a:p>
            <a:pPr lvl="1"/>
            <a:r>
              <a:rPr lang="is-IS" sz="2000" noProof="0">
                <a:latin typeface="Setimo"/>
              </a:rPr>
              <a:t>Kópavogsbær áætlar að íbúum yfir 80 ára muni fjölga um 75% á spátímabilinu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3B7E8-7C41-440E-24EF-040232CF2735}"/>
              </a:ext>
            </a:extLst>
          </p:cNvPr>
          <p:cNvSpPr txBox="1"/>
          <p:nvPr/>
        </p:nvSpPr>
        <p:spPr>
          <a:xfrm>
            <a:off x="230909" y="6400800"/>
            <a:ext cx="5190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>
                <a:latin typeface="Setimo" panose="020B0603020204030204" pitchFamily="34" charset="0"/>
                <a:cs typeface="Setimo" panose="020B0603020204030204" pitchFamily="34" charset="0"/>
              </a:rPr>
              <a:t>*Bráðabirgðamat HMS byggir á tölum frá Hagstofu frá Á1-Á3, ásamt hefðbundnum árstíðarsveiflum í fólksfjölgun.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4C26330-8EB2-693E-A9F1-3DAA6E096D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525619"/>
              </p:ext>
            </p:extLst>
          </p:nvPr>
        </p:nvGraphicFramePr>
        <p:xfrm>
          <a:off x="6402239" y="4057710"/>
          <a:ext cx="515244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E5F4176-B583-A7E2-CAC4-BC562D742B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819198"/>
              </p:ext>
            </p:extLst>
          </p:nvPr>
        </p:nvGraphicFramePr>
        <p:xfrm>
          <a:off x="6453925" y="1809292"/>
          <a:ext cx="5100755" cy="2362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429346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B160E-5F4D-C558-2F21-4859BB7CA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7DF39E1-6CF0-1E69-F58E-306D3DBF4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D146854-ADDB-E4B8-1449-E3C2B95162BC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0B0BC6D-045D-4C72-B70B-076248725D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031070-497D-A4EE-B1FE-C56E85BFE8CC}"/>
              </a:ext>
            </a:extLst>
          </p:cNvPr>
          <p:cNvSpPr txBox="1"/>
          <p:nvPr/>
        </p:nvSpPr>
        <p:spPr>
          <a:xfrm>
            <a:off x="876298" y="443581"/>
            <a:ext cx="9153525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3400" b="1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Íbúðauppbygging hefur verið næg til að uppfylla íbúðaþörf í ár</a:t>
            </a:r>
            <a:endParaRPr kumimoji="0" lang="is-IS" sz="34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ea typeface="+mn-ea"/>
              <a:cs typeface="Setimo" panose="020B060302020403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A7D83B1-1243-7723-83FF-710146B92C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7988113"/>
              </p:ext>
            </p:extLst>
          </p:nvPr>
        </p:nvGraphicFramePr>
        <p:xfrm>
          <a:off x="6453922" y="4202545"/>
          <a:ext cx="4942563" cy="2428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61B502-5EB7-12FB-43B2-86BA271568F1}"/>
              </a:ext>
            </a:extLst>
          </p:cNvPr>
          <p:cNvSpPr txBox="1">
            <a:spLocks/>
          </p:cNvSpPr>
          <p:nvPr/>
        </p:nvSpPr>
        <p:spPr>
          <a:xfrm>
            <a:off x="795514" y="1809293"/>
            <a:ext cx="5100755" cy="413177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s-IS" sz="2200" noProof="0">
                <a:latin typeface="Setimo"/>
              </a:rPr>
              <a:t>Sveitarfélögin á höfuðborgarsvæðinu áætluðu að </a:t>
            </a:r>
            <a:r>
              <a:rPr lang="is-IS" sz="2200" b="1" noProof="0">
                <a:latin typeface="Setimo"/>
              </a:rPr>
              <a:t>þörf yrði fyrir</a:t>
            </a:r>
            <a:r>
              <a:rPr lang="is-IS" sz="2200" noProof="0">
                <a:latin typeface="Setimo"/>
              </a:rPr>
              <a:t> rúmlega </a:t>
            </a:r>
            <a:r>
              <a:rPr lang="is-IS" sz="2200" b="1" noProof="0">
                <a:latin typeface="Setimo"/>
              </a:rPr>
              <a:t>2.300 íbúðir í ár</a:t>
            </a:r>
            <a:r>
              <a:rPr lang="is-IS" sz="2200" noProof="0">
                <a:latin typeface="Setimo"/>
              </a:rPr>
              <a:t> skv. miðspá áætlananna</a:t>
            </a:r>
          </a:p>
          <a:p>
            <a:pPr lvl="1"/>
            <a:r>
              <a:rPr lang="is-IS" sz="2000" b="1" noProof="0">
                <a:latin typeface="Setimo"/>
              </a:rPr>
              <a:t>Yfir 2.000 </a:t>
            </a:r>
            <a:r>
              <a:rPr lang="is-IS" sz="2000" noProof="0">
                <a:latin typeface="Setimo"/>
              </a:rPr>
              <a:t>nýjar íbúðir hafa þegar orðið fullbúnar á árinu</a:t>
            </a:r>
          </a:p>
          <a:p>
            <a:r>
              <a:rPr lang="is-IS" sz="2200" noProof="0">
                <a:latin typeface="Setimo"/>
              </a:rPr>
              <a:t>Sveitarfélögin taka tillit til </a:t>
            </a:r>
            <a:r>
              <a:rPr lang="is-IS" sz="2200" b="1" noProof="0">
                <a:latin typeface="Setimo"/>
              </a:rPr>
              <a:t>lýðfræðilegrar </a:t>
            </a:r>
            <a:r>
              <a:rPr lang="is-IS" sz="2200" b="1" noProof="0" err="1">
                <a:latin typeface="Setimo"/>
              </a:rPr>
              <a:t>þróuna</a:t>
            </a:r>
            <a:r>
              <a:rPr lang="is-IS" sz="2200" b="1">
                <a:latin typeface="Setimo"/>
              </a:rPr>
              <a:t>r </a:t>
            </a:r>
            <a:r>
              <a:rPr lang="is-IS" sz="2200">
                <a:latin typeface="Setimo"/>
              </a:rPr>
              <a:t>og búast við að heimilisstærð muni halda áfram að minnka næstu árin</a:t>
            </a:r>
          </a:p>
          <a:p>
            <a:pPr lvl="1"/>
            <a:r>
              <a:rPr lang="is-IS" sz="1800" b="1" noProof="0">
                <a:latin typeface="Setimo"/>
              </a:rPr>
              <a:t>Færri barnafjölskyldur </a:t>
            </a:r>
            <a:r>
              <a:rPr lang="is-IS" sz="1800" noProof="0">
                <a:latin typeface="Setimo"/>
              </a:rPr>
              <a:t>og fjölgun íbúa yfir 60 ára leiðir til þess að </a:t>
            </a:r>
            <a:r>
              <a:rPr lang="is-IS" sz="1800" b="1" noProof="0">
                <a:latin typeface="Setimo"/>
              </a:rPr>
              <a:t>færri búa</a:t>
            </a:r>
            <a:r>
              <a:rPr lang="is-IS" sz="1800" noProof="0">
                <a:latin typeface="Setimo"/>
              </a:rPr>
              <a:t> í hverri íbúð heldur en áður</a:t>
            </a:r>
          </a:p>
          <a:p>
            <a:pPr lvl="1"/>
            <a:r>
              <a:rPr lang="is-IS" sz="1800">
                <a:latin typeface="Setimo"/>
              </a:rPr>
              <a:t>Þar með þarf að byggja </a:t>
            </a:r>
            <a:r>
              <a:rPr lang="is-IS" sz="1800" b="1">
                <a:latin typeface="Setimo"/>
              </a:rPr>
              <a:t>fleiri íbúðir </a:t>
            </a:r>
            <a:r>
              <a:rPr lang="is-IS" sz="1800">
                <a:latin typeface="Setimo"/>
              </a:rPr>
              <a:t>fyrir hvern íbúa heldur en áður</a:t>
            </a:r>
            <a:endParaRPr lang="is-IS" sz="1800" noProof="0">
              <a:latin typeface="Setimo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3CF45C4-8DD5-46B6-BF8A-58787E256D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514710"/>
              </p:ext>
            </p:extLst>
          </p:nvPr>
        </p:nvGraphicFramePr>
        <p:xfrm>
          <a:off x="6453923" y="1809293"/>
          <a:ext cx="5100757" cy="230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36563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5A0CB1-D4B0-22D7-0C9B-C9AAB8D5AAC7}"/>
              </a:ext>
            </a:extLst>
          </p:cNvPr>
          <p:cNvSpPr txBox="1"/>
          <p:nvPr/>
        </p:nvSpPr>
        <p:spPr>
          <a:xfrm>
            <a:off x="876298" y="439069"/>
            <a:ext cx="1051560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3400" b="1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Íbúðir í byggingu</a:t>
            </a:r>
            <a:endParaRPr lang="is-IS" sz="3400" b="1" noProof="0">
              <a:solidFill>
                <a:srgbClr val="11223A"/>
              </a:solidFill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F339C4-0A03-19D7-21C4-0972814BA4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3108D07-6FBC-D032-A6C0-93C1412D7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F73CA97-D204-F407-A843-60AA16CC9FB1}"/>
              </a:ext>
            </a:extLst>
          </p:cNvPr>
          <p:cNvSpPr txBox="1">
            <a:spLocks/>
          </p:cNvSpPr>
          <p:nvPr/>
        </p:nvSpPr>
        <p:spPr>
          <a:xfrm>
            <a:off x="876298" y="1809293"/>
            <a:ext cx="5100755" cy="502547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s-IS" sz="2200" noProof="0">
                <a:latin typeface="Setimo"/>
              </a:rPr>
              <a:t>Um </a:t>
            </a:r>
            <a:r>
              <a:rPr lang="is-IS" sz="2200" b="1" noProof="0">
                <a:latin typeface="Setimo"/>
              </a:rPr>
              <a:t>5.000 íbúðir í byggingu </a:t>
            </a:r>
            <a:r>
              <a:rPr lang="is-IS" sz="2200" noProof="0">
                <a:latin typeface="Setimo"/>
              </a:rPr>
              <a:t>á höfuðborgarsvæðinu í septembertalningu HMS</a:t>
            </a:r>
          </a:p>
          <a:p>
            <a:pPr lvl="1"/>
            <a:r>
              <a:rPr lang="is-IS" sz="2000" noProof="0">
                <a:latin typeface="Setimo"/>
              </a:rPr>
              <a:t>Flestar á matsstigum 3 og 4, en um </a:t>
            </a:r>
            <a:r>
              <a:rPr lang="is-IS" sz="2000" b="1" noProof="0">
                <a:latin typeface="Setimo"/>
              </a:rPr>
              <a:t>800</a:t>
            </a:r>
            <a:r>
              <a:rPr lang="is-IS" sz="2000" noProof="0">
                <a:latin typeface="Setimo"/>
              </a:rPr>
              <a:t> þeirra voru fullbúnar en </a:t>
            </a:r>
            <a:r>
              <a:rPr lang="is-IS" sz="2000" b="1" noProof="0">
                <a:latin typeface="Setimo"/>
              </a:rPr>
              <a:t>ekki búið í þeim</a:t>
            </a:r>
            <a:endParaRPr lang="is-IS" sz="2200" b="1" noProof="0">
              <a:highlight>
                <a:srgbClr val="FFFF00"/>
              </a:highlight>
              <a:latin typeface="Setimo"/>
            </a:endParaRPr>
          </a:p>
          <a:p>
            <a:r>
              <a:rPr lang="is-IS" sz="2200" b="1" noProof="0">
                <a:latin typeface="Setimo"/>
              </a:rPr>
              <a:t>Margar nýjar </a:t>
            </a:r>
            <a:r>
              <a:rPr lang="is-IS" sz="2200" noProof="0">
                <a:latin typeface="Setimo"/>
              </a:rPr>
              <a:t>íbúðir hafa komið inn á markaðinn, en þær sem ekki hafa selst eru á </a:t>
            </a:r>
            <a:r>
              <a:rPr lang="is-IS" sz="2200" b="1" noProof="0">
                <a:latin typeface="Setimo"/>
              </a:rPr>
              <a:t>öðru stærðarbili </a:t>
            </a:r>
            <a:r>
              <a:rPr lang="is-IS" sz="2200" noProof="0">
                <a:latin typeface="Setimo"/>
              </a:rPr>
              <a:t>en eftirspurn síðustu ára</a:t>
            </a:r>
          </a:p>
          <a:p>
            <a:pPr lvl="1"/>
            <a:r>
              <a:rPr lang="is-IS" sz="2000" b="1" noProof="0">
                <a:latin typeface="Setimo"/>
              </a:rPr>
              <a:t>Umframeftirspurn</a:t>
            </a:r>
            <a:r>
              <a:rPr lang="is-IS" sz="2000" noProof="0">
                <a:latin typeface="Setimo"/>
              </a:rPr>
              <a:t> virðist vera eftir íbúðum sem eru </a:t>
            </a:r>
            <a:r>
              <a:rPr lang="is-IS" sz="2000" b="1" noProof="0">
                <a:latin typeface="Setimo"/>
              </a:rPr>
              <a:t>undir 80 </a:t>
            </a:r>
            <a:r>
              <a:rPr lang="is-IS" sz="2000" noProof="0">
                <a:latin typeface="Setimo"/>
              </a:rPr>
              <a:t>fermetrum og </a:t>
            </a:r>
            <a:r>
              <a:rPr lang="is-IS" sz="2000" b="1" noProof="0">
                <a:latin typeface="Setimo"/>
              </a:rPr>
              <a:t>yfir 170 </a:t>
            </a:r>
            <a:r>
              <a:rPr lang="is-IS" sz="2000" noProof="0">
                <a:latin typeface="Setimo"/>
              </a:rPr>
              <a:t>fermetrum</a:t>
            </a:r>
          </a:p>
          <a:p>
            <a:r>
              <a:rPr lang="is-IS" sz="2200" noProof="0">
                <a:latin typeface="Setimo"/>
              </a:rPr>
              <a:t>Byggingarmarkaðurinn hefur </a:t>
            </a:r>
            <a:r>
              <a:rPr lang="is-IS" sz="2200" b="1" noProof="0">
                <a:latin typeface="Setimo"/>
              </a:rPr>
              <a:t>brugðist við </a:t>
            </a:r>
            <a:r>
              <a:rPr lang="is-IS" sz="2200" noProof="0">
                <a:latin typeface="Setimo"/>
              </a:rPr>
              <a:t>með því </a:t>
            </a:r>
            <a:r>
              <a:rPr lang="is-IS" sz="2200" b="1" noProof="0">
                <a:latin typeface="Setimo"/>
              </a:rPr>
              <a:t>að auka áherslu </a:t>
            </a:r>
            <a:r>
              <a:rPr lang="is-IS" sz="2200" noProof="0">
                <a:latin typeface="Setimo"/>
              </a:rPr>
              <a:t>á minni og stærri íbúðir</a:t>
            </a:r>
          </a:p>
          <a:p>
            <a:pPr lvl="1"/>
            <a:r>
              <a:rPr lang="is-IS" sz="2000" noProof="0">
                <a:latin typeface="Setimo"/>
              </a:rPr>
              <a:t>Um </a:t>
            </a:r>
            <a:r>
              <a:rPr lang="is-IS" sz="2000" b="1" noProof="0">
                <a:latin typeface="Setimo"/>
              </a:rPr>
              <a:t>fjórðungur</a:t>
            </a:r>
            <a:r>
              <a:rPr lang="is-IS" sz="2000" noProof="0">
                <a:latin typeface="Setimo"/>
              </a:rPr>
              <a:t> íbúða í byggingu eru </a:t>
            </a:r>
            <a:r>
              <a:rPr lang="is-IS" sz="2000" b="1" noProof="0">
                <a:latin typeface="Setimo"/>
              </a:rPr>
              <a:t>undir 80 fermetrum</a:t>
            </a:r>
            <a:r>
              <a:rPr lang="is-IS" sz="2000" noProof="0">
                <a:latin typeface="Setimo"/>
              </a:rPr>
              <a:t>, en einungis 16% óseldra nýrra íbúða eru á því stærðarbili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245939D-4A36-4552-96EF-20302DB557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2940879"/>
              </p:ext>
            </p:extLst>
          </p:nvPr>
        </p:nvGraphicFramePr>
        <p:xfrm>
          <a:off x="6063898" y="1809293"/>
          <a:ext cx="5328000" cy="230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Línurit 1">
            <a:extLst>
              <a:ext uri="{FF2B5EF4-FFF2-40B4-BE49-F238E27FC236}">
                <a16:creationId xmlns:a16="http://schemas.microsoft.com/office/drawing/2014/main" id="{F51B1309-83A6-B696-5718-471AEF01DE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600245"/>
              </p:ext>
            </p:extLst>
          </p:nvPr>
        </p:nvGraphicFramePr>
        <p:xfrm>
          <a:off x="6096001" y="4200939"/>
          <a:ext cx="5328000" cy="2385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132847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FDBC5-A6DB-DA2C-DA6F-BF9C115D2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0A4FC3-08FE-C546-0184-869F00EF6705}"/>
              </a:ext>
            </a:extLst>
          </p:cNvPr>
          <p:cNvSpPr txBox="1"/>
          <p:nvPr/>
        </p:nvSpPr>
        <p:spPr>
          <a:xfrm>
            <a:off x="876298" y="439069"/>
            <a:ext cx="1051560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3400" b="1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Íbúðir í byggingu</a:t>
            </a:r>
            <a:endParaRPr lang="is-IS" sz="3400" b="1" noProof="0">
              <a:solidFill>
                <a:srgbClr val="11223A"/>
              </a:solidFill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graphicFrame>
        <p:nvGraphicFramePr>
          <p:cNvPr id="7" name="Línurit 1">
            <a:extLst>
              <a:ext uri="{FF2B5EF4-FFF2-40B4-BE49-F238E27FC236}">
                <a16:creationId xmlns:a16="http://schemas.microsoft.com/office/drawing/2014/main" id="{0596B8AB-20A1-F532-1C22-7C9DD51F6D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081154"/>
              </p:ext>
            </p:extLst>
          </p:nvPr>
        </p:nvGraphicFramePr>
        <p:xfrm>
          <a:off x="6095995" y="4260714"/>
          <a:ext cx="5295903" cy="2346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BA7F825-E857-B082-8586-EF96423228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EEBDF19-5D75-4C59-C2CB-184F5B7F1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F6725D4-5E24-C8CC-9323-99A05DFE9445}"/>
              </a:ext>
            </a:extLst>
          </p:cNvPr>
          <p:cNvSpPr txBox="1">
            <a:spLocks/>
          </p:cNvSpPr>
          <p:nvPr/>
        </p:nvSpPr>
        <p:spPr>
          <a:xfrm>
            <a:off x="876298" y="1809293"/>
            <a:ext cx="5100755" cy="502547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s-IS" sz="2200" noProof="0">
                <a:latin typeface="Setimo"/>
              </a:rPr>
              <a:t>Um </a:t>
            </a:r>
            <a:r>
              <a:rPr lang="is-IS" sz="2200" b="1" noProof="0">
                <a:latin typeface="Setimo"/>
              </a:rPr>
              <a:t>5.000 íbúðir í byggingu </a:t>
            </a:r>
            <a:r>
              <a:rPr lang="is-IS" sz="2200" noProof="0">
                <a:latin typeface="Setimo"/>
              </a:rPr>
              <a:t>á höfuðborgarsvæðinu í septembertalningu HMS</a:t>
            </a:r>
          </a:p>
          <a:p>
            <a:pPr lvl="1"/>
            <a:r>
              <a:rPr lang="is-IS" sz="2000" noProof="0">
                <a:latin typeface="Setimo"/>
              </a:rPr>
              <a:t>Flestar á matsstigum 3 og 4, en um </a:t>
            </a:r>
            <a:r>
              <a:rPr lang="is-IS" sz="2000" b="1" noProof="0">
                <a:latin typeface="Setimo"/>
              </a:rPr>
              <a:t>800</a:t>
            </a:r>
            <a:r>
              <a:rPr lang="is-IS" sz="2000" noProof="0">
                <a:latin typeface="Setimo"/>
              </a:rPr>
              <a:t> þeirra voru fullbúnar en </a:t>
            </a:r>
            <a:r>
              <a:rPr lang="is-IS" sz="2000" b="1" noProof="0">
                <a:latin typeface="Setimo"/>
              </a:rPr>
              <a:t>ekki búið í þeim</a:t>
            </a:r>
            <a:endParaRPr lang="is-IS" sz="2200" b="1" noProof="0">
              <a:highlight>
                <a:srgbClr val="FFFF00"/>
              </a:highlight>
              <a:latin typeface="Setimo"/>
            </a:endParaRPr>
          </a:p>
          <a:p>
            <a:r>
              <a:rPr lang="is-IS" sz="2200" b="1" noProof="0">
                <a:latin typeface="Setimo"/>
              </a:rPr>
              <a:t>Margar nýjar </a:t>
            </a:r>
            <a:r>
              <a:rPr lang="is-IS" sz="2200" noProof="0">
                <a:latin typeface="Setimo"/>
              </a:rPr>
              <a:t>íbúðir hafa komið inn á markaðinn, en þær sem ekki hafa selst eru á </a:t>
            </a:r>
            <a:r>
              <a:rPr lang="is-IS" sz="2200" b="1" noProof="0">
                <a:latin typeface="Setimo"/>
              </a:rPr>
              <a:t>öðru stærðarbili </a:t>
            </a:r>
            <a:r>
              <a:rPr lang="is-IS" sz="2200" noProof="0">
                <a:latin typeface="Setimo"/>
              </a:rPr>
              <a:t>en eftirspurn síðustu ára</a:t>
            </a:r>
          </a:p>
          <a:p>
            <a:pPr lvl="1"/>
            <a:r>
              <a:rPr lang="is-IS" sz="2000" b="1" noProof="0">
                <a:latin typeface="Setimo"/>
              </a:rPr>
              <a:t>Umframeftirspurn</a:t>
            </a:r>
            <a:r>
              <a:rPr lang="is-IS" sz="2000" noProof="0">
                <a:latin typeface="Setimo"/>
              </a:rPr>
              <a:t> virðist vera eftir íbúðum sem eru </a:t>
            </a:r>
            <a:r>
              <a:rPr lang="is-IS" sz="2000" b="1" noProof="0">
                <a:latin typeface="Setimo"/>
              </a:rPr>
              <a:t>undir 80 </a:t>
            </a:r>
            <a:r>
              <a:rPr lang="is-IS" sz="2000" noProof="0">
                <a:latin typeface="Setimo"/>
              </a:rPr>
              <a:t>fermetrum og </a:t>
            </a:r>
            <a:r>
              <a:rPr lang="is-IS" sz="2000" b="1" noProof="0">
                <a:latin typeface="Setimo"/>
              </a:rPr>
              <a:t>yfir 170 </a:t>
            </a:r>
            <a:r>
              <a:rPr lang="is-IS" sz="2000" noProof="0">
                <a:latin typeface="Setimo"/>
              </a:rPr>
              <a:t>fermetrum</a:t>
            </a:r>
          </a:p>
          <a:p>
            <a:r>
              <a:rPr lang="is-IS" sz="2200" noProof="0">
                <a:latin typeface="Setimo"/>
              </a:rPr>
              <a:t>Byggingarmarkaðurinn hefur </a:t>
            </a:r>
            <a:r>
              <a:rPr lang="is-IS" sz="2200" b="1" noProof="0">
                <a:latin typeface="Setimo"/>
              </a:rPr>
              <a:t>brugðist við </a:t>
            </a:r>
            <a:r>
              <a:rPr lang="is-IS" sz="2200" noProof="0">
                <a:latin typeface="Setimo"/>
              </a:rPr>
              <a:t>með því </a:t>
            </a:r>
            <a:r>
              <a:rPr lang="is-IS" sz="2200" b="1" noProof="0">
                <a:latin typeface="Setimo"/>
              </a:rPr>
              <a:t>að auka áherslu </a:t>
            </a:r>
            <a:r>
              <a:rPr lang="is-IS" sz="2200" noProof="0">
                <a:latin typeface="Setimo"/>
              </a:rPr>
              <a:t>á minni og stærri íbúðir</a:t>
            </a:r>
          </a:p>
          <a:p>
            <a:pPr lvl="1"/>
            <a:r>
              <a:rPr lang="is-IS" sz="2000" noProof="0">
                <a:latin typeface="Setimo"/>
              </a:rPr>
              <a:t>Um </a:t>
            </a:r>
            <a:r>
              <a:rPr lang="is-IS" sz="2000" b="1" noProof="0">
                <a:latin typeface="Setimo"/>
              </a:rPr>
              <a:t>fjórðungur</a:t>
            </a:r>
            <a:r>
              <a:rPr lang="is-IS" sz="2000" noProof="0">
                <a:latin typeface="Setimo"/>
              </a:rPr>
              <a:t> íbúða í byggingu eru </a:t>
            </a:r>
            <a:r>
              <a:rPr lang="is-IS" sz="2000" b="1" noProof="0">
                <a:latin typeface="Setimo"/>
              </a:rPr>
              <a:t>undir 80 fermetrum</a:t>
            </a:r>
            <a:r>
              <a:rPr lang="is-IS" sz="2000" noProof="0">
                <a:latin typeface="Setimo"/>
              </a:rPr>
              <a:t>, en einungis 16% óseldra nýrra íbúða eru á því stærðarbili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DD0E3F1-4ADF-780C-EA7C-13595CF659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0130305"/>
              </p:ext>
            </p:extLst>
          </p:nvPr>
        </p:nvGraphicFramePr>
        <p:xfrm>
          <a:off x="6063898" y="1809293"/>
          <a:ext cx="5328000" cy="230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206412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7E45A-80D9-D23E-29C4-533B1A9A0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BD7243A-9319-C362-16FA-8D6D0817C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42BB43F-896E-D41A-E290-C4E946D51E31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99700CF-C198-856A-B68D-B4A8BF584A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47C463-D7C5-9803-DD2D-EC67CE06A3AE}"/>
              </a:ext>
            </a:extLst>
          </p:cNvPr>
          <p:cNvSpPr txBox="1"/>
          <p:nvPr/>
        </p:nvSpPr>
        <p:spPr>
          <a:xfrm>
            <a:off x="876300" y="436319"/>
            <a:ext cx="758191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400" b="1" i="0" u="none" strike="noStrike" kern="1200" cap="none" spc="0" normalizeH="0" baseline="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Áætlanir þurfa að vera raunhæfar</a:t>
            </a:r>
            <a:endParaRPr kumimoji="0" lang="is-IS" sz="34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ea typeface="+mn-ea"/>
              <a:cs typeface="Setimo" panose="020B0603020204030204" pitchFamily="34" charset="0"/>
            </a:endParaRPr>
          </a:p>
        </p:txBody>
      </p:sp>
      <p:graphicFrame>
        <p:nvGraphicFramePr>
          <p:cNvPr id="12" name="Línurit 11">
            <a:extLst>
              <a:ext uri="{FF2B5EF4-FFF2-40B4-BE49-F238E27FC236}">
                <a16:creationId xmlns:a16="http://schemas.microsoft.com/office/drawing/2014/main" id="{78E042C4-F052-D5AA-0AC7-52DD278909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733563"/>
              </p:ext>
            </p:extLst>
          </p:nvPr>
        </p:nvGraphicFramePr>
        <p:xfrm>
          <a:off x="6226681" y="1388170"/>
          <a:ext cx="5328000" cy="230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9984B0D-BC6F-882A-B377-400BB00B31D8}"/>
              </a:ext>
            </a:extLst>
          </p:cNvPr>
          <p:cNvSpPr txBox="1">
            <a:spLocks/>
          </p:cNvSpPr>
          <p:nvPr/>
        </p:nvSpPr>
        <p:spPr>
          <a:xfrm>
            <a:off x="876300" y="1388170"/>
            <a:ext cx="5219700" cy="53665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Sveitarfélögin</a:t>
            </a:r>
            <a:r>
              <a:rPr kumimoji="0" lang="is-IS" sz="22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 gera áætlanir um </a:t>
            </a:r>
            <a:r>
              <a:rPr kumimoji="0" lang="is-IS" sz="22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lóðaúthlutanir</a:t>
            </a:r>
            <a:r>
              <a:rPr kumimoji="0" lang="is-IS" sz="22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 í húsnæðisáætlunum sínum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Einungis hluti þeirra eru byggingarhæfar í dag, þ.e. með samþykkt deiliskipulag og fullbúna veituinnviði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Áætlanir um lóðaúthlutanir </a:t>
            </a:r>
            <a:r>
              <a:rPr kumimoji="0" lang="is-IS" sz="22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duga fyrir áætlaðri íbúðaþörf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Hins vegar þarf að </a:t>
            </a:r>
            <a:r>
              <a:rPr kumimoji="0" lang="is-IS" sz="20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tryggja byggingarhæfi </a:t>
            </a:r>
            <a:r>
              <a:rPr kumimoji="0" lang="is-IS" sz="20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lóðanna til að uppbygging geti átt sér stað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Undirbúningsferli </a:t>
            </a:r>
            <a:r>
              <a:rPr kumimoji="0" lang="is-IS" sz="22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byggingarsvæða getur tekið </a:t>
            </a:r>
            <a:r>
              <a:rPr kumimoji="0" lang="is-IS" sz="22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langan tíma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Á </a:t>
            </a:r>
            <a:r>
              <a:rPr kumimoji="0" lang="is-IS" sz="20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þéttingarreitum</a:t>
            </a:r>
            <a:r>
              <a:rPr kumimoji="0" lang="is-IS" sz="20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 þar sem deiliskipulag liggur fyrir getur þurft að </a:t>
            </a:r>
            <a:r>
              <a:rPr kumimoji="0" lang="is-IS" sz="20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rýma og rífa </a:t>
            </a:r>
            <a:r>
              <a:rPr kumimoji="0" lang="is-IS" sz="20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eldri byggingar áður en uppbygging getur hafist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s-IS" sz="2000" noProof="0">
                <a:latin typeface="Setimo"/>
              </a:rPr>
              <a:t>Úthlutunaráætlanir síðasta árs stóðust í einungis </a:t>
            </a:r>
            <a:r>
              <a:rPr lang="is-IS" sz="2000" b="1" noProof="0">
                <a:latin typeface="Setimo"/>
              </a:rPr>
              <a:t>nærri 60%</a:t>
            </a:r>
            <a:r>
              <a:rPr lang="is-IS" sz="2000" noProof="0">
                <a:latin typeface="Setimo"/>
              </a:rPr>
              <a:t> tilfella</a:t>
            </a:r>
            <a:endParaRPr kumimoji="0" lang="is-IS" sz="2000" b="0" i="0" u="none" strike="noStrike" kern="1200" cap="none" spc="0" normalizeH="0" baseline="3000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/>
              <a:ea typeface="+mn-ea"/>
              <a:cs typeface="Setimo" panose="020B060302020403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975DD0C-118E-3AE6-7163-6072E4EB59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554728"/>
              </p:ext>
            </p:extLst>
          </p:nvPr>
        </p:nvGraphicFramePr>
        <p:xfrm>
          <a:off x="6154681" y="3859823"/>
          <a:ext cx="5328000" cy="230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296083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46FD5E-3CFA-0B79-2FCB-216D2C63D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906860-DA93-28CB-E29D-AC3E7FAFE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000" y="3000157"/>
            <a:ext cx="7887700" cy="1848285"/>
          </a:xfrm>
        </p:spPr>
        <p:txBody>
          <a:bodyPr>
            <a:normAutofit/>
          </a:bodyPr>
          <a:lstStyle/>
          <a:p>
            <a:r>
              <a:rPr lang="is-IS" sz="4000">
                <a:solidFill>
                  <a:schemeClr val="bg1">
                    <a:alpha val="60000"/>
                  </a:schemeClr>
                </a:solidFill>
              </a:rPr>
              <a:t>Þróun uppbyggingar í Reykjavík </a:t>
            </a:r>
            <a:br>
              <a:rPr lang="is-IS" sz="4000">
                <a:solidFill>
                  <a:schemeClr val="bg1">
                    <a:alpha val="60000"/>
                  </a:schemeClr>
                </a:solidFill>
              </a:rPr>
            </a:br>
            <a:r>
              <a:rPr lang="is-IS" sz="3200">
                <a:solidFill>
                  <a:schemeClr val="bg1">
                    <a:alpha val="60000"/>
                  </a:schemeClr>
                </a:solidFill>
              </a:rPr>
              <a:t>2015-2025</a:t>
            </a:r>
            <a:endParaRPr lang="en-IS" sz="32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F55D861-3F05-04B2-4F61-78F42F36B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00" y="399901"/>
            <a:ext cx="463438" cy="725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4925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69D-C1CC-FA25-ED20-025ED460D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3872731-6A8E-3964-06F1-0BE1298EC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31465A2-4D64-B13D-A84A-70928401FA0F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CCF0AF0-72B1-A2B2-AC13-2703D72EB9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6CBED-DF5A-3A67-131F-D2F72A7730DC}"/>
              </a:ext>
            </a:extLst>
          </p:cNvPr>
          <p:cNvSpPr txBox="1"/>
          <p:nvPr/>
        </p:nvSpPr>
        <p:spPr>
          <a:xfrm>
            <a:off x="876301" y="347557"/>
            <a:ext cx="9732063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3400" b="1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Lóðir sem áætlað er að úthluta þurfa að vera byggingarhæfar</a:t>
            </a:r>
            <a:endParaRPr kumimoji="0" lang="is-IS" sz="34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ea typeface="+mn-ea"/>
              <a:cs typeface="Setimo" panose="020B060302020403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9C04AEF-9470-1149-8CCA-ACB970D807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081998"/>
              </p:ext>
            </p:extLst>
          </p:nvPr>
        </p:nvGraphicFramePr>
        <p:xfrm>
          <a:off x="6140486" y="1537447"/>
          <a:ext cx="5256000" cy="2595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BD218CF-3021-48D4-A250-7F1D1C76F4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921071"/>
              </p:ext>
            </p:extLst>
          </p:nvPr>
        </p:nvGraphicFramePr>
        <p:xfrm>
          <a:off x="6140486" y="4184538"/>
          <a:ext cx="5256000" cy="24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F9FD515-7EA5-F964-9D44-D652819A1DC2}"/>
              </a:ext>
            </a:extLst>
          </p:cNvPr>
          <p:cNvSpPr txBox="1">
            <a:spLocks/>
          </p:cNvSpPr>
          <p:nvPr/>
        </p:nvSpPr>
        <p:spPr>
          <a:xfrm>
            <a:off x="876301" y="1537447"/>
            <a:ext cx="4905374" cy="51833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Framkvæmdir hafnar á </a:t>
            </a:r>
            <a:r>
              <a:rPr kumimoji="0" lang="is-IS" sz="22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þriðjungi</a:t>
            </a:r>
            <a:r>
              <a:rPr kumimoji="0" lang="is-IS" sz="22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 íbúða á lóðum sem voru áætlaðar til úthlutunar á árinu á höfuðborgarsvæðinu 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Rúmlega þriðjungur </a:t>
            </a:r>
            <a:r>
              <a:rPr kumimoji="0" lang="is-IS" sz="20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ekki á byggingarhæfum lóðum 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s-IS" sz="2000">
                <a:latin typeface="Setimo"/>
              </a:rPr>
              <a:t>Einnig er þar </a:t>
            </a:r>
            <a:r>
              <a:rPr lang="is-IS" sz="2000" b="1">
                <a:latin typeface="Setimo"/>
              </a:rPr>
              <a:t>fjöldi lóða</a:t>
            </a:r>
            <a:r>
              <a:rPr lang="is-IS" sz="2000">
                <a:latin typeface="Setimo"/>
              </a:rPr>
              <a:t> sem eru byggingarhæfar og engin uppbygging hefur í raun hafist</a:t>
            </a:r>
            <a:endParaRPr kumimoji="0" lang="is-IS" b="0" i="0" u="none" strike="noStrike" kern="1200" cap="none" spc="0" normalizeH="0" baseline="3000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/>
              <a:ea typeface="+mn-ea"/>
              <a:cs typeface="Setimo" panose="020B0603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Íbúðum á lóðum eftir áætluðu úthlutunarári hefur farið </a:t>
            </a:r>
            <a:r>
              <a:rPr kumimoji="0" lang="is-IS" sz="22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fækkandi</a:t>
            </a:r>
            <a:r>
              <a:rPr kumimoji="0" lang="is-IS" sz="22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 síðastliðin tvö ár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Árið 2025 = </a:t>
            </a:r>
            <a:r>
              <a:rPr kumimoji="0" lang="is-IS" sz="20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3.297 íbúðir</a:t>
            </a:r>
          </a:p>
          <a:p>
            <a:pPr lvl="2" indent="-285750">
              <a:lnSpc>
                <a:spcPct val="150000"/>
              </a:lnSpc>
              <a:spcBef>
                <a:spcPts val="0"/>
              </a:spcBef>
            </a:pPr>
            <a:r>
              <a:rPr lang="is-IS" sz="1800" b="1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33%</a:t>
            </a:r>
            <a:r>
              <a:rPr lang="is-IS" sz="1800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 framkvæmda </a:t>
            </a:r>
            <a:r>
              <a:rPr lang="is-IS" sz="1800" b="1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hafnar</a:t>
            </a:r>
            <a:r>
              <a:rPr lang="is-IS" sz="1800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 eða lokið</a:t>
            </a:r>
            <a:endParaRPr kumimoji="0" lang="is-IS" sz="1800" i="0" u="none" strike="noStrike" kern="1200" cap="none" spc="0" normalizeH="0" baseline="3000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/>
              <a:ea typeface="+mn-ea"/>
              <a:cs typeface="Setimo" panose="020B0603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Árið 2024 = </a:t>
            </a:r>
            <a:r>
              <a:rPr kumimoji="0" lang="is-IS" sz="20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4.133 íbúðir</a:t>
            </a:r>
          </a:p>
          <a:p>
            <a:pPr lvl="2" indent="-285750">
              <a:lnSpc>
                <a:spcPct val="150000"/>
              </a:lnSpc>
              <a:spcBef>
                <a:spcPts val="0"/>
              </a:spcBef>
            </a:pPr>
            <a:r>
              <a:rPr lang="is-IS" sz="1800" b="1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59%</a:t>
            </a:r>
            <a:r>
              <a:rPr lang="is-IS" sz="1800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 framkvæmda </a:t>
            </a:r>
            <a:r>
              <a:rPr lang="is-IS" sz="1800" b="1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hafnar</a:t>
            </a:r>
            <a:r>
              <a:rPr lang="is-IS" sz="1800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 eða lokið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Árið 2023 = </a:t>
            </a:r>
            <a:r>
              <a:rPr kumimoji="0" lang="is-IS" sz="20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5.984 íbúðir</a:t>
            </a:r>
          </a:p>
          <a:p>
            <a:pPr lvl="2" indent="-285750">
              <a:lnSpc>
                <a:spcPct val="150000"/>
              </a:lnSpc>
              <a:spcBef>
                <a:spcPts val="0"/>
              </a:spcBef>
            </a:pPr>
            <a:r>
              <a:rPr lang="is-IS" sz="1800" b="1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76%</a:t>
            </a:r>
            <a:r>
              <a:rPr lang="is-IS" sz="1800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 framkvæmda </a:t>
            </a:r>
            <a:r>
              <a:rPr lang="is-IS" sz="1800" b="1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hafnar</a:t>
            </a:r>
            <a:r>
              <a:rPr lang="is-IS" sz="1800" baseline="30000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 eða lokið</a:t>
            </a:r>
          </a:p>
        </p:txBody>
      </p:sp>
    </p:spTree>
    <p:extLst>
      <p:ext uri="{BB962C8B-B14F-4D97-AF65-F5344CB8AC3E}">
        <p14:creationId xmlns:p14="http://schemas.microsoft.com/office/powerpoint/2010/main" val="1149216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E25AB-7B3E-C67D-A590-866E8DCB4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43328D8-B358-B97D-AD35-48CD59439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77AB9D8-D043-87A2-9687-370C1C2F5176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BAFB0C7-D4F0-2EF4-8806-1562213CA3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5FE2DE-207D-FBFE-18B7-A158876B0E0A}"/>
              </a:ext>
            </a:extLst>
          </p:cNvPr>
          <p:cNvSpPr txBox="1"/>
          <p:nvPr/>
        </p:nvSpPr>
        <p:spPr>
          <a:xfrm>
            <a:off x="876301" y="439069"/>
            <a:ext cx="1051560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400" b="1" i="0" u="none" strike="noStrike" kern="1200" cap="none" spc="0" normalizeH="0" baseline="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Er uppbygging næg á höfuðborgarsvæðinu?</a:t>
            </a:r>
            <a:endParaRPr kumimoji="0" lang="is-IS" sz="34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ea typeface="+mn-ea"/>
              <a:cs typeface="Setimo" panose="020B0603020204030204" pitchFamily="34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4B08797-C571-51BD-5FB4-0004971AB8EC}"/>
              </a:ext>
            </a:extLst>
          </p:cNvPr>
          <p:cNvSpPr txBox="1">
            <a:spLocks/>
          </p:cNvSpPr>
          <p:nvPr/>
        </p:nvSpPr>
        <p:spPr>
          <a:xfrm>
            <a:off x="876300" y="1537447"/>
            <a:ext cx="4952999" cy="4878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2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Uppbygging</a:t>
            </a:r>
            <a:r>
              <a:rPr kumimoji="0" lang="is-IS" sz="220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 hefur verið </a:t>
            </a:r>
            <a:r>
              <a:rPr kumimoji="0" lang="is-IS" sz="22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næg</a:t>
            </a:r>
            <a:r>
              <a:rPr kumimoji="0" lang="is-IS" sz="2200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 á höfuðborgarsvæðinu í ár þar sem fólksfjölgun var </a:t>
            </a:r>
            <a:r>
              <a:rPr kumimoji="0" lang="is-IS" sz="2200" b="1" i="0" u="none" strike="noStrike" kern="1200" cap="none" spc="0" normalizeH="0" baseline="3000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ea typeface="+mn-ea"/>
                <a:cs typeface="Setimo" panose="020B0603020204030204" pitchFamily="34" charset="0"/>
              </a:rPr>
              <a:t>undir væntingum</a:t>
            </a:r>
          </a:p>
          <a:p>
            <a:pPr>
              <a:defRPr/>
            </a:pPr>
            <a:r>
              <a:rPr lang="is-IS" sz="2200" b="1">
                <a:latin typeface="Setimo"/>
              </a:rPr>
              <a:t>Nægt lóðaframboð </a:t>
            </a:r>
            <a:r>
              <a:rPr lang="is-IS" sz="2200">
                <a:latin typeface="Setimo"/>
              </a:rPr>
              <a:t>virðist vera til staðar til að mæta íbúðaþörf næstu ára tryggja þarf byggingarhæfi þeirra</a:t>
            </a:r>
          </a:p>
          <a:p>
            <a:pPr lvl="1">
              <a:defRPr/>
            </a:pPr>
            <a:r>
              <a:rPr lang="is-IS" sz="1800" b="1">
                <a:latin typeface="Setimo"/>
              </a:rPr>
              <a:t>Sveitarfélögin</a:t>
            </a:r>
            <a:r>
              <a:rPr lang="is-IS" sz="1800">
                <a:latin typeface="Setimo"/>
              </a:rPr>
              <a:t> þurfa að sjá til þess að hægt sé að hefja uppbyggingu á úthlutuðum lóðum</a:t>
            </a:r>
          </a:p>
          <a:p>
            <a:pPr lvl="1">
              <a:defRPr/>
            </a:pPr>
            <a:r>
              <a:rPr lang="is-IS" sz="1800" b="1">
                <a:latin typeface="Setimo"/>
              </a:rPr>
              <a:t>Ríkið</a:t>
            </a:r>
            <a:r>
              <a:rPr lang="is-IS" sz="1800">
                <a:latin typeface="Setimo"/>
              </a:rPr>
              <a:t> þarf að sjá til þess að fjármögnunarumhverfi byggingaraðila sé nægilega gott til þess að hægt sé að hefja uppbyggingu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s-IS" sz="2200">
                <a:latin typeface="Setimo"/>
              </a:rPr>
              <a:t>Til framtíðar þarf að sjá til þess að byggt sé í takt við </a:t>
            </a:r>
            <a:r>
              <a:rPr lang="is-IS" sz="2200" b="1">
                <a:latin typeface="Setimo"/>
              </a:rPr>
              <a:t>þarfir markaðarins</a:t>
            </a:r>
          </a:p>
          <a:p>
            <a:pPr lvl="1">
              <a:spcBef>
                <a:spcPts val="1000"/>
              </a:spcBef>
              <a:defRPr/>
            </a:pPr>
            <a:r>
              <a:rPr lang="is-IS" sz="1800">
                <a:latin typeface="Setimo"/>
              </a:rPr>
              <a:t>Ekki bara spurning um </a:t>
            </a:r>
            <a:r>
              <a:rPr lang="is-IS" sz="1800" b="1">
                <a:latin typeface="Setimo"/>
              </a:rPr>
              <a:t>fjölda</a:t>
            </a:r>
            <a:r>
              <a:rPr lang="is-IS" sz="1800">
                <a:latin typeface="Setimo"/>
              </a:rPr>
              <a:t>, heldur líka </a:t>
            </a:r>
            <a:r>
              <a:rPr lang="is-IS" sz="1800" b="1">
                <a:latin typeface="Setimo"/>
              </a:rPr>
              <a:t>rétta gerð </a:t>
            </a:r>
            <a:r>
              <a:rPr lang="is-IS" sz="1800">
                <a:latin typeface="Setimo"/>
              </a:rPr>
              <a:t>af íbúðum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4BD3979-B27B-7D8D-2617-8CD3551283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1730331"/>
              </p:ext>
            </p:extLst>
          </p:nvPr>
        </p:nvGraphicFramePr>
        <p:xfrm>
          <a:off x="6096000" y="1560880"/>
          <a:ext cx="5324190" cy="4712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70906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85B34830-9173-2144-9C83-81D08104F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047" y="286864"/>
            <a:ext cx="6566985" cy="6567051"/>
          </a:xfrm>
          <a:custGeom>
            <a:avLst/>
            <a:gdLst>
              <a:gd name="T0" fmla="*/ 0 w 10548"/>
              <a:gd name="T1" fmla="*/ 6889030 h 10548"/>
              <a:gd name="T2" fmla="*/ 6889030 w 10548"/>
              <a:gd name="T3" fmla="*/ 6889030 h 10548"/>
              <a:gd name="T4" fmla="*/ 6889030 w 10548"/>
              <a:gd name="T5" fmla="*/ 0 h 10548"/>
              <a:gd name="T6" fmla="*/ 0 w 10548"/>
              <a:gd name="T7" fmla="*/ 0 h 10548"/>
              <a:gd name="T8" fmla="*/ 0 w 10548"/>
              <a:gd name="T9" fmla="*/ 6889030 h 105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548" h="10548">
                <a:moveTo>
                  <a:pt x="0" y="10547"/>
                </a:moveTo>
                <a:lnTo>
                  <a:pt x="10547" y="10547"/>
                </a:lnTo>
                <a:lnTo>
                  <a:pt x="10547" y="0"/>
                </a:lnTo>
                <a:lnTo>
                  <a:pt x="0" y="0"/>
                </a:lnTo>
                <a:lnTo>
                  <a:pt x="0" y="10547"/>
                </a:lnTo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C7E2A02-86D4-F21D-94A9-658BAB4535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21900"/>
          <a:stretch>
            <a:fillRect/>
          </a:stretch>
        </p:blipFill>
        <p:spPr/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47D8645D-4AE7-8A4B-B291-59E875837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426" y="723388"/>
            <a:ext cx="5652768" cy="5855986"/>
          </a:xfrm>
          <a:custGeom>
            <a:avLst/>
            <a:gdLst>
              <a:gd name="T0" fmla="*/ 5929889 w 9080"/>
              <a:gd name="T1" fmla="*/ 6143031 h 9407"/>
              <a:gd name="T2" fmla="*/ 0 w 9080"/>
              <a:gd name="T3" fmla="*/ 6143031 h 9407"/>
              <a:gd name="T4" fmla="*/ 0 w 9080"/>
              <a:gd name="T5" fmla="*/ 0 h 9407"/>
              <a:gd name="T6" fmla="*/ 5929889 w 9080"/>
              <a:gd name="T7" fmla="*/ 0 h 9407"/>
              <a:gd name="T8" fmla="*/ 5929889 w 9080"/>
              <a:gd name="T9" fmla="*/ 6143031 h 94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80" h="9407">
                <a:moveTo>
                  <a:pt x="9079" y="9406"/>
                </a:moveTo>
                <a:lnTo>
                  <a:pt x="0" y="9406"/>
                </a:lnTo>
                <a:lnTo>
                  <a:pt x="0" y="0"/>
                </a:lnTo>
                <a:lnTo>
                  <a:pt x="9079" y="0"/>
                </a:lnTo>
                <a:lnTo>
                  <a:pt x="9079" y="9406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289CC667-A7D2-2542-B690-9D680FE7C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" y="1341"/>
            <a:ext cx="1515458" cy="722047"/>
          </a:xfrm>
          <a:custGeom>
            <a:avLst/>
            <a:gdLst>
              <a:gd name="T0" fmla="*/ 0 w 2434"/>
              <a:gd name="T1" fmla="*/ 756866 h 1159"/>
              <a:gd name="T2" fmla="*/ 1589274 w 2434"/>
              <a:gd name="T3" fmla="*/ 756866 h 1159"/>
              <a:gd name="T4" fmla="*/ 1589274 w 2434"/>
              <a:gd name="T5" fmla="*/ 0 h 1159"/>
              <a:gd name="T6" fmla="*/ 0 w 2434"/>
              <a:gd name="T7" fmla="*/ 0 h 1159"/>
              <a:gd name="T8" fmla="*/ 0 w 2434"/>
              <a:gd name="T9" fmla="*/ 756866 h 1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4" h="1159">
                <a:moveTo>
                  <a:pt x="0" y="1158"/>
                </a:moveTo>
                <a:lnTo>
                  <a:pt x="2433" y="1158"/>
                </a:lnTo>
                <a:lnTo>
                  <a:pt x="2433" y="0"/>
                </a:lnTo>
                <a:lnTo>
                  <a:pt x="0" y="0"/>
                </a:lnTo>
                <a:lnTo>
                  <a:pt x="0" y="115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13" name="Freeform 53">
            <a:extLst>
              <a:ext uri="{FF2B5EF4-FFF2-40B4-BE49-F238E27FC236}">
                <a16:creationId xmlns:a16="http://schemas.microsoft.com/office/drawing/2014/main" id="{C10E9967-64C7-2048-8EEB-3140B939A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186" y="4944106"/>
            <a:ext cx="447498" cy="10982"/>
          </a:xfrm>
          <a:custGeom>
            <a:avLst/>
            <a:gdLst>
              <a:gd name="T0" fmla="*/ 468833 w 717"/>
              <a:gd name="T1" fmla="*/ 10843 h 17"/>
              <a:gd name="T2" fmla="*/ 0 w 717"/>
              <a:gd name="T3" fmla="*/ 10843 h 17"/>
              <a:gd name="T4" fmla="*/ 0 w 717"/>
              <a:gd name="T5" fmla="*/ 0 h 17"/>
              <a:gd name="T6" fmla="*/ 468833 w 717"/>
              <a:gd name="T7" fmla="*/ 0 h 17"/>
              <a:gd name="T8" fmla="*/ 468833 w 717"/>
              <a:gd name="T9" fmla="*/ 10843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17" h="17">
                <a:moveTo>
                  <a:pt x="716" y="16"/>
                </a:moveTo>
                <a:lnTo>
                  <a:pt x="0" y="16"/>
                </a:lnTo>
                <a:lnTo>
                  <a:pt x="0" y="0"/>
                </a:lnTo>
                <a:lnTo>
                  <a:pt x="716" y="0"/>
                </a:lnTo>
                <a:lnTo>
                  <a:pt x="716" y="16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14" name="Freeform 69">
            <a:extLst>
              <a:ext uri="{FF2B5EF4-FFF2-40B4-BE49-F238E27FC236}">
                <a16:creationId xmlns:a16="http://schemas.microsoft.com/office/drawing/2014/main" id="{25C987C9-A2F6-B545-9E54-AD4752DA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186" y="5484954"/>
            <a:ext cx="447498" cy="10982"/>
          </a:xfrm>
          <a:custGeom>
            <a:avLst/>
            <a:gdLst>
              <a:gd name="T0" fmla="*/ 468833 w 717"/>
              <a:gd name="T1" fmla="*/ 10881 h 18"/>
              <a:gd name="T2" fmla="*/ 0 w 717"/>
              <a:gd name="T3" fmla="*/ 10881 h 18"/>
              <a:gd name="T4" fmla="*/ 0 w 717"/>
              <a:gd name="T5" fmla="*/ 0 h 18"/>
              <a:gd name="T6" fmla="*/ 468833 w 717"/>
              <a:gd name="T7" fmla="*/ 0 h 18"/>
              <a:gd name="T8" fmla="*/ 468833 w 717"/>
              <a:gd name="T9" fmla="*/ 10881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17" h="18">
                <a:moveTo>
                  <a:pt x="716" y="17"/>
                </a:moveTo>
                <a:lnTo>
                  <a:pt x="0" y="17"/>
                </a:lnTo>
                <a:lnTo>
                  <a:pt x="0" y="0"/>
                </a:lnTo>
                <a:lnTo>
                  <a:pt x="716" y="0"/>
                </a:lnTo>
                <a:lnTo>
                  <a:pt x="716" y="17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15" name="Freeform 89">
            <a:extLst>
              <a:ext uri="{FF2B5EF4-FFF2-40B4-BE49-F238E27FC236}">
                <a16:creationId xmlns:a16="http://schemas.microsoft.com/office/drawing/2014/main" id="{C4F16233-B626-E441-B319-8D7F8A5E8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186" y="6023057"/>
            <a:ext cx="447498" cy="10982"/>
          </a:xfrm>
          <a:custGeom>
            <a:avLst/>
            <a:gdLst>
              <a:gd name="T0" fmla="*/ 468833 w 717"/>
              <a:gd name="T1" fmla="*/ 10881 h 18"/>
              <a:gd name="T2" fmla="*/ 0 w 717"/>
              <a:gd name="T3" fmla="*/ 10881 h 18"/>
              <a:gd name="T4" fmla="*/ 0 w 717"/>
              <a:gd name="T5" fmla="*/ 0 h 18"/>
              <a:gd name="T6" fmla="*/ 468833 w 717"/>
              <a:gd name="T7" fmla="*/ 0 h 18"/>
              <a:gd name="T8" fmla="*/ 468833 w 717"/>
              <a:gd name="T9" fmla="*/ 10881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17" h="18">
                <a:moveTo>
                  <a:pt x="716" y="17"/>
                </a:moveTo>
                <a:lnTo>
                  <a:pt x="0" y="17"/>
                </a:lnTo>
                <a:lnTo>
                  <a:pt x="0" y="0"/>
                </a:lnTo>
                <a:lnTo>
                  <a:pt x="716" y="0"/>
                </a:lnTo>
                <a:lnTo>
                  <a:pt x="716" y="17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8A1A5-FF18-D344-B310-AE51BA4F9058}"/>
              </a:ext>
            </a:extLst>
          </p:cNvPr>
          <p:cNvSpPr txBox="1"/>
          <p:nvPr/>
        </p:nvSpPr>
        <p:spPr>
          <a:xfrm>
            <a:off x="3145113" y="4155279"/>
            <a:ext cx="3193613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700" b="1" i="0" u="none" strike="noStrike" kern="1200" cap="none" spc="-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HMS þakkar fyrir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EDCBB-5489-5A4B-A611-1AF67C71E463}"/>
              </a:ext>
            </a:extLst>
          </p:cNvPr>
          <p:cNvSpPr txBox="1"/>
          <p:nvPr/>
        </p:nvSpPr>
        <p:spPr>
          <a:xfrm>
            <a:off x="3145113" y="4805092"/>
            <a:ext cx="3193614" cy="30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Borgartúni 21, 105 Reykjavík.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30F19-552A-6E42-99D8-4ECB70FF9BD7}"/>
              </a:ext>
            </a:extLst>
          </p:cNvPr>
          <p:cNvSpPr txBox="1"/>
          <p:nvPr/>
        </p:nvSpPr>
        <p:spPr>
          <a:xfrm>
            <a:off x="3145113" y="5347053"/>
            <a:ext cx="3193614" cy="30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Ártorgi 1, 550 Sauðárkróki.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71E89-D25F-814D-81CE-C6069150CF16}"/>
              </a:ext>
            </a:extLst>
          </p:cNvPr>
          <p:cNvSpPr txBox="1"/>
          <p:nvPr/>
        </p:nvSpPr>
        <p:spPr>
          <a:xfrm>
            <a:off x="3145113" y="5885204"/>
            <a:ext cx="3193614" cy="30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Hafnarstræti 107, 600 Akureyri.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7AD0D-2FD7-E047-9FD2-2F0503988F99}"/>
              </a:ext>
            </a:extLst>
          </p:cNvPr>
          <p:cNvSpPr txBox="1"/>
          <p:nvPr/>
        </p:nvSpPr>
        <p:spPr>
          <a:xfrm>
            <a:off x="2509962" y="1712930"/>
            <a:ext cx="3828765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0" b="1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TAKK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5CE5C-9678-9249-905B-C30583909F41}"/>
              </a:ext>
            </a:extLst>
          </p:cNvPr>
          <p:cNvSpPr txBox="1"/>
          <p:nvPr/>
        </p:nvSpPr>
        <p:spPr>
          <a:xfrm>
            <a:off x="2509962" y="2633094"/>
            <a:ext cx="3828765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0" b="1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FYRIR</a:t>
            </a:r>
          </a:p>
        </p:txBody>
      </p:sp>
    </p:spTree>
    <p:extLst>
      <p:ext uri="{BB962C8B-B14F-4D97-AF65-F5344CB8AC3E}">
        <p14:creationId xmlns:p14="http://schemas.microsoft.com/office/powerpoint/2010/main" val="232015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667869B-89E6-4CC2-A641-AC29C8825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1440" y="-239897"/>
            <a:ext cx="12533436" cy="7395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0D3DB6-E2F2-445C-9439-83C0A25F45A4}"/>
              </a:ext>
            </a:extLst>
          </p:cNvPr>
          <p:cNvSpPr txBox="1"/>
          <p:nvPr/>
        </p:nvSpPr>
        <p:spPr>
          <a:xfrm>
            <a:off x="1687782" y="2217232"/>
            <a:ext cx="8059533" cy="2054384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defTabSz="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is-IS" sz="4800" b="1" noProof="0">
                <a:solidFill>
                  <a:srgbClr val="FFFFFF"/>
                </a:solidFill>
                <a:latin typeface="Setimo"/>
                <a:cs typeface="Setimo" panose="020B0603020204030204" pitchFamily="34" charset="0"/>
              </a:rPr>
              <a:t>Óskir og væntingar um framtíðarbúsetu</a:t>
            </a:r>
            <a:endParaRPr lang="is-IS" sz="1600" noProof="0">
              <a:solidFill>
                <a:srgbClr val="C1A78D"/>
              </a:solidFill>
              <a:latin typeface="Setimo" panose="020B0603020204030204" pitchFamily="34" charset="0"/>
              <a:cs typeface="Setimo" panose="020B0603020204030204" pitchFamily="34" charset="0"/>
            </a:endParaRPr>
          </a:p>
          <a:p>
            <a:pPr defTabSz="228600">
              <a:lnSpc>
                <a:spcPct val="250000"/>
              </a:lnSpc>
              <a:defRPr/>
            </a:pPr>
            <a:r>
              <a:rPr lang="is-IS" sz="2000" noProof="0">
                <a:solidFill>
                  <a:srgbClr val="C1A78D"/>
                </a:solidFill>
                <a:latin typeface="Setimo"/>
                <a:cs typeface="Setimo" panose="020B0603020204030204" pitchFamily="34" charset="0"/>
              </a:rPr>
              <a:t>Niðurstöður könnunar um búsetuóskir landsmanna</a:t>
            </a:r>
            <a:endParaRPr lang="is-IS" sz="2000" noProof="0">
              <a:solidFill>
                <a:srgbClr val="C1A78D"/>
              </a:solidFill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7190132-EFBF-4AC4-94E0-D508511936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7324" y="380704"/>
            <a:ext cx="1070875" cy="534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D2AB7D-4B90-4387-9790-AF6AEF3C555A}"/>
              </a:ext>
            </a:extLst>
          </p:cNvPr>
          <p:cNvSpPr txBox="1"/>
          <p:nvPr/>
        </p:nvSpPr>
        <p:spPr>
          <a:xfrm>
            <a:off x="1882151" y="6292679"/>
            <a:ext cx="6512454" cy="276975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defTabSz="228600">
              <a:defRPr/>
            </a:pPr>
            <a:r>
              <a:rPr lang="is-IS" sz="1200" noProof="0">
                <a:solidFill>
                  <a:prstClr val="white"/>
                </a:solidFill>
                <a:latin typeface="Calibri"/>
              </a:rPr>
              <a:t>Húsnæðis- og mannvirkjastofnun													Desember 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CAD82B-C01D-CD14-62E7-1CB4BAF9F81B}"/>
              </a:ext>
            </a:extLst>
          </p:cNvPr>
          <p:cNvSpPr/>
          <p:nvPr/>
        </p:nvSpPr>
        <p:spPr>
          <a:xfrm flipH="1">
            <a:off x="1465169" y="2056169"/>
            <a:ext cx="45719" cy="2317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noProof="0"/>
          </a:p>
        </p:txBody>
      </p:sp>
    </p:spTree>
    <p:extLst>
      <p:ext uri="{BB962C8B-B14F-4D97-AF65-F5344CB8AC3E}">
        <p14:creationId xmlns:p14="http://schemas.microsoft.com/office/powerpoint/2010/main" val="3101782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41439-A1F7-8E84-BC4C-63DC564AA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B4A10B0-C667-09B0-1AE4-D15BADB55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541F048-43A9-F19E-4F80-9503C52EEE56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C0D5F0B-79A4-2BB3-7BD6-C6536ABD22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BC92A-117C-ED15-B038-70E7B0FC426F}"/>
              </a:ext>
            </a:extLst>
          </p:cNvPr>
          <p:cNvSpPr txBox="1"/>
          <p:nvPr/>
        </p:nvSpPr>
        <p:spPr>
          <a:xfrm>
            <a:off x="876300" y="788006"/>
            <a:ext cx="9153525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3300" b="1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Íslendingar stefna í auknu mæli á að búa í eigin húsnæði</a:t>
            </a:r>
            <a:endParaRPr lang="is-IS" sz="33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667D5D2-9F51-950F-14A5-49C601C4A687}"/>
              </a:ext>
            </a:extLst>
          </p:cNvPr>
          <p:cNvSpPr txBox="1">
            <a:spLocks/>
          </p:cNvSpPr>
          <p:nvPr/>
        </p:nvSpPr>
        <p:spPr>
          <a:xfrm>
            <a:off x="876300" y="1896002"/>
            <a:ext cx="9963150" cy="9756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is-IS" noProof="0">
                <a:latin typeface="Setimo"/>
              </a:rPr>
              <a:t>Stór hluti breytinga skýrist af væntingum ungs fólks til breyttrar búsetu. Ungt fólk á aldrinum 18-24 ára stefnir á að flytja úr foreldrahúsum í eigið húsnæði. Fólk á barneignaraldri stefnir á að komast úr foreldrahúsum og af leigumarkaði inn á eignamarkað. </a:t>
            </a:r>
          </a:p>
        </p:txBody>
      </p:sp>
      <p:graphicFrame>
        <p:nvGraphicFramePr>
          <p:cNvPr id="3" name="Línurit 2">
            <a:extLst>
              <a:ext uri="{FF2B5EF4-FFF2-40B4-BE49-F238E27FC236}">
                <a16:creationId xmlns:a16="http://schemas.microsoft.com/office/drawing/2014/main" id="{AF83A6A7-A37C-C0FB-F9F7-A04F660C68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8555432"/>
              </p:ext>
            </p:extLst>
          </p:nvPr>
        </p:nvGraphicFramePr>
        <p:xfrm>
          <a:off x="554680" y="2725136"/>
          <a:ext cx="5219699" cy="4044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Línurit 3">
            <a:extLst>
              <a:ext uri="{FF2B5EF4-FFF2-40B4-BE49-F238E27FC236}">
                <a16:creationId xmlns:a16="http://schemas.microsoft.com/office/drawing/2014/main" id="{342173D9-E12D-40EA-91A2-FD4110F4C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030752"/>
              </p:ext>
            </p:extLst>
          </p:nvPr>
        </p:nvGraphicFramePr>
        <p:xfrm>
          <a:off x="5563398" y="2725136"/>
          <a:ext cx="5991283" cy="369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203068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05204-5F3A-E0B5-6CE5-D027F5E89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54F75258-4CBA-003D-5DBB-FAC9D940A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4F0C968-0596-1867-142D-D2DBA5A131B6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ED447B0-A2C7-5049-DF13-EB0CE8E774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55A339-D231-E2CC-A1F0-06DED8F192A5}"/>
              </a:ext>
            </a:extLst>
          </p:cNvPr>
          <p:cNvSpPr txBox="1"/>
          <p:nvPr/>
        </p:nvSpPr>
        <p:spPr>
          <a:xfrm>
            <a:off x="876300" y="788006"/>
            <a:ext cx="9153525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3300" b="1" i="0" u="none" strike="noStrike" kern="1200" cap="none" spc="0" normalizeH="0" baseline="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cs typeface="Setimo" panose="020B0603020204030204" pitchFamily="34" charset="0"/>
              </a:rPr>
              <a:t>Að meðaltali búa 2,8 einstaklingar í heimili</a:t>
            </a:r>
            <a:endParaRPr lang="is-IS" sz="33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1E8DE23-43D1-73FA-1405-F5ECCD4BF4D9}"/>
              </a:ext>
            </a:extLst>
          </p:cNvPr>
          <p:cNvSpPr txBox="1">
            <a:spLocks/>
          </p:cNvSpPr>
          <p:nvPr/>
        </p:nvSpPr>
        <p:spPr>
          <a:xfrm>
            <a:off x="876300" y="1519485"/>
            <a:ext cx="9963150" cy="9756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is-IS" noProof="0">
                <a:latin typeface="Setimo"/>
              </a:rPr>
              <a:t>Að jafnaði búa færri í hverju heimili á leigumarkaði samanborið við heimili sem búa í eigin húsnæði. Heimili á höfuðborgarsvæðinu eru litlu fámennari en heimili á landsbyggðinni. Á höfuðborgarsvæðinu eru fjölmennustu heimilin að jafnaði í Kópavogi, en þau fámennustu í Garðabæ. </a:t>
            </a:r>
          </a:p>
        </p:txBody>
      </p:sp>
      <p:graphicFrame>
        <p:nvGraphicFramePr>
          <p:cNvPr id="5" name="Línurit 4">
            <a:extLst>
              <a:ext uri="{FF2B5EF4-FFF2-40B4-BE49-F238E27FC236}">
                <a16:creationId xmlns:a16="http://schemas.microsoft.com/office/drawing/2014/main" id="{B2E99F6A-94AC-DA30-8037-BCB9A654D5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398760"/>
              </p:ext>
            </p:extLst>
          </p:nvPr>
        </p:nvGraphicFramePr>
        <p:xfrm>
          <a:off x="876300" y="2626452"/>
          <a:ext cx="10520186" cy="379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21843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3515F-C61D-1549-9B74-67FFA4E92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4D0F418-9611-08A8-D465-FE4E7B6EC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C00CE5D-21B5-5524-2EE5-7836D6D35129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C4CD836-4771-8612-05C1-4126192085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D5D20B-9442-FBD5-825B-272AE965F0F5}"/>
              </a:ext>
            </a:extLst>
          </p:cNvPr>
          <p:cNvSpPr txBox="1"/>
          <p:nvPr/>
        </p:nvSpPr>
        <p:spPr>
          <a:xfrm>
            <a:off x="876300" y="788006"/>
            <a:ext cx="105156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3300" b="1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Óverulegir búferlaflutningar innanlands – en einhverjir stefna á að flytja af landi brott</a:t>
            </a:r>
            <a:endParaRPr lang="is-IS" sz="33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C43AFC-C8CE-C580-6455-66C46A8F95F2}"/>
              </a:ext>
            </a:extLst>
          </p:cNvPr>
          <p:cNvSpPr txBox="1">
            <a:spLocks/>
          </p:cNvSpPr>
          <p:nvPr/>
        </p:nvSpPr>
        <p:spPr>
          <a:xfrm>
            <a:off x="871714" y="1896002"/>
            <a:ext cx="10443986" cy="7829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is-IS" sz="2400" noProof="0">
                <a:latin typeface="Setimo"/>
              </a:rPr>
              <a:t>Um það bil 5% íbúa af höfuðborgarsvæðinu og landsbyggðinni telja sig munu búa erlendis eftir 5 ár. Fólk í yngsta aldurshópnum er líklegast til að stefna á að flytja erlendis, en algengt er að fólk mennti sig erlendis.  </a:t>
            </a:r>
          </a:p>
        </p:txBody>
      </p:sp>
      <p:graphicFrame>
        <p:nvGraphicFramePr>
          <p:cNvPr id="5" name="Línurit 4">
            <a:extLst>
              <a:ext uri="{FF2B5EF4-FFF2-40B4-BE49-F238E27FC236}">
                <a16:creationId xmlns:a16="http://schemas.microsoft.com/office/drawing/2014/main" id="{57BDA45E-91D7-704A-1914-DA614A5B7E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7351041"/>
              </p:ext>
            </p:extLst>
          </p:nvPr>
        </p:nvGraphicFramePr>
        <p:xfrm>
          <a:off x="1289518" y="2553358"/>
          <a:ext cx="9608377" cy="3961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62211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95A1A-6EFE-A32D-9DC0-76CC5D916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F36636F-853E-7BF3-C1D9-F8974A804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3E2640A-C806-68E9-5FF8-C124B70E19ED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528C7D9-B8F9-8103-557F-20F117AA66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1A2581-C045-C115-1551-6B2A3CA2F2C2}"/>
              </a:ext>
            </a:extLst>
          </p:cNvPr>
          <p:cNvSpPr txBox="1"/>
          <p:nvPr/>
        </p:nvSpPr>
        <p:spPr>
          <a:xfrm>
            <a:off x="876300" y="788006"/>
            <a:ext cx="10515600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3300" b="1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Reykvíkingar líklegastir til að flytja á milli svæða</a:t>
            </a:r>
            <a:endParaRPr lang="is-IS" sz="33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A98721F-F0A0-A215-5E72-18C4E27A2158}"/>
              </a:ext>
            </a:extLst>
          </p:cNvPr>
          <p:cNvSpPr txBox="1">
            <a:spLocks/>
          </p:cNvSpPr>
          <p:nvPr/>
        </p:nvSpPr>
        <p:spPr>
          <a:xfrm>
            <a:off x="876300" y="1467618"/>
            <a:ext cx="10682967" cy="115230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is-IS" sz="2400" noProof="0">
                <a:latin typeface="Setimo"/>
              </a:rPr>
              <a:t>Um 9% íbúa Reykjavíkur gera ráð fyrir að flytja innan höfuðborgarsvæðisins og sama hlutfall íbúa annarra sveitarfélaga á höfuðborgarsvæðinu gera ráð fyrir að flytja til Reykjavíkur. Um 9 af hverjum 10 landsbyggðarbúum gera ráð fyrir að búa áfram úti á landi eftir 5 ár. </a:t>
            </a:r>
          </a:p>
        </p:txBody>
      </p:sp>
      <p:graphicFrame>
        <p:nvGraphicFramePr>
          <p:cNvPr id="6" name="Línurit 5">
            <a:extLst>
              <a:ext uri="{FF2B5EF4-FFF2-40B4-BE49-F238E27FC236}">
                <a16:creationId xmlns:a16="http://schemas.microsoft.com/office/drawing/2014/main" id="{422C092D-6A2C-3B3E-7888-666F41CF35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985044"/>
              </p:ext>
            </p:extLst>
          </p:nvPr>
        </p:nvGraphicFramePr>
        <p:xfrm>
          <a:off x="1253566" y="2699369"/>
          <a:ext cx="9680281" cy="3894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23064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B634D-BB82-72A7-4F7F-EDCA2F2A8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9B330EE-DCBE-EC8A-544A-45E42B663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5775FDC-ECA7-869B-D9AC-20922B223B3F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48393F8-085B-7E64-7EC8-2195818D29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DE4591-FA38-2C56-81ED-BCF9F5E0124D}"/>
              </a:ext>
            </a:extLst>
          </p:cNvPr>
          <p:cNvSpPr txBox="1"/>
          <p:nvPr/>
        </p:nvSpPr>
        <p:spPr>
          <a:xfrm>
            <a:off x="876300" y="788006"/>
            <a:ext cx="105156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3300" b="1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Miðborg og Laugardalur álitlegur framtíðar búsetukostur í Reykjavík</a:t>
            </a:r>
            <a:endParaRPr lang="is-IS" sz="33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FDD7B43-7CF8-0422-97DD-0C8F46B53B5C}"/>
              </a:ext>
            </a:extLst>
          </p:cNvPr>
          <p:cNvSpPr txBox="1">
            <a:spLocks/>
          </p:cNvSpPr>
          <p:nvPr/>
        </p:nvSpPr>
        <p:spPr>
          <a:xfrm>
            <a:off x="876300" y="1896002"/>
            <a:ext cx="10682967" cy="7829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is-IS" sz="2400" noProof="0">
                <a:latin typeface="Setimo"/>
              </a:rPr>
              <a:t>Sjö vinsælustu póstnúmerin í Reykjavík halda sessi og hýsa tæplega 80% borgarbúa. Miðborg og Laugardalur vaxa mest í vinsældum á kostnað annarra póstnúmera, en Hlíðarnar áfram fjölmennastar.  </a:t>
            </a:r>
          </a:p>
        </p:txBody>
      </p:sp>
      <p:graphicFrame>
        <p:nvGraphicFramePr>
          <p:cNvPr id="3" name="Línurit 2">
            <a:extLst>
              <a:ext uri="{FF2B5EF4-FFF2-40B4-BE49-F238E27FC236}">
                <a16:creationId xmlns:a16="http://schemas.microsoft.com/office/drawing/2014/main" id="{985DBC02-4A7B-424A-AD5C-EEE0E48DC9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0876128"/>
              </p:ext>
            </p:extLst>
          </p:nvPr>
        </p:nvGraphicFramePr>
        <p:xfrm>
          <a:off x="952402" y="2692917"/>
          <a:ext cx="10287196" cy="3996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93583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B1786-949C-5535-50D1-A2D84A8E7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CEBC7A6-64A4-68EA-161D-5F6842365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D20A0B9-EC7A-0AAB-43F1-388608F5196A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516EF8D-30B8-FAC4-B65C-54FF521BA0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7EC8FA-E95C-80AB-044D-ACA18CBF9E6A}"/>
              </a:ext>
            </a:extLst>
          </p:cNvPr>
          <p:cNvSpPr txBox="1"/>
          <p:nvPr/>
        </p:nvSpPr>
        <p:spPr>
          <a:xfrm>
            <a:off x="876299" y="788006"/>
            <a:ext cx="10678381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3300" b="1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H</a:t>
            </a:r>
            <a:r>
              <a:rPr lang="is-IS" sz="3300" b="1" i="0" u="none" strike="noStrike" kern="1200" cap="none" spc="0" normalizeH="0" baseline="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cs typeface="Setimo" panose="020B0603020204030204" pitchFamily="34" charset="0"/>
              </a:rPr>
              <a:t>reyfingar milli íbúðategunda ólíkar milli aldurshópa</a:t>
            </a:r>
            <a:endParaRPr lang="is-IS" sz="33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8BC566B-8C92-CDCD-AB10-A50AA2693B08}"/>
              </a:ext>
            </a:extLst>
          </p:cNvPr>
          <p:cNvSpPr txBox="1">
            <a:spLocks/>
          </p:cNvSpPr>
          <p:nvPr/>
        </p:nvSpPr>
        <p:spPr>
          <a:xfrm>
            <a:off x="876298" y="1441460"/>
            <a:ext cx="10678381" cy="7829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is-IS" sz="2400" noProof="0">
                <a:latin typeface="Setimo"/>
              </a:rPr>
              <a:t>Ungt fólk flytur úr foreldrahúsum í stærra og minna fjölbýli. Fólk á aldrinum 25-64 flyst í auknu mæli í sérbýli. Eldra fólk leitar aftur í blokkaríbúðir. </a:t>
            </a:r>
          </a:p>
        </p:txBody>
      </p:sp>
      <p:graphicFrame>
        <p:nvGraphicFramePr>
          <p:cNvPr id="5" name="Línurit 4">
            <a:extLst>
              <a:ext uri="{FF2B5EF4-FFF2-40B4-BE49-F238E27FC236}">
                <a16:creationId xmlns:a16="http://schemas.microsoft.com/office/drawing/2014/main" id="{B007059F-6933-14A2-2AB1-C4FF81C72F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120920"/>
              </p:ext>
            </p:extLst>
          </p:nvPr>
        </p:nvGraphicFramePr>
        <p:xfrm>
          <a:off x="876297" y="2310780"/>
          <a:ext cx="10678381" cy="4203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00590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3F246-F389-7A09-4DA3-1A943EB60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3682CA3C-4DD7-E9FF-E19B-D5A8210FA8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00" y="399901"/>
            <a:ext cx="463438" cy="72563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" name="Línurit 5">
            <a:extLst>
              <a:ext uri="{FF2B5EF4-FFF2-40B4-BE49-F238E27FC236}">
                <a16:creationId xmlns:a16="http://schemas.microsoft.com/office/drawing/2014/main" id="{8696E85C-62ED-5223-1512-A0F995F06590}"/>
              </a:ext>
            </a:extLst>
          </p:cNvPr>
          <p:cNvGraphicFramePr>
            <a:graphicFrameLocks/>
          </p:cNvGraphicFramePr>
          <p:nvPr/>
        </p:nvGraphicFramePr>
        <p:xfrm>
          <a:off x="669322" y="2079938"/>
          <a:ext cx="8629651" cy="4729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arammi 6">
            <a:extLst>
              <a:ext uri="{FF2B5EF4-FFF2-40B4-BE49-F238E27FC236}">
                <a16:creationId xmlns:a16="http://schemas.microsoft.com/office/drawing/2014/main" id="{50A3958C-2C88-9021-1C2C-01920F292B23}"/>
              </a:ext>
            </a:extLst>
          </p:cNvPr>
          <p:cNvSpPr txBox="1"/>
          <p:nvPr/>
        </p:nvSpPr>
        <p:spPr>
          <a:xfrm>
            <a:off x="9713389" y="1495163"/>
            <a:ext cx="1900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+23.900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íbúar 2015-2025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Landupplýsingadeild Reykjavíkur</a:t>
            </a:r>
            <a:endParaRPr kumimoji="0" lang="is-IS" sz="800" b="0" i="0" u="none" strike="noStrike" kern="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1372D26C-28FF-3279-ADC3-F0612AFDA1B0}"/>
              </a:ext>
            </a:extLst>
          </p:cNvPr>
          <p:cNvSpPr txBox="1"/>
          <p:nvPr/>
        </p:nvSpPr>
        <p:spPr>
          <a:xfrm>
            <a:off x="9724644" y="2510826"/>
            <a:ext cx="1900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+9.700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íbúðir 2015-2025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fasteignagátt, </a:t>
            </a:r>
            <a:r>
              <a:rPr kumimoji="0" lang="is-I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hms</a:t>
            </a:r>
            <a:r>
              <a:rPr kumimoji="0" lang="is-I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.is</a:t>
            </a:r>
            <a:endParaRPr kumimoji="0" lang="is-IS" sz="800" b="0" i="0" u="none" strike="noStrike" kern="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arammi 8">
            <a:extLst>
              <a:ext uri="{FF2B5EF4-FFF2-40B4-BE49-F238E27FC236}">
                <a16:creationId xmlns:a16="http://schemas.microsoft.com/office/drawing/2014/main" id="{685E7CE1-C31E-64F9-3CE9-928CF3F7F5E7}"/>
              </a:ext>
            </a:extLst>
          </p:cNvPr>
          <p:cNvSpPr txBox="1"/>
          <p:nvPr/>
        </p:nvSpPr>
        <p:spPr>
          <a:xfrm>
            <a:off x="9713389" y="4026527"/>
            <a:ext cx="19000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+1.125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íbúðir/ári 2019-2024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s-I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markmið AR2040, 1200 íbúðir/ ári)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fasteignagátt, </a:t>
            </a:r>
            <a:r>
              <a:rPr kumimoji="0" lang="is-IS" sz="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hms</a:t>
            </a:r>
            <a:r>
              <a:rPr kumimoji="0" lang="is-I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.is</a:t>
            </a:r>
            <a:endParaRPr kumimoji="0" lang="is-IS" sz="800" b="0" i="0" u="none" strike="noStrike" kern="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arammi 9">
            <a:extLst>
              <a:ext uri="{FF2B5EF4-FFF2-40B4-BE49-F238E27FC236}">
                <a16:creationId xmlns:a16="http://schemas.microsoft.com/office/drawing/2014/main" id="{16FDC723-C82C-C421-A7F4-1358619E9B28}"/>
              </a:ext>
            </a:extLst>
          </p:cNvPr>
          <p:cNvSpPr txBox="1"/>
          <p:nvPr/>
        </p:nvSpPr>
        <p:spPr>
          <a:xfrm>
            <a:off x="9724644" y="5171152"/>
            <a:ext cx="19000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+2.100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íbúar/ári 2019-2024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s-I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markmið AR2040, 2.100 íbúar/ ári)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Hagstofa Íslands</a:t>
            </a:r>
            <a:endParaRPr kumimoji="0" lang="is-IS" sz="800" b="0" i="0" u="none" strike="noStrike" kern="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s-I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DCCEC68A-1A23-F8B5-4BC6-5E2F37D917E2}"/>
              </a:ext>
            </a:extLst>
          </p:cNvPr>
          <p:cNvSpPr txBox="1"/>
          <p:nvPr/>
        </p:nvSpPr>
        <p:spPr>
          <a:xfrm>
            <a:off x="745523" y="1495163"/>
            <a:ext cx="8553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Íbúafjölgun (%) og bygging nýrra íbúða í Reykjavík 2011-2025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Heimild: Byggingarfulltrúi Reykjavíkur, ársskýrslur; hagstofa.is; fjöldi íbúða 2025 er útkomuspá (haust 2025)</a:t>
            </a:r>
          </a:p>
        </p:txBody>
      </p:sp>
    </p:spTree>
    <p:extLst>
      <p:ext uri="{BB962C8B-B14F-4D97-AF65-F5344CB8AC3E}">
        <p14:creationId xmlns:p14="http://schemas.microsoft.com/office/powerpoint/2010/main" val="3019575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FF6B6-46FB-FC70-3C5B-9814CDB75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8D073F6-A1E4-6B33-E8C1-34363B728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69E5B7-1A5B-1C98-817E-3509D3241BD7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2476112-79A6-DD75-F66C-3064016793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EEBA66-69CC-B829-DC46-850F28CC0E09}"/>
              </a:ext>
            </a:extLst>
          </p:cNvPr>
          <p:cNvSpPr txBox="1"/>
          <p:nvPr/>
        </p:nvSpPr>
        <p:spPr>
          <a:xfrm>
            <a:off x="876300" y="788006"/>
            <a:ext cx="9739884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3300" b="1" i="0" u="none" strike="noStrike" kern="1200" cap="none" spc="0" normalizeH="0" baseline="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 panose="020B0603020204030204" pitchFamily="34" charset="0"/>
                <a:cs typeface="Setimo" panose="020B0603020204030204" pitchFamily="34" charset="0"/>
              </a:rPr>
              <a:t>Gera ráð fyrir að byrja að minnka við sig um fimmtugt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A37F943-C205-27F6-6514-DF41D23CBAF5}"/>
              </a:ext>
            </a:extLst>
          </p:cNvPr>
          <p:cNvSpPr txBox="1">
            <a:spLocks/>
          </p:cNvSpPr>
          <p:nvPr/>
        </p:nvSpPr>
        <p:spPr>
          <a:xfrm>
            <a:off x="871714" y="1949292"/>
            <a:ext cx="10524772" cy="115230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is-IS" sz="1600" baseline="0" noProof="0">
                <a:latin typeface="Setimo"/>
              </a:rPr>
              <a:t>Herbergjum fækkar úr 4 í 3,7 að meðaltali. Ungt fólk flytur úr foreldrahúsum í minna húsnæði. Eigendur og leigjendur á aldrinum 25-44 ára gera ráð fyrir að stækka við sig á næstu 5 árum á meðan fólk eldra en 45 ára gerir frekar ráð fyrir að minnka við sig. </a:t>
            </a:r>
          </a:p>
        </p:txBody>
      </p:sp>
      <p:graphicFrame>
        <p:nvGraphicFramePr>
          <p:cNvPr id="4" name="Línurit 3">
            <a:extLst>
              <a:ext uri="{FF2B5EF4-FFF2-40B4-BE49-F238E27FC236}">
                <a16:creationId xmlns:a16="http://schemas.microsoft.com/office/drawing/2014/main" id="{FCA854A0-BB5B-5B2D-C4E7-037E532875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4705981"/>
              </p:ext>
            </p:extLst>
          </p:nvPr>
        </p:nvGraphicFramePr>
        <p:xfrm>
          <a:off x="871714" y="3176872"/>
          <a:ext cx="4852430" cy="3337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Línurit 4">
            <a:extLst>
              <a:ext uri="{FF2B5EF4-FFF2-40B4-BE49-F238E27FC236}">
                <a16:creationId xmlns:a16="http://schemas.microsoft.com/office/drawing/2014/main" id="{507B99F5-B8C5-AD8F-C29D-EFF92C83D9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338342"/>
              </p:ext>
            </p:extLst>
          </p:nvPr>
        </p:nvGraphicFramePr>
        <p:xfrm>
          <a:off x="6467858" y="3176872"/>
          <a:ext cx="4852428" cy="3337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99906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D880D-A184-DB9B-82A8-33657171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B827F86-2D62-6E6D-4B84-FD0F7D6C1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9BAE59E-8D1E-DEFC-7C81-9975F13BFDD9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F5530B3-513D-16EB-A1F3-85F92FC2C3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94017-F962-AD04-2F4F-A30BC4159930}"/>
              </a:ext>
            </a:extLst>
          </p:cNvPr>
          <p:cNvSpPr txBox="1"/>
          <p:nvPr/>
        </p:nvSpPr>
        <p:spPr>
          <a:xfrm>
            <a:off x="876300" y="788006"/>
            <a:ext cx="9739884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3300" b="1" i="0" u="none" strike="noStrike" kern="1200" cap="none" spc="0" normalizeH="0" baseline="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 panose="020B0603020204030204" pitchFamily="34" charset="0"/>
                <a:cs typeface="Setimo" panose="020B0603020204030204" pitchFamily="34" charset="0"/>
              </a:rPr>
              <a:t>Eigendur </a:t>
            </a:r>
            <a:r>
              <a:rPr lang="is-IS" sz="3300" b="1" noProof="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rPr>
              <a:t>gera ráð fyrir að minnka við sig en leigjendur gera ráð fyrir að stækka við sig</a:t>
            </a:r>
            <a:endParaRPr lang="is-IS" sz="3300" b="1" i="0" u="none" strike="noStrike" kern="1200" cap="none" spc="0" normalizeH="0" baseline="3000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E53D822-6F04-C1E0-0233-57FCF320DAA3}"/>
              </a:ext>
            </a:extLst>
          </p:cNvPr>
          <p:cNvSpPr txBox="1">
            <a:spLocks/>
          </p:cNvSpPr>
          <p:nvPr/>
        </p:nvSpPr>
        <p:spPr>
          <a:xfrm>
            <a:off x="871714" y="1949292"/>
            <a:ext cx="10524772" cy="7829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is-IS" sz="1600" baseline="0" noProof="0">
                <a:latin typeface="Setimo"/>
              </a:rPr>
              <a:t>Meðalstærð íbúðarhúsnæðis minnkar úr 129m</a:t>
            </a:r>
            <a:r>
              <a:rPr lang="is-IS" sz="1600" noProof="0">
                <a:latin typeface="Setimo"/>
              </a:rPr>
              <a:t>2</a:t>
            </a:r>
            <a:r>
              <a:rPr lang="is-IS" sz="1600" baseline="0" noProof="0">
                <a:latin typeface="Setimo"/>
              </a:rPr>
              <a:t> í 120 m</a:t>
            </a:r>
            <a:r>
              <a:rPr lang="is-IS" sz="1600" noProof="0">
                <a:latin typeface="Setimo"/>
              </a:rPr>
              <a:t>2</a:t>
            </a:r>
            <a:r>
              <a:rPr lang="is-IS" sz="1600" baseline="0" noProof="0">
                <a:latin typeface="Setimo"/>
              </a:rPr>
              <a:t> heilt yfir. Þróunin er ólík eftir búsetuformi og aldurshópum. Fólk býr í stærstu íbúðunum í kring um fimmtugt og fer svo að minnka við sig. </a:t>
            </a:r>
          </a:p>
        </p:txBody>
      </p:sp>
      <p:graphicFrame>
        <p:nvGraphicFramePr>
          <p:cNvPr id="3" name="Línurit 2">
            <a:extLst>
              <a:ext uri="{FF2B5EF4-FFF2-40B4-BE49-F238E27FC236}">
                <a16:creationId xmlns:a16="http://schemas.microsoft.com/office/drawing/2014/main" id="{225E8B62-4F3B-BF66-02CF-C45FE16360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482346"/>
              </p:ext>
            </p:extLst>
          </p:nvPr>
        </p:nvGraphicFramePr>
        <p:xfrm>
          <a:off x="629464" y="3099816"/>
          <a:ext cx="5231840" cy="3414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Línurit 5">
            <a:extLst>
              <a:ext uri="{FF2B5EF4-FFF2-40B4-BE49-F238E27FC236}">
                <a16:creationId xmlns:a16="http://schemas.microsoft.com/office/drawing/2014/main" id="{52F18EB5-C224-1D27-6ECA-06F0113511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994344"/>
              </p:ext>
            </p:extLst>
          </p:nvPr>
        </p:nvGraphicFramePr>
        <p:xfrm>
          <a:off x="6134100" y="3099816"/>
          <a:ext cx="5378824" cy="3414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819844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41D2A-FE25-4BE8-321C-B00A37D18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07B7050-F295-9487-EA33-C227EBA4B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3301" y="343230"/>
            <a:ext cx="3336010" cy="5901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575A4B4-2A77-BC91-AD4E-86B49D2B5264}"/>
              </a:ext>
            </a:extLst>
          </p:cNvPr>
          <p:cNvSpPr/>
          <p:nvPr/>
        </p:nvSpPr>
        <p:spPr>
          <a:xfrm>
            <a:off x="10974241" y="254977"/>
            <a:ext cx="580440" cy="6052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6B555A4-959D-2CBF-097E-4D0FCAC329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95" y="439069"/>
            <a:ext cx="844491" cy="42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6CD082-C553-0308-C7D6-B1E3AEDF0A03}"/>
              </a:ext>
            </a:extLst>
          </p:cNvPr>
          <p:cNvSpPr txBox="1"/>
          <p:nvPr/>
        </p:nvSpPr>
        <p:spPr>
          <a:xfrm>
            <a:off x="876300" y="788006"/>
            <a:ext cx="105156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3300" b="1" i="0" u="none" strike="noStrike" kern="1200" cap="none" spc="0" normalizeH="0" baseline="0" noProof="0">
                <a:ln>
                  <a:noFill/>
                </a:ln>
                <a:solidFill>
                  <a:srgbClr val="11223A"/>
                </a:solidFill>
                <a:effectLst/>
                <a:uLnTx/>
                <a:uFillTx/>
                <a:latin typeface="Setimo"/>
                <a:cs typeface="Setimo" panose="020B0603020204030204" pitchFamily="34" charset="0"/>
              </a:rPr>
              <a:t>Áhrifaþætti</a:t>
            </a:r>
            <a:r>
              <a:rPr lang="is-IS" sz="3300" b="1" noProof="0">
                <a:solidFill>
                  <a:srgbClr val="11223A"/>
                </a:solidFill>
                <a:latin typeface="Setimo"/>
                <a:cs typeface="Setimo" panose="020B0603020204030204" pitchFamily="34" charset="0"/>
              </a:rPr>
              <a:t>r við val á húsnæði mismunandi eftir aldurshópum</a:t>
            </a:r>
            <a:endParaRPr lang="is-IS" sz="3300" b="1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Setimo" panose="020B0603020204030204" pitchFamily="34" charset="0"/>
              <a:cs typeface="Setimo" panose="020B060302020403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18EE8AF-E085-4A2B-8BD9-E497C034C7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930904"/>
              </p:ext>
            </p:extLst>
          </p:nvPr>
        </p:nvGraphicFramePr>
        <p:xfrm>
          <a:off x="874007" y="2500875"/>
          <a:ext cx="10443985" cy="401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0C3D196-460B-BC89-5005-88283665D329}"/>
              </a:ext>
            </a:extLst>
          </p:cNvPr>
          <p:cNvSpPr txBox="1">
            <a:spLocks/>
          </p:cNvSpPr>
          <p:nvPr/>
        </p:nvSpPr>
        <p:spPr>
          <a:xfrm>
            <a:off x="874006" y="1913201"/>
            <a:ext cx="10522480" cy="41363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  <a:lvl2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30000">
                <a:solidFill>
                  <a:srgbClr val="11223A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is-IS" sz="1600" baseline="0" noProof="0">
                <a:latin typeface="Setimo"/>
              </a:rPr>
              <a:t>Verð skiptir mestu máli hjá þeim sem yngri eru, en gæðaeiginleikar vega þyngra hjá þeim eldri.</a:t>
            </a:r>
          </a:p>
        </p:txBody>
      </p:sp>
    </p:spTree>
    <p:extLst>
      <p:ext uri="{BB962C8B-B14F-4D97-AF65-F5344CB8AC3E}">
        <p14:creationId xmlns:p14="http://schemas.microsoft.com/office/powerpoint/2010/main" val="1237259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85B34830-9173-2144-9C83-81D08104F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047" y="286864"/>
            <a:ext cx="6566985" cy="6567051"/>
          </a:xfrm>
          <a:custGeom>
            <a:avLst/>
            <a:gdLst>
              <a:gd name="T0" fmla="*/ 0 w 10548"/>
              <a:gd name="T1" fmla="*/ 6889030 h 10548"/>
              <a:gd name="T2" fmla="*/ 6889030 w 10548"/>
              <a:gd name="T3" fmla="*/ 6889030 h 10548"/>
              <a:gd name="T4" fmla="*/ 6889030 w 10548"/>
              <a:gd name="T5" fmla="*/ 0 h 10548"/>
              <a:gd name="T6" fmla="*/ 0 w 10548"/>
              <a:gd name="T7" fmla="*/ 0 h 10548"/>
              <a:gd name="T8" fmla="*/ 0 w 10548"/>
              <a:gd name="T9" fmla="*/ 6889030 h 105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548" h="10548">
                <a:moveTo>
                  <a:pt x="0" y="10547"/>
                </a:moveTo>
                <a:lnTo>
                  <a:pt x="10547" y="10547"/>
                </a:lnTo>
                <a:lnTo>
                  <a:pt x="10547" y="0"/>
                </a:lnTo>
                <a:lnTo>
                  <a:pt x="0" y="0"/>
                </a:lnTo>
                <a:lnTo>
                  <a:pt x="0" y="10547"/>
                </a:lnTo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C7E2A02-86D4-F21D-94A9-658BAB4535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21900"/>
          <a:stretch>
            <a:fillRect/>
          </a:stretch>
        </p:blipFill>
        <p:spPr/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47D8645D-4AE7-8A4B-B291-59E875837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426" y="723388"/>
            <a:ext cx="5652768" cy="5855986"/>
          </a:xfrm>
          <a:custGeom>
            <a:avLst/>
            <a:gdLst>
              <a:gd name="T0" fmla="*/ 5929889 w 9080"/>
              <a:gd name="T1" fmla="*/ 6143031 h 9407"/>
              <a:gd name="T2" fmla="*/ 0 w 9080"/>
              <a:gd name="T3" fmla="*/ 6143031 h 9407"/>
              <a:gd name="T4" fmla="*/ 0 w 9080"/>
              <a:gd name="T5" fmla="*/ 0 h 9407"/>
              <a:gd name="T6" fmla="*/ 5929889 w 9080"/>
              <a:gd name="T7" fmla="*/ 0 h 9407"/>
              <a:gd name="T8" fmla="*/ 5929889 w 9080"/>
              <a:gd name="T9" fmla="*/ 6143031 h 94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80" h="9407">
                <a:moveTo>
                  <a:pt x="9079" y="9406"/>
                </a:moveTo>
                <a:lnTo>
                  <a:pt x="0" y="9406"/>
                </a:lnTo>
                <a:lnTo>
                  <a:pt x="0" y="0"/>
                </a:lnTo>
                <a:lnTo>
                  <a:pt x="9079" y="0"/>
                </a:lnTo>
                <a:lnTo>
                  <a:pt x="9079" y="9406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289CC667-A7D2-2542-B690-9D680FE7C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" y="1341"/>
            <a:ext cx="1515458" cy="722047"/>
          </a:xfrm>
          <a:custGeom>
            <a:avLst/>
            <a:gdLst>
              <a:gd name="T0" fmla="*/ 0 w 2434"/>
              <a:gd name="T1" fmla="*/ 756866 h 1159"/>
              <a:gd name="T2" fmla="*/ 1589274 w 2434"/>
              <a:gd name="T3" fmla="*/ 756866 h 1159"/>
              <a:gd name="T4" fmla="*/ 1589274 w 2434"/>
              <a:gd name="T5" fmla="*/ 0 h 1159"/>
              <a:gd name="T6" fmla="*/ 0 w 2434"/>
              <a:gd name="T7" fmla="*/ 0 h 1159"/>
              <a:gd name="T8" fmla="*/ 0 w 2434"/>
              <a:gd name="T9" fmla="*/ 756866 h 1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4" h="1159">
                <a:moveTo>
                  <a:pt x="0" y="1158"/>
                </a:moveTo>
                <a:lnTo>
                  <a:pt x="2433" y="1158"/>
                </a:lnTo>
                <a:lnTo>
                  <a:pt x="2433" y="0"/>
                </a:lnTo>
                <a:lnTo>
                  <a:pt x="0" y="0"/>
                </a:lnTo>
                <a:lnTo>
                  <a:pt x="0" y="115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13" name="Freeform 53">
            <a:extLst>
              <a:ext uri="{FF2B5EF4-FFF2-40B4-BE49-F238E27FC236}">
                <a16:creationId xmlns:a16="http://schemas.microsoft.com/office/drawing/2014/main" id="{C10E9967-64C7-2048-8EEB-3140B939A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186" y="4944106"/>
            <a:ext cx="447498" cy="10982"/>
          </a:xfrm>
          <a:custGeom>
            <a:avLst/>
            <a:gdLst>
              <a:gd name="T0" fmla="*/ 468833 w 717"/>
              <a:gd name="T1" fmla="*/ 10843 h 17"/>
              <a:gd name="T2" fmla="*/ 0 w 717"/>
              <a:gd name="T3" fmla="*/ 10843 h 17"/>
              <a:gd name="T4" fmla="*/ 0 w 717"/>
              <a:gd name="T5" fmla="*/ 0 h 17"/>
              <a:gd name="T6" fmla="*/ 468833 w 717"/>
              <a:gd name="T7" fmla="*/ 0 h 17"/>
              <a:gd name="T8" fmla="*/ 468833 w 717"/>
              <a:gd name="T9" fmla="*/ 10843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17" h="17">
                <a:moveTo>
                  <a:pt x="716" y="16"/>
                </a:moveTo>
                <a:lnTo>
                  <a:pt x="0" y="16"/>
                </a:lnTo>
                <a:lnTo>
                  <a:pt x="0" y="0"/>
                </a:lnTo>
                <a:lnTo>
                  <a:pt x="716" y="0"/>
                </a:lnTo>
                <a:lnTo>
                  <a:pt x="716" y="16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14" name="Freeform 69">
            <a:extLst>
              <a:ext uri="{FF2B5EF4-FFF2-40B4-BE49-F238E27FC236}">
                <a16:creationId xmlns:a16="http://schemas.microsoft.com/office/drawing/2014/main" id="{25C987C9-A2F6-B545-9E54-AD4752DA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186" y="5484954"/>
            <a:ext cx="447498" cy="10982"/>
          </a:xfrm>
          <a:custGeom>
            <a:avLst/>
            <a:gdLst>
              <a:gd name="T0" fmla="*/ 468833 w 717"/>
              <a:gd name="T1" fmla="*/ 10881 h 18"/>
              <a:gd name="T2" fmla="*/ 0 w 717"/>
              <a:gd name="T3" fmla="*/ 10881 h 18"/>
              <a:gd name="T4" fmla="*/ 0 w 717"/>
              <a:gd name="T5" fmla="*/ 0 h 18"/>
              <a:gd name="T6" fmla="*/ 468833 w 717"/>
              <a:gd name="T7" fmla="*/ 0 h 18"/>
              <a:gd name="T8" fmla="*/ 468833 w 717"/>
              <a:gd name="T9" fmla="*/ 10881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17" h="18">
                <a:moveTo>
                  <a:pt x="716" y="17"/>
                </a:moveTo>
                <a:lnTo>
                  <a:pt x="0" y="17"/>
                </a:lnTo>
                <a:lnTo>
                  <a:pt x="0" y="0"/>
                </a:lnTo>
                <a:lnTo>
                  <a:pt x="716" y="0"/>
                </a:lnTo>
                <a:lnTo>
                  <a:pt x="716" y="17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15" name="Freeform 89">
            <a:extLst>
              <a:ext uri="{FF2B5EF4-FFF2-40B4-BE49-F238E27FC236}">
                <a16:creationId xmlns:a16="http://schemas.microsoft.com/office/drawing/2014/main" id="{C4F16233-B626-E441-B319-8D7F8A5E8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186" y="6023057"/>
            <a:ext cx="447498" cy="10982"/>
          </a:xfrm>
          <a:custGeom>
            <a:avLst/>
            <a:gdLst>
              <a:gd name="T0" fmla="*/ 468833 w 717"/>
              <a:gd name="T1" fmla="*/ 10881 h 18"/>
              <a:gd name="T2" fmla="*/ 0 w 717"/>
              <a:gd name="T3" fmla="*/ 10881 h 18"/>
              <a:gd name="T4" fmla="*/ 0 w 717"/>
              <a:gd name="T5" fmla="*/ 0 h 18"/>
              <a:gd name="T6" fmla="*/ 468833 w 717"/>
              <a:gd name="T7" fmla="*/ 0 h 18"/>
              <a:gd name="T8" fmla="*/ 468833 w 717"/>
              <a:gd name="T9" fmla="*/ 10881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17" h="18">
                <a:moveTo>
                  <a:pt x="716" y="17"/>
                </a:moveTo>
                <a:lnTo>
                  <a:pt x="0" y="17"/>
                </a:lnTo>
                <a:lnTo>
                  <a:pt x="0" y="0"/>
                </a:lnTo>
                <a:lnTo>
                  <a:pt x="716" y="0"/>
                </a:lnTo>
                <a:lnTo>
                  <a:pt x="716" y="17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11223A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8A1A5-FF18-D344-B310-AE51BA4F9058}"/>
              </a:ext>
            </a:extLst>
          </p:cNvPr>
          <p:cNvSpPr txBox="1"/>
          <p:nvPr/>
        </p:nvSpPr>
        <p:spPr>
          <a:xfrm>
            <a:off x="3145113" y="4155279"/>
            <a:ext cx="3193613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700" b="1" i="0" u="none" strike="noStrike" kern="1200" cap="none" spc="-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HMS þakkar fyrir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EDCBB-5489-5A4B-A611-1AF67C71E463}"/>
              </a:ext>
            </a:extLst>
          </p:cNvPr>
          <p:cNvSpPr txBox="1"/>
          <p:nvPr/>
        </p:nvSpPr>
        <p:spPr>
          <a:xfrm>
            <a:off x="3145113" y="4805092"/>
            <a:ext cx="3193614" cy="30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Borgartúni 21, 105 Reykjavík.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30F19-552A-6E42-99D8-4ECB70FF9BD7}"/>
              </a:ext>
            </a:extLst>
          </p:cNvPr>
          <p:cNvSpPr txBox="1"/>
          <p:nvPr/>
        </p:nvSpPr>
        <p:spPr>
          <a:xfrm>
            <a:off x="3145113" y="5347053"/>
            <a:ext cx="3193614" cy="30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Ártorgi 1, 550 Sauðárkróki.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71E89-D25F-814D-81CE-C6069150CF16}"/>
              </a:ext>
            </a:extLst>
          </p:cNvPr>
          <p:cNvSpPr txBox="1"/>
          <p:nvPr/>
        </p:nvSpPr>
        <p:spPr>
          <a:xfrm>
            <a:off x="3145113" y="5885204"/>
            <a:ext cx="3193614" cy="30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Hafnarstræti 107, 600 Akureyri.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7AD0D-2FD7-E047-9FD2-2F0503988F99}"/>
              </a:ext>
            </a:extLst>
          </p:cNvPr>
          <p:cNvSpPr txBox="1"/>
          <p:nvPr/>
        </p:nvSpPr>
        <p:spPr>
          <a:xfrm>
            <a:off x="2509962" y="1712930"/>
            <a:ext cx="3828765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0" b="1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TAKK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5CE5C-9678-9249-905B-C30583909F41}"/>
              </a:ext>
            </a:extLst>
          </p:cNvPr>
          <p:cNvSpPr txBox="1"/>
          <p:nvPr/>
        </p:nvSpPr>
        <p:spPr>
          <a:xfrm>
            <a:off x="2509962" y="2633094"/>
            <a:ext cx="3828765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0" b="1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FYRIR</a:t>
            </a:r>
          </a:p>
        </p:txBody>
      </p:sp>
    </p:spTree>
    <p:extLst>
      <p:ext uri="{BB962C8B-B14F-4D97-AF65-F5344CB8AC3E}">
        <p14:creationId xmlns:p14="http://schemas.microsoft.com/office/powerpoint/2010/main" val="1161659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8B38-C725-D1C7-4BC1-4E7D25A05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DF70A-E44A-9953-E6AB-A8FD37729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2FB5F5-5059-4FE8-FDA5-B7CD915608A5}"/>
              </a:ext>
            </a:extLst>
          </p:cNvPr>
          <p:cNvSpPr>
            <a:spLocks/>
          </p:cNvSpPr>
          <p:nvPr/>
        </p:nvSpPr>
        <p:spPr>
          <a:xfrm>
            <a:off x="-1106905" y="-215539"/>
            <a:ext cx="13403680" cy="7450445"/>
          </a:xfrm>
          <a:prstGeom prst="rect">
            <a:avLst/>
          </a:prstGeom>
          <a:solidFill>
            <a:srgbClr val="11223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noProof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228261-716D-7046-5FC4-F15A9E8C19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4838" y="2916076"/>
            <a:ext cx="2380193" cy="11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1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E0B7C1-8683-C50C-0C94-1C7512EAC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EA2AE1-B4AC-8EB5-92C8-8BA2D4AF02A6}"/>
              </a:ext>
            </a:extLst>
          </p:cNvPr>
          <p:cNvSpPr txBox="1">
            <a:spLocks/>
          </p:cNvSpPr>
          <p:nvPr/>
        </p:nvSpPr>
        <p:spPr>
          <a:xfrm>
            <a:off x="838200" y="504000"/>
            <a:ext cx="10515600" cy="1325563"/>
          </a:xfrm>
          <a:prstGeom prst="rect">
            <a:avLst/>
          </a:prstGeom>
        </p:spPr>
        <p:txBody>
          <a:bodyPr lIns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Hægt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á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líka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vísbendingar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um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aukinn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kraft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(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haust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2025)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F643A4-A2F3-1EA4-6659-058931EBFF21}"/>
              </a:ext>
            </a:extLst>
          </p:cNvPr>
          <p:cNvSpPr/>
          <p:nvPr/>
        </p:nvSpPr>
        <p:spPr>
          <a:xfrm>
            <a:off x="838200" y="252000"/>
            <a:ext cx="11016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7E24447E-1B6A-A910-D60F-4F785B85F4DB}"/>
              </a:ext>
            </a:extLst>
          </p:cNvPr>
          <p:cNvSpPr txBox="1"/>
          <p:nvPr/>
        </p:nvSpPr>
        <p:spPr>
          <a:xfrm>
            <a:off x="1342340" y="3050861"/>
            <a:ext cx="2787338" cy="161582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   720</a:t>
            </a:r>
            <a:r>
              <a:rPr kumimoji="0" lang="is-IS" sz="4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 </a:t>
            </a:r>
            <a:endParaRPr kumimoji="0" lang="is-IS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15" panose="00000500000000000000" pitchFamily="50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rPr>
            </a:br>
            <a:r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...er fjölgun íbúa í Reykjavík fyrstu 3 ársfjórðunga 2025 miðað við tölur Hagstofu Íslands </a:t>
            </a:r>
            <a:endParaRPr kumimoji="0" lang="pt-BR" sz="1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15" panose="00000500000000000000" pitchFamily="50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93DF5C66-5F14-195D-711E-2690C5FAC0D9}"/>
              </a:ext>
            </a:extLst>
          </p:cNvPr>
          <p:cNvSpPr txBox="1"/>
          <p:nvPr/>
        </p:nvSpPr>
        <p:spPr>
          <a:xfrm>
            <a:off x="1316419" y="4965844"/>
            <a:ext cx="2787338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   </a:t>
            </a:r>
            <a:r>
              <a:rPr kumimoji="0" lang="is-I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139.230</a:t>
            </a:r>
            <a:endParaRPr kumimoji="0" lang="is-I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s-I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rPr>
            </a:br>
            <a:r>
              <a:rPr kumimoji="0" lang="is-IS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…er fjöldi íbúa í Reykjavík við lok 3. ársfjórðungs 2025</a:t>
            </a:r>
          </a:p>
        </p:txBody>
      </p:sp>
      <p:sp>
        <p:nvSpPr>
          <p:cNvPr id="8" name="Freeform 4924">
            <a:extLst>
              <a:ext uri="{FF2B5EF4-FFF2-40B4-BE49-F238E27FC236}">
                <a16:creationId xmlns:a16="http://schemas.microsoft.com/office/drawing/2014/main" id="{E38A33D2-45CE-6ECD-9736-B86FD84A0F7E}"/>
              </a:ext>
            </a:extLst>
          </p:cNvPr>
          <p:cNvSpPr>
            <a:spLocks noEditPoints="1"/>
          </p:cNvSpPr>
          <p:nvPr/>
        </p:nvSpPr>
        <p:spPr bwMode="auto">
          <a:xfrm>
            <a:off x="1342340" y="3071797"/>
            <a:ext cx="749880" cy="786977"/>
          </a:xfrm>
          <a:custGeom>
            <a:avLst/>
            <a:gdLst>
              <a:gd name="T0" fmla="*/ 78 w 394"/>
              <a:gd name="T1" fmla="*/ 20 h 380"/>
              <a:gd name="T2" fmla="*/ 116 w 394"/>
              <a:gd name="T3" fmla="*/ 0 h 380"/>
              <a:gd name="T4" fmla="*/ 148 w 394"/>
              <a:gd name="T5" fmla="*/ 14 h 380"/>
              <a:gd name="T6" fmla="*/ 162 w 394"/>
              <a:gd name="T7" fmla="*/ 46 h 380"/>
              <a:gd name="T8" fmla="*/ 142 w 394"/>
              <a:gd name="T9" fmla="*/ 84 h 380"/>
              <a:gd name="T10" fmla="*/ 106 w 394"/>
              <a:gd name="T11" fmla="*/ 92 h 380"/>
              <a:gd name="T12" fmla="*/ 74 w 394"/>
              <a:gd name="T13" fmla="*/ 64 h 380"/>
              <a:gd name="T14" fmla="*/ 120 w 394"/>
              <a:gd name="T15" fmla="*/ 232 h 380"/>
              <a:gd name="T16" fmla="*/ 148 w 394"/>
              <a:gd name="T17" fmla="*/ 198 h 380"/>
              <a:gd name="T18" fmla="*/ 142 w 394"/>
              <a:gd name="T19" fmla="*/ 164 h 380"/>
              <a:gd name="T20" fmla="*/ 170 w 394"/>
              <a:gd name="T21" fmla="*/ 128 h 380"/>
              <a:gd name="T22" fmla="*/ 176 w 394"/>
              <a:gd name="T23" fmla="*/ 114 h 380"/>
              <a:gd name="T24" fmla="*/ 72 w 394"/>
              <a:gd name="T25" fmla="*/ 112 h 380"/>
              <a:gd name="T26" fmla="*/ 38 w 394"/>
              <a:gd name="T27" fmla="*/ 130 h 380"/>
              <a:gd name="T28" fmla="*/ 0 w 394"/>
              <a:gd name="T29" fmla="*/ 244 h 380"/>
              <a:gd name="T30" fmla="*/ 46 w 394"/>
              <a:gd name="T31" fmla="*/ 318 h 380"/>
              <a:gd name="T32" fmla="*/ 152 w 394"/>
              <a:gd name="T33" fmla="*/ 376 h 380"/>
              <a:gd name="T34" fmla="*/ 130 w 394"/>
              <a:gd name="T35" fmla="*/ 332 h 380"/>
              <a:gd name="T36" fmla="*/ 390 w 394"/>
              <a:gd name="T37" fmla="*/ 154 h 380"/>
              <a:gd name="T38" fmla="*/ 372 w 394"/>
              <a:gd name="T39" fmla="*/ 124 h 380"/>
              <a:gd name="T40" fmla="*/ 318 w 394"/>
              <a:gd name="T41" fmla="*/ 112 h 380"/>
              <a:gd name="T42" fmla="*/ 228 w 394"/>
              <a:gd name="T43" fmla="*/ 112 h 380"/>
              <a:gd name="T44" fmla="*/ 196 w 394"/>
              <a:gd name="T45" fmla="*/ 124 h 380"/>
              <a:gd name="T46" fmla="*/ 228 w 394"/>
              <a:gd name="T47" fmla="*/ 138 h 380"/>
              <a:gd name="T48" fmla="*/ 242 w 394"/>
              <a:gd name="T49" fmla="*/ 174 h 380"/>
              <a:gd name="T50" fmla="*/ 256 w 394"/>
              <a:gd name="T51" fmla="*/ 210 h 380"/>
              <a:gd name="T52" fmla="*/ 264 w 394"/>
              <a:gd name="T53" fmla="*/ 314 h 380"/>
              <a:gd name="T54" fmla="*/ 232 w 394"/>
              <a:gd name="T55" fmla="*/ 342 h 380"/>
              <a:gd name="T56" fmla="*/ 278 w 394"/>
              <a:gd name="T57" fmla="*/ 362 h 380"/>
              <a:gd name="T58" fmla="*/ 338 w 394"/>
              <a:gd name="T59" fmla="*/ 260 h 380"/>
              <a:gd name="T60" fmla="*/ 366 w 394"/>
              <a:gd name="T61" fmla="*/ 284 h 380"/>
              <a:gd name="T62" fmla="*/ 394 w 394"/>
              <a:gd name="T63" fmla="*/ 198 h 380"/>
              <a:gd name="T64" fmla="*/ 192 w 394"/>
              <a:gd name="T65" fmla="*/ 380 h 380"/>
              <a:gd name="T66" fmla="*/ 236 w 394"/>
              <a:gd name="T67" fmla="*/ 320 h 380"/>
              <a:gd name="T68" fmla="*/ 244 w 394"/>
              <a:gd name="T69" fmla="*/ 232 h 380"/>
              <a:gd name="T70" fmla="*/ 154 w 394"/>
              <a:gd name="T71" fmla="*/ 218 h 380"/>
              <a:gd name="T72" fmla="*/ 140 w 394"/>
              <a:gd name="T73" fmla="*/ 232 h 380"/>
              <a:gd name="T74" fmla="*/ 148 w 394"/>
              <a:gd name="T75" fmla="*/ 320 h 380"/>
              <a:gd name="T76" fmla="*/ 192 w 394"/>
              <a:gd name="T77" fmla="*/ 380 h 380"/>
              <a:gd name="T78" fmla="*/ 242 w 394"/>
              <a:gd name="T79" fmla="*/ 64 h 380"/>
              <a:gd name="T80" fmla="*/ 274 w 394"/>
              <a:gd name="T81" fmla="*/ 92 h 380"/>
              <a:gd name="T82" fmla="*/ 308 w 394"/>
              <a:gd name="T83" fmla="*/ 84 h 380"/>
              <a:gd name="T84" fmla="*/ 330 w 394"/>
              <a:gd name="T85" fmla="*/ 46 h 380"/>
              <a:gd name="T86" fmla="*/ 314 w 394"/>
              <a:gd name="T87" fmla="*/ 12 h 380"/>
              <a:gd name="T88" fmla="*/ 284 w 394"/>
              <a:gd name="T89" fmla="*/ 0 h 380"/>
              <a:gd name="T90" fmla="*/ 250 w 394"/>
              <a:gd name="T91" fmla="*/ 14 h 380"/>
              <a:gd name="T92" fmla="*/ 238 w 394"/>
              <a:gd name="T93" fmla="*/ 46 h 380"/>
              <a:gd name="T94" fmla="*/ 214 w 394"/>
              <a:gd name="T95" fmla="*/ 196 h 380"/>
              <a:gd name="T96" fmla="*/ 222 w 394"/>
              <a:gd name="T97" fmla="*/ 168 h 380"/>
              <a:gd name="T98" fmla="*/ 192 w 394"/>
              <a:gd name="T99" fmla="*/ 142 h 380"/>
              <a:gd name="T100" fmla="*/ 164 w 394"/>
              <a:gd name="T101" fmla="*/ 162 h 380"/>
              <a:gd name="T102" fmla="*/ 164 w 394"/>
              <a:gd name="T103" fmla="*/ 186 h 380"/>
              <a:gd name="T104" fmla="*/ 192 w 394"/>
              <a:gd name="T105" fmla="*/ 204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94" h="380">
                <a:moveTo>
                  <a:pt x="70" y="46"/>
                </a:moveTo>
                <a:lnTo>
                  <a:pt x="70" y="46"/>
                </a:lnTo>
                <a:lnTo>
                  <a:pt x="72" y="38"/>
                </a:lnTo>
                <a:lnTo>
                  <a:pt x="74" y="28"/>
                </a:lnTo>
                <a:lnTo>
                  <a:pt x="78" y="20"/>
                </a:lnTo>
                <a:lnTo>
                  <a:pt x="84" y="14"/>
                </a:lnTo>
                <a:lnTo>
                  <a:pt x="90" y="8"/>
                </a:lnTo>
                <a:lnTo>
                  <a:pt x="98" y="4"/>
                </a:lnTo>
                <a:lnTo>
                  <a:pt x="106" y="2"/>
                </a:lnTo>
                <a:lnTo>
                  <a:pt x="116" y="0"/>
                </a:lnTo>
                <a:lnTo>
                  <a:pt x="116" y="0"/>
                </a:lnTo>
                <a:lnTo>
                  <a:pt x="126" y="2"/>
                </a:lnTo>
                <a:lnTo>
                  <a:pt x="134" y="4"/>
                </a:lnTo>
                <a:lnTo>
                  <a:pt x="142" y="8"/>
                </a:lnTo>
                <a:lnTo>
                  <a:pt x="148" y="14"/>
                </a:lnTo>
                <a:lnTo>
                  <a:pt x="154" y="20"/>
                </a:lnTo>
                <a:lnTo>
                  <a:pt x="158" y="28"/>
                </a:lnTo>
                <a:lnTo>
                  <a:pt x="160" y="38"/>
                </a:lnTo>
                <a:lnTo>
                  <a:pt x="162" y="46"/>
                </a:lnTo>
                <a:lnTo>
                  <a:pt x="162" y="46"/>
                </a:lnTo>
                <a:lnTo>
                  <a:pt x="160" y="56"/>
                </a:lnTo>
                <a:lnTo>
                  <a:pt x="158" y="64"/>
                </a:lnTo>
                <a:lnTo>
                  <a:pt x="154" y="72"/>
                </a:lnTo>
                <a:lnTo>
                  <a:pt x="148" y="78"/>
                </a:lnTo>
                <a:lnTo>
                  <a:pt x="142" y="84"/>
                </a:lnTo>
                <a:lnTo>
                  <a:pt x="134" y="88"/>
                </a:lnTo>
                <a:lnTo>
                  <a:pt x="126" y="92"/>
                </a:lnTo>
                <a:lnTo>
                  <a:pt x="116" y="92"/>
                </a:lnTo>
                <a:lnTo>
                  <a:pt x="116" y="92"/>
                </a:lnTo>
                <a:lnTo>
                  <a:pt x="106" y="92"/>
                </a:lnTo>
                <a:lnTo>
                  <a:pt x="98" y="88"/>
                </a:lnTo>
                <a:lnTo>
                  <a:pt x="90" y="84"/>
                </a:lnTo>
                <a:lnTo>
                  <a:pt x="84" y="78"/>
                </a:lnTo>
                <a:lnTo>
                  <a:pt x="78" y="72"/>
                </a:lnTo>
                <a:lnTo>
                  <a:pt x="74" y="64"/>
                </a:lnTo>
                <a:lnTo>
                  <a:pt x="72" y="56"/>
                </a:lnTo>
                <a:lnTo>
                  <a:pt x="70" y="46"/>
                </a:lnTo>
                <a:lnTo>
                  <a:pt x="70" y="46"/>
                </a:lnTo>
                <a:close/>
                <a:moveTo>
                  <a:pt x="120" y="308"/>
                </a:moveTo>
                <a:lnTo>
                  <a:pt x="120" y="232"/>
                </a:lnTo>
                <a:lnTo>
                  <a:pt x="120" y="232"/>
                </a:lnTo>
                <a:lnTo>
                  <a:pt x="122" y="220"/>
                </a:lnTo>
                <a:lnTo>
                  <a:pt x="128" y="210"/>
                </a:lnTo>
                <a:lnTo>
                  <a:pt x="136" y="202"/>
                </a:lnTo>
                <a:lnTo>
                  <a:pt x="148" y="198"/>
                </a:lnTo>
                <a:lnTo>
                  <a:pt x="148" y="198"/>
                </a:lnTo>
                <a:lnTo>
                  <a:pt x="144" y="186"/>
                </a:lnTo>
                <a:lnTo>
                  <a:pt x="142" y="174"/>
                </a:lnTo>
                <a:lnTo>
                  <a:pt x="142" y="174"/>
                </a:lnTo>
                <a:lnTo>
                  <a:pt x="142" y="164"/>
                </a:lnTo>
                <a:lnTo>
                  <a:pt x="146" y="154"/>
                </a:lnTo>
                <a:lnTo>
                  <a:pt x="150" y="146"/>
                </a:lnTo>
                <a:lnTo>
                  <a:pt x="156" y="140"/>
                </a:lnTo>
                <a:lnTo>
                  <a:pt x="162" y="132"/>
                </a:lnTo>
                <a:lnTo>
                  <a:pt x="170" y="128"/>
                </a:lnTo>
                <a:lnTo>
                  <a:pt x="178" y="124"/>
                </a:lnTo>
                <a:lnTo>
                  <a:pt x="188" y="124"/>
                </a:lnTo>
                <a:lnTo>
                  <a:pt x="188" y="124"/>
                </a:lnTo>
                <a:lnTo>
                  <a:pt x="182" y="118"/>
                </a:lnTo>
                <a:lnTo>
                  <a:pt x="176" y="114"/>
                </a:lnTo>
                <a:lnTo>
                  <a:pt x="168" y="112"/>
                </a:lnTo>
                <a:lnTo>
                  <a:pt x="160" y="112"/>
                </a:lnTo>
                <a:lnTo>
                  <a:pt x="116" y="112"/>
                </a:lnTo>
                <a:lnTo>
                  <a:pt x="72" y="112"/>
                </a:lnTo>
                <a:lnTo>
                  <a:pt x="72" y="112"/>
                </a:lnTo>
                <a:lnTo>
                  <a:pt x="64" y="112"/>
                </a:lnTo>
                <a:lnTo>
                  <a:pt x="56" y="114"/>
                </a:lnTo>
                <a:lnTo>
                  <a:pt x="50" y="118"/>
                </a:lnTo>
                <a:lnTo>
                  <a:pt x="44" y="124"/>
                </a:lnTo>
                <a:lnTo>
                  <a:pt x="38" y="130"/>
                </a:lnTo>
                <a:lnTo>
                  <a:pt x="34" y="136"/>
                </a:lnTo>
                <a:lnTo>
                  <a:pt x="30" y="144"/>
                </a:lnTo>
                <a:lnTo>
                  <a:pt x="28" y="152"/>
                </a:lnTo>
                <a:lnTo>
                  <a:pt x="0" y="244"/>
                </a:lnTo>
                <a:lnTo>
                  <a:pt x="0" y="244"/>
                </a:lnTo>
                <a:lnTo>
                  <a:pt x="12" y="270"/>
                </a:lnTo>
                <a:lnTo>
                  <a:pt x="26" y="296"/>
                </a:lnTo>
                <a:lnTo>
                  <a:pt x="60" y="188"/>
                </a:lnTo>
                <a:lnTo>
                  <a:pt x="76" y="188"/>
                </a:lnTo>
                <a:lnTo>
                  <a:pt x="46" y="318"/>
                </a:lnTo>
                <a:lnTo>
                  <a:pt x="46" y="318"/>
                </a:lnTo>
                <a:lnTo>
                  <a:pt x="70" y="338"/>
                </a:lnTo>
                <a:lnTo>
                  <a:pt x="94" y="356"/>
                </a:lnTo>
                <a:lnTo>
                  <a:pt x="122" y="368"/>
                </a:lnTo>
                <a:lnTo>
                  <a:pt x="152" y="376"/>
                </a:lnTo>
                <a:lnTo>
                  <a:pt x="152" y="342"/>
                </a:lnTo>
                <a:lnTo>
                  <a:pt x="152" y="342"/>
                </a:lnTo>
                <a:lnTo>
                  <a:pt x="146" y="340"/>
                </a:lnTo>
                <a:lnTo>
                  <a:pt x="140" y="338"/>
                </a:lnTo>
                <a:lnTo>
                  <a:pt x="130" y="332"/>
                </a:lnTo>
                <a:lnTo>
                  <a:pt x="122" y="320"/>
                </a:lnTo>
                <a:lnTo>
                  <a:pt x="120" y="314"/>
                </a:lnTo>
                <a:lnTo>
                  <a:pt x="120" y="308"/>
                </a:lnTo>
                <a:lnTo>
                  <a:pt x="120" y="308"/>
                </a:lnTo>
                <a:close/>
                <a:moveTo>
                  <a:pt x="390" y="154"/>
                </a:moveTo>
                <a:lnTo>
                  <a:pt x="390" y="154"/>
                </a:lnTo>
                <a:lnTo>
                  <a:pt x="388" y="146"/>
                </a:lnTo>
                <a:lnTo>
                  <a:pt x="384" y="138"/>
                </a:lnTo>
                <a:lnTo>
                  <a:pt x="378" y="130"/>
                </a:lnTo>
                <a:lnTo>
                  <a:pt x="372" y="124"/>
                </a:lnTo>
                <a:lnTo>
                  <a:pt x="366" y="118"/>
                </a:lnTo>
                <a:lnTo>
                  <a:pt x="358" y="116"/>
                </a:lnTo>
                <a:lnTo>
                  <a:pt x="348" y="112"/>
                </a:lnTo>
                <a:lnTo>
                  <a:pt x="340" y="112"/>
                </a:lnTo>
                <a:lnTo>
                  <a:pt x="318" y="112"/>
                </a:lnTo>
                <a:lnTo>
                  <a:pt x="310" y="112"/>
                </a:lnTo>
                <a:lnTo>
                  <a:pt x="284" y="148"/>
                </a:lnTo>
                <a:lnTo>
                  <a:pt x="256" y="112"/>
                </a:lnTo>
                <a:lnTo>
                  <a:pt x="250" y="112"/>
                </a:lnTo>
                <a:lnTo>
                  <a:pt x="228" y="112"/>
                </a:lnTo>
                <a:lnTo>
                  <a:pt x="228" y="112"/>
                </a:lnTo>
                <a:lnTo>
                  <a:pt x="218" y="112"/>
                </a:lnTo>
                <a:lnTo>
                  <a:pt x="210" y="114"/>
                </a:lnTo>
                <a:lnTo>
                  <a:pt x="202" y="118"/>
                </a:lnTo>
                <a:lnTo>
                  <a:pt x="196" y="124"/>
                </a:lnTo>
                <a:lnTo>
                  <a:pt x="196" y="124"/>
                </a:lnTo>
                <a:lnTo>
                  <a:pt x="204" y="124"/>
                </a:lnTo>
                <a:lnTo>
                  <a:pt x="214" y="128"/>
                </a:lnTo>
                <a:lnTo>
                  <a:pt x="222" y="132"/>
                </a:lnTo>
                <a:lnTo>
                  <a:pt x="228" y="138"/>
                </a:lnTo>
                <a:lnTo>
                  <a:pt x="234" y="146"/>
                </a:lnTo>
                <a:lnTo>
                  <a:pt x="238" y="154"/>
                </a:lnTo>
                <a:lnTo>
                  <a:pt x="242" y="164"/>
                </a:lnTo>
                <a:lnTo>
                  <a:pt x="242" y="174"/>
                </a:lnTo>
                <a:lnTo>
                  <a:pt x="242" y="174"/>
                </a:lnTo>
                <a:lnTo>
                  <a:pt x="240" y="186"/>
                </a:lnTo>
                <a:lnTo>
                  <a:pt x="236" y="198"/>
                </a:lnTo>
                <a:lnTo>
                  <a:pt x="236" y="198"/>
                </a:lnTo>
                <a:lnTo>
                  <a:pt x="248" y="202"/>
                </a:lnTo>
                <a:lnTo>
                  <a:pt x="256" y="210"/>
                </a:lnTo>
                <a:lnTo>
                  <a:pt x="262" y="220"/>
                </a:lnTo>
                <a:lnTo>
                  <a:pt x="264" y="232"/>
                </a:lnTo>
                <a:lnTo>
                  <a:pt x="264" y="308"/>
                </a:lnTo>
                <a:lnTo>
                  <a:pt x="264" y="308"/>
                </a:lnTo>
                <a:lnTo>
                  <a:pt x="264" y="314"/>
                </a:lnTo>
                <a:lnTo>
                  <a:pt x="262" y="320"/>
                </a:lnTo>
                <a:lnTo>
                  <a:pt x="254" y="332"/>
                </a:lnTo>
                <a:lnTo>
                  <a:pt x="244" y="338"/>
                </a:lnTo>
                <a:lnTo>
                  <a:pt x="238" y="340"/>
                </a:lnTo>
                <a:lnTo>
                  <a:pt x="232" y="342"/>
                </a:lnTo>
                <a:lnTo>
                  <a:pt x="232" y="376"/>
                </a:lnTo>
                <a:lnTo>
                  <a:pt x="232" y="376"/>
                </a:lnTo>
                <a:lnTo>
                  <a:pt x="248" y="372"/>
                </a:lnTo>
                <a:lnTo>
                  <a:pt x="262" y="368"/>
                </a:lnTo>
                <a:lnTo>
                  <a:pt x="278" y="362"/>
                </a:lnTo>
                <a:lnTo>
                  <a:pt x="292" y="354"/>
                </a:lnTo>
                <a:lnTo>
                  <a:pt x="306" y="346"/>
                </a:lnTo>
                <a:lnTo>
                  <a:pt x="318" y="336"/>
                </a:lnTo>
                <a:lnTo>
                  <a:pt x="340" y="316"/>
                </a:lnTo>
                <a:lnTo>
                  <a:pt x="338" y="260"/>
                </a:lnTo>
                <a:lnTo>
                  <a:pt x="338" y="192"/>
                </a:lnTo>
                <a:lnTo>
                  <a:pt x="350" y="192"/>
                </a:lnTo>
                <a:lnTo>
                  <a:pt x="350" y="192"/>
                </a:lnTo>
                <a:lnTo>
                  <a:pt x="354" y="192"/>
                </a:lnTo>
                <a:lnTo>
                  <a:pt x="366" y="284"/>
                </a:lnTo>
                <a:lnTo>
                  <a:pt x="366" y="284"/>
                </a:lnTo>
                <a:lnTo>
                  <a:pt x="376" y="264"/>
                </a:lnTo>
                <a:lnTo>
                  <a:pt x="384" y="244"/>
                </a:lnTo>
                <a:lnTo>
                  <a:pt x="390" y="222"/>
                </a:lnTo>
                <a:lnTo>
                  <a:pt x="394" y="198"/>
                </a:lnTo>
                <a:lnTo>
                  <a:pt x="394" y="198"/>
                </a:lnTo>
                <a:lnTo>
                  <a:pt x="390" y="154"/>
                </a:lnTo>
                <a:lnTo>
                  <a:pt x="390" y="154"/>
                </a:lnTo>
                <a:close/>
                <a:moveTo>
                  <a:pt x="192" y="380"/>
                </a:moveTo>
                <a:lnTo>
                  <a:pt x="192" y="380"/>
                </a:lnTo>
                <a:lnTo>
                  <a:pt x="212" y="380"/>
                </a:lnTo>
                <a:lnTo>
                  <a:pt x="212" y="322"/>
                </a:lnTo>
                <a:lnTo>
                  <a:pt x="230" y="322"/>
                </a:lnTo>
                <a:lnTo>
                  <a:pt x="230" y="322"/>
                </a:lnTo>
                <a:lnTo>
                  <a:pt x="236" y="320"/>
                </a:lnTo>
                <a:lnTo>
                  <a:pt x="240" y="318"/>
                </a:lnTo>
                <a:lnTo>
                  <a:pt x="242" y="314"/>
                </a:lnTo>
                <a:lnTo>
                  <a:pt x="244" y="308"/>
                </a:lnTo>
                <a:lnTo>
                  <a:pt x="244" y="232"/>
                </a:lnTo>
                <a:lnTo>
                  <a:pt x="244" y="232"/>
                </a:lnTo>
                <a:lnTo>
                  <a:pt x="242" y="226"/>
                </a:lnTo>
                <a:lnTo>
                  <a:pt x="240" y="222"/>
                </a:lnTo>
                <a:lnTo>
                  <a:pt x="236" y="218"/>
                </a:lnTo>
                <a:lnTo>
                  <a:pt x="230" y="218"/>
                </a:lnTo>
                <a:lnTo>
                  <a:pt x="154" y="218"/>
                </a:lnTo>
                <a:lnTo>
                  <a:pt x="154" y="218"/>
                </a:lnTo>
                <a:lnTo>
                  <a:pt x="148" y="218"/>
                </a:lnTo>
                <a:lnTo>
                  <a:pt x="144" y="222"/>
                </a:lnTo>
                <a:lnTo>
                  <a:pt x="142" y="226"/>
                </a:lnTo>
                <a:lnTo>
                  <a:pt x="140" y="232"/>
                </a:lnTo>
                <a:lnTo>
                  <a:pt x="140" y="308"/>
                </a:lnTo>
                <a:lnTo>
                  <a:pt x="140" y="308"/>
                </a:lnTo>
                <a:lnTo>
                  <a:pt x="142" y="314"/>
                </a:lnTo>
                <a:lnTo>
                  <a:pt x="144" y="318"/>
                </a:lnTo>
                <a:lnTo>
                  <a:pt x="148" y="320"/>
                </a:lnTo>
                <a:lnTo>
                  <a:pt x="154" y="322"/>
                </a:lnTo>
                <a:lnTo>
                  <a:pt x="172" y="322"/>
                </a:lnTo>
                <a:lnTo>
                  <a:pt x="172" y="380"/>
                </a:lnTo>
                <a:lnTo>
                  <a:pt x="172" y="380"/>
                </a:lnTo>
                <a:lnTo>
                  <a:pt x="192" y="380"/>
                </a:lnTo>
                <a:lnTo>
                  <a:pt x="192" y="380"/>
                </a:lnTo>
                <a:close/>
                <a:moveTo>
                  <a:pt x="238" y="46"/>
                </a:moveTo>
                <a:lnTo>
                  <a:pt x="238" y="46"/>
                </a:lnTo>
                <a:lnTo>
                  <a:pt x="238" y="56"/>
                </a:lnTo>
                <a:lnTo>
                  <a:pt x="242" y="64"/>
                </a:lnTo>
                <a:lnTo>
                  <a:pt x="246" y="72"/>
                </a:lnTo>
                <a:lnTo>
                  <a:pt x="250" y="78"/>
                </a:lnTo>
                <a:lnTo>
                  <a:pt x="258" y="84"/>
                </a:lnTo>
                <a:lnTo>
                  <a:pt x="266" y="88"/>
                </a:lnTo>
                <a:lnTo>
                  <a:pt x="274" y="92"/>
                </a:lnTo>
                <a:lnTo>
                  <a:pt x="284" y="92"/>
                </a:lnTo>
                <a:lnTo>
                  <a:pt x="284" y="92"/>
                </a:lnTo>
                <a:lnTo>
                  <a:pt x="292" y="92"/>
                </a:lnTo>
                <a:lnTo>
                  <a:pt x="302" y="88"/>
                </a:lnTo>
                <a:lnTo>
                  <a:pt x="308" y="84"/>
                </a:lnTo>
                <a:lnTo>
                  <a:pt x="316" y="78"/>
                </a:lnTo>
                <a:lnTo>
                  <a:pt x="322" y="72"/>
                </a:lnTo>
                <a:lnTo>
                  <a:pt x="326" y="64"/>
                </a:lnTo>
                <a:lnTo>
                  <a:pt x="328" y="56"/>
                </a:lnTo>
                <a:lnTo>
                  <a:pt x="330" y="46"/>
                </a:lnTo>
                <a:lnTo>
                  <a:pt x="330" y="46"/>
                </a:lnTo>
                <a:lnTo>
                  <a:pt x="328" y="36"/>
                </a:lnTo>
                <a:lnTo>
                  <a:pt x="324" y="28"/>
                </a:lnTo>
                <a:lnTo>
                  <a:pt x="320" y="20"/>
                </a:lnTo>
                <a:lnTo>
                  <a:pt x="314" y="12"/>
                </a:lnTo>
                <a:lnTo>
                  <a:pt x="314" y="12"/>
                </a:lnTo>
                <a:lnTo>
                  <a:pt x="306" y="6"/>
                </a:lnTo>
                <a:lnTo>
                  <a:pt x="306" y="6"/>
                </a:lnTo>
                <a:lnTo>
                  <a:pt x="294" y="2"/>
                </a:lnTo>
                <a:lnTo>
                  <a:pt x="284" y="0"/>
                </a:lnTo>
                <a:lnTo>
                  <a:pt x="284" y="0"/>
                </a:lnTo>
                <a:lnTo>
                  <a:pt x="274" y="2"/>
                </a:lnTo>
                <a:lnTo>
                  <a:pt x="266" y="4"/>
                </a:lnTo>
                <a:lnTo>
                  <a:pt x="258" y="8"/>
                </a:lnTo>
                <a:lnTo>
                  <a:pt x="250" y="14"/>
                </a:lnTo>
                <a:lnTo>
                  <a:pt x="246" y="20"/>
                </a:lnTo>
                <a:lnTo>
                  <a:pt x="242" y="28"/>
                </a:lnTo>
                <a:lnTo>
                  <a:pt x="238" y="38"/>
                </a:lnTo>
                <a:lnTo>
                  <a:pt x="238" y="46"/>
                </a:lnTo>
                <a:lnTo>
                  <a:pt x="238" y="46"/>
                </a:lnTo>
                <a:close/>
                <a:moveTo>
                  <a:pt x="192" y="204"/>
                </a:moveTo>
                <a:lnTo>
                  <a:pt x="192" y="204"/>
                </a:lnTo>
                <a:lnTo>
                  <a:pt x="198" y="204"/>
                </a:lnTo>
                <a:lnTo>
                  <a:pt x="204" y="202"/>
                </a:lnTo>
                <a:lnTo>
                  <a:pt x="214" y="196"/>
                </a:lnTo>
                <a:lnTo>
                  <a:pt x="220" y="186"/>
                </a:lnTo>
                <a:lnTo>
                  <a:pt x="222" y="180"/>
                </a:lnTo>
                <a:lnTo>
                  <a:pt x="222" y="174"/>
                </a:lnTo>
                <a:lnTo>
                  <a:pt x="222" y="174"/>
                </a:lnTo>
                <a:lnTo>
                  <a:pt x="222" y="168"/>
                </a:lnTo>
                <a:lnTo>
                  <a:pt x="220" y="162"/>
                </a:lnTo>
                <a:lnTo>
                  <a:pt x="214" y="152"/>
                </a:lnTo>
                <a:lnTo>
                  <a:pt x="204" y="146"/>
                </a:lnTo>
                <a:lnTo>
                  <a:pt x="198" y="144"/>
                </a:lnTo>
                <a:lnTo>
                  <a:pt x="192" y="142"/>
                </a:lnTo>
                <a:lnTo>
                  <a:pt x="192" y="142"/>
                </a:lnTo>
                <a:lnTo>
                  <a:pt x="186" y="144"/>
                </a:lnTo>
                <a:lnTo>
                  <a:pt x="180" y="146"/>
                </a:lnTo>
                <a:lnTo>
                  <a:pt x="170" y="152"/>
                </a:lnTo>
                <a:lnTo>
                  <a:pt x="164" y="162"/>
                </a:lnTo>
                <a:lnTo>
                  <a:pt x="162" y="168"/>
                </a:lnTo>
                <a:lnTo>
                  <a:pt x="162" y="174"/>
                </a:lnTo>
                <a:lnTo>
                  <a:pt x="162" y="174"/>
                </a:lnTo>
                <a:lnTo>
                  <a:pt x="162" y="180"/>
                </a:lnTo>
                <a:lnTo>
                  <a:pt x="164" y="186"/>
                </a:lnTo>
                <a:lnTo>
                  <a:pt x="170" y="196"/>
                </a:lnTo>
                <a:lnTo>
                  <a:pt x="180" y="202"/>
                </a:lnTo>
                <a:lnTo>
                  <a:pt x="186" y="204"/>
                </a:lnTo>
                <a:lnTo>
                  <a:pt x="192" y="204"/>
                </a:lnTo>
                <a:lnTo>
                  <a:pt x="192" y="20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110604" tIns="55302" rIns="110604" bIns="55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7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4957">
            <a:extLst>
              <a:ext uri="{FF2B5EF4-FFF2-40B4-BE49-F238E27FC236}">
                <a16:creationId xmlns:a16="http://schemas.microsoft.com/office/drawing/2014/main" id="{9113A134-8DFA-6910-8C5E-D1805515177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57925" y="4831596"/>
            <a:ext cx="736561" cy="728372"/>
          </a:xfrm>
          <a:custGeom>
            <a:avLst/>
            <a:gdLst>
              <a:gd name="T0" fmla="*/ 46 w 340"/>
              <a:gd name="T1" fmla="*/ 232 h 282"/>
              <a:gd name="T2" fmla="*/ 52 w 340"/>
              <a:gd name="T3" fmla="*/ 210 h 282"/>
              <a:gd name="T4" fmla="*/ 122 w 340"/>
              <a:gd name="T5" fmla="*/ 190 h 282"/>
              <a:gd name="T6" fmla="*/ 140 w 340"/>
              <a:gd name="T7" fmla="*/ 184 h 282"/>
              <a:gd name="T8" fmla="*/ 194 w 340"/>
              <a:gd name="T9" fmla="*/ 198 h 282"/>
              <a:gd name="T10" fmla="*/ 218 w 340"/>
              <a:gd name="T11" fmla="*/ 212 h 282"/>
              <a:gd name="T12" fmla="*/ 244 w 340"/>
              <a:gd name="T13" fmla="*/ 188 h 282"/>
              <a:gd name="T14" fmla="*/ 302 w 340"/>
              <a:gd name="T15" fmla="*/ 186 h 282"/>
              <a:gd name="T16" fmla="*/ 324 w 340"/>
              <a:gd name="T17" fmla="*/ 188 h 282"/>
              <a:gd name="T18" fmla="*/ 340 w 340"/>
              <a:gd name="T19" fmla="*/ 164 h 282"/>
              <a:gd name="T20" fmla="*/ 314 w 340"/>
              <a:gd name="T21" fmla="*/ 136 h 282"/>
              <a:gd name="T22" fmla="*/ 290 w 340"/>
              <a:gd name="T23" fmla="*/ 150 h 282"/>
              <a:gd name="T24" fmla="*/ 236 w 340"/>
              <a:gd name="T25" fmla="*/ 164 h 282"/>
              <a:gd name="T26" fmla="*/ 218 w 340"/>
              <a:gd name="T27" fmla="*/ 158 h 282"/>
              <a:gd name="T28" fmla="*/ 196 w 340"/>
              <a:gd name="T29" fmla="*/ 170 h 282"/>
              <a:gd name="T30" fmla="*/ 140 w 340"/>
              <a:gd name="T31" fmla="*/ 144 h 282"/>
              <a:gd name="T32" fmla="*/ 112 w 340"/>
              <a:gd name="T33" fmla="*/ 138 h 282"/>
              <a:gd name="T34" fmla="*/ 96 w 340"/>
              <a:gd name="T35" fmla="*/ 164 h 282"/>
              <a:gd name="T36" fmla="*/ 216 w 340"/>
              <a:gd name="T37" fmla="*/ 104 h 282"/>
              <a:gd name="T38" fmla="*/ 306 w 340"/>
              <a:gd name="T39" fmla="*/ 42 h 282"/>
              <a:gd name="T40" fmla="*/ 292 w 340"/>
              <a:gd name="T41" fmla="*/ 28 h 282"/>
              <a:gd name="T42" fmla="*/ 118 w 340"/>
              <a:gd name="T43" fmla="*/ 58 h 282"/>
              <a:gd name="T44" fmla="*/ 26 w 340"/>
              <a:gd name="T45" fmla="*/ 186 h 282"/>
              <a:gd name="T46" fmla="*/ 2 w 340"/>
              <a:gd name="T47" fmla="*/ 202 h 282"/>
              <a:gd name="T48" fmla="*/ 8 w 340"/>
              <a:gd name="T49" fmla="*/ 232 h 282"/>
              <a:gd name="T50" fmla="*/ 314 w 340"/>
              <a:gd name="T51" fmla="*/ 152 h 282"/>
              <a:gd name="T52" fmla="*/ 324 w 340"/>
              <a:gd name="T53" fmla="*/ 160 h 282"/>
              <a:gd name="T54" fmla="*/ 322 w 340"/>
              <a:gd name="T55" fmla="*/ 172 h 282"/>
              <a:gd name="T56" fmla="*/ 310 w 340"/>
              <a:gd name="T57" fmla="*/ 174 h 282"/>
              <a:gd name="T58" fmla="*/ 304 w 340"/>
              <a:gd name="T59" fmla="*/ 164 h 282"/>
              <a:gd name="T60" fmla="*/ 314 w 340"/>
              <a:gd name="T61" fmla="*/ 152 h 282"/>
              <a:gd name="T62" fmla="*/ 222 w 340"/>
              <a:gd name="T63" fmla="*/ 174 h 282"/>
              <a:gd name="T64" fmla="*/ 228 w 340"/>
              <a:gd name="T65" fmla="*/ 184 h 282"/>
              <a:gd name="T66" fmla="*/ 218 w 340"/>
              <a:gd name="T67" fmla="*/ 196 h 282"/>
              <a:gd name="T68" fmla="*/ 208 w 340"/>
              <a:gd name="T69" fmla="*/ 188 h 282"/>
              <a:gd name="T70" fmla="*/ 210 w 340"/>
              <a:gd name="T71" fmla="*/ 176 h 282"/>
              <a:gd name="T72" fmla="*/ 122 w 340"/>
              <a:gd name="T73" fmla="*/ 152 h 282"/>
              <a:gd name="T74" fmla="*/ 132 w 340"/>
              <a:gd name="T75" fmla="*/ 160 h 282"/>
              <a:gd name="T76" fmla="*/ 130 w 340"/>
              <a:gd name="T77" fmla="*/ 172 h 282"/>
              <a:gd name="T78" fmla="*/ 118 w 340"/>
              <a:gd name="T79" fmla="*/ 174 h 282"/>
              <a:gd name="T80" fmla="*/ 112 w 340"/>
              <a:gd name="T81" fmla="*/ 164 h 282"/>
              <a:gd name="T82" fmla="*/ 122 w 340"/>
              <a:gd name="T83" fmla="*/ 152 h 282"/>
              <a:gd name="T84" fmla="*/ 334 w 340"/>
              <a:gd name="T85" fmla="*/ 276 h 282"/>
              <a:gd name="T86" fmla="*/ 16 w 340"/>
              <a:gd name="T87" fmla="*/ 282 h 282"/>
              <a:gd name="T88" fmla="*/ 6 w 340"/>
              <a:gd name="T89" fmla="*/ 276 h 282"/>
              <a:gd name="T90" fmla="*/ 8 w 340"/>
              <a:gd name="T91" fmla="*/ 264 h 282"/>
              <a:gd name="T92" fmla="*/ 324 w 340"/>
              <a:gd name="T93" fmla="*/ 262 h 282"/>
              <a:gd name="T94" fmla="*/ 334 w 340"/>
              <a:gd name="T95" fmla="*/ 272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40" h="282">
                <a:moveTo>
                  <a:pt x="26" y="240"/>
                </a:moveTo>
                <a:lnTo>
                  <a:pt x="26" y="240"/>
                </a:lnTo>
                <a:lnTo>
                  <a:pt x="36" y="238"/>
                </a:lnTo>
                <a:lnTo>
                  <a:pt x="46" y="232"/>
                </a:lnTo>
                <a:lnTo>
                  <a:pt x="50" y="222"/>
                </a:lnTo>
                <a:lnTo>
                  <a:pt x="52" y="212"/>
                </a:lnTo>
                <a:lnTo>
                  <a:pt x="52" y="212"/>
                </a:lnTo>
                <a:lnTo>
                  <a:pt x="52" y="210"/>
                </a:lnTo>
                <a:lnTo>
                  <a:pt x="104" y="184"/>
                </a:lnTo>
                <a:lnTo>
                  <a:pt x="104" y="184"/>
                </a:lnTo>
                <a:lnTo>
                  <a:pt x="112" y="188"/>
                </a:lnTo>
                <a:lnTo>
                  <a:pt x="122" y="190"/>
                </a:lnTo>
                <a:lnTo>
                  <a:pt x="122" y="190"/>
                </a:lnTo>
                <a:lnTo>
                  <a:pt x="128" y="190"/>
                </a:lnTo>
                <a:lnTo>
                  <a:pt x="134" y="186"/>
                </a:lnTo>
                <a:lnTo>
                  <a:pt x="140" y="184"/>
                </a:lnTo>
                <a:lnTo>
                  <a:pt x="144" y="178"/>
                </a:lnTo>
                <a:lnTo>
                  <a:pt x="192" y="188"/>
                </a:lnTo>
                <a:lnTo>
                  <a:pt x="192" y="188"/>
                </a:lnTo>
                <a:lnTo>
                  <a:pt x="194" y="198"/>
                </a:lnTo>
                <a:lnTo>
                  <a:pt x="200" y="204"/>
                </a:lnTo>
                <a:lnTo>
                  <a:pt x="208" y="210"/>
                </a:lnTo>
                <a:lnTo>
                  <a:pt x="218" y="212"/>
                </a:lnTo>
                <a:lnTo>
                  <a:pt x="218" y="212"/>
                </a:lnTo>
                <a:lnTo>
                  <a:pt x="228" y="210"/>
                </a:lnTo>
                <a:lnTo>
                  <a:pt x="236" y="204"/>
                </a:lnTo>
                <a:lnTo>
                  <a:pt x="242" y="198"/>
                </a:lnTo>
                <a:lnTo>
                  <a:pt x="244" y="188"/>
                </a:lnTo>
                <a:lnTo>
                  <a:pt x="292" y="178"/>
                </a:lnTo>
                <a:lnTo>
                  <a:pt x="292" y="178"/>
                </a:lnTo>
                <a:lnTo>
                  <a:pt x="296" y="184"/>
                </a:lnTo>
                <a:lnTo>
                  <a:pt x="302" y="186"/>
                </a:lnTo>
                <a:lnTo>
                  <a:pt x="308" y="190"/>
                </a:lnTo>
                <a:lnTo>
                  <a:pt x="314" y="190"/>
                </a:lnTo>
                <a:lnTo>
                  <a:pt x="314" y="190"/>
                </a:lnTo>
                <a:lnTo>
                  <a:pt x="324" y="188"/>
                </a:lnTo>
                <a:lnTo>
                  <a:pt x="332" y="182"/>
                </a:lnTo>
                <a:lnTo>
                  <a:pt x="338" y="174"/>
                </a:lnTo>
                <a:lnTo>
                  <a:pt x="340" y="164"/>
                </a:lnTo>
                <a:lnTo>
                  <a:pt x="340" y="164"/>
                </a:lnTo>
                <a:lnTo>
                  <a:pt x="338" y="152"/>
                </a:lnTo>
                <a:lnTo>
                  <a:pt x="332" y="144"/>
                </a:lnTo>
                <a:lnTo>
                  <a:pt x="324" y="138"/>
                </a:lnTo>
                <a:lnTo>
                  <a:pt x="314" y="136"/>
                </a:lnTo>
                <a:lnTo>
                  <a:pt x="314" y="136"/>
                </a:lnTo>
                <a:lnTo>
                  <a:pt x="304" y="138"/>
                </a:lnTo>
                <a:lnTo>
                  <a:pt x="296" y="144"/>
                </a:lnTo>
                <a:lnTo>
                  <a:pt x="290" y="150"/>
                </a:lnTo>
                <a:lnTo>
                  <a:pt x="288" y="158"/>
                </a:lnTo>
                <a:lnTo>
                  <a:pt x="240" y="170"/>
                </a:lnTo>
                <a:lnTo>
                  <a:pt x="240" y="170"/>
                </a:lnTo>
                <a:lnTo>
                  <a:pt x="236" y="164"/>
                </a:lnTo>
                <a:lnTo>
                  <a:pt x="230" y="160"/>
                </a:lnTo>
                <a:lnTo>
                  <a:pt x="224" y="158"/>
                </a:lnTo>
                <a:lnTo>
                  <a:pt x="218" y="158"/>
                </a:lnTo>
                <a:lnTo>
                  <a:pt x="218" y="158"/>
                </a:lnTo>
                <a:lnTo>
                  <a:pt x="212" y="158"/>
                </a:lnTo>
                <a:lnTo>
                  <a:pt x="206" y="160"/>
                </a:lnTo>
                <a:lnTo>
                  <a:pt x="200" y="164"/>
                </a:lnTo>
                <a:lnTo>
                  <a:pt x="196" y="170"/>
                </a:lnTo>
                <a:lnTo>
                  <a:pt x="148" y="158"/>
                </a:lnTo>
                <a:lnTo>
                  <a:pt x="148" y="158"/>
                </a:lnTo>
                <a:lnTo>
                  <a:pt x="146" y="150"/>
                </a:lnTo>
                <a:lnTo>
                  <a:pt x="140" y="144"/>
                </a:lnTo>
                <a:lnTo>
                  <a:pt x="132" y="138"/>
                </a:lnTo>
                <a:lnTo>
                  <a:pt x="122" y="136"/>
                </a:lnTo>
                <a:lnTo>
                  <a:pt x="122" y="136"/>
                </a:lnTo>
                <a:lnTo>
                  <a:pt x="112" y="138"/>
                </a:lnTo>
                <a:lnTo>
                  <a:pt x="104" y="144"/>
                </a:lnTo>
                <a:lnTo>
                  <a:pt x="98" y="152"/>
                </a:lnTo>
                <a:lnTo>
                  <a:pt x="96" y="164"/>
                </a:lnTo>
                <a:lnTo>
                  <a:pt x="96" y="164"/>
                </a:lnTo>
                <a:lnTo>
                  <a:pt x="96" y="166"/>
                </a:lnTo>
                <a:lnTo>
                  <a:pt x="56" y="186"/>
                </a:lnTo>
                <a:lnTo>
                  <a:pt x="126" y="80"/>
                </a:lnTo>
                <a:lnTo>
                  <a:pt x="216" y="104"/>
                </a:lnTo>
                <a:lnTo>
                  <a:pt x="216" y="104"/>
                </a:lnTo>
                <a:lnTo>
                  <a:pt x="220" y="104"/>
                </a:lnTo>
                <a:lnTo>
                  <a:pt x="224" y="102"/>
                </a:lnTo>
                <a:lnTo>
                  <a:pt x="306" y="42"/>
                </a:lnTo>
                <a:lnTo>
                  <a:pt x="336" y="72"/>
                </a:lnTo>
                <a:lnTo>
                  <a:pt x="336" y="0"/>
                </a:lnTo>
                <a:lnTo>
                  <a:pt x="264" y="0"/>
                </a:lnTo>
                <a:lnTo>
                  <a:pt x="292" y="28"/>
                </a:lnTo>
                <a:lnTo>
                  <a:pt x="216" y="84"/>
                </a:lnTo>
                <a:lnTo>
                  <a:pt x="124" y="58"/>
                </a:lnTo>
                <a:lnTo>
                  <a:pt x="124" y="58"/>
                </a:lnTo>
                <a:lnTo>
                  <a:pt x="118" y="58"/>
                </a:lnTo>
                <a:lnTo>
                  <a:pt x="114" y="62"/>
                </a:lnTo>
                <a:lnTo>
                  <a:pt x="32" y="186"/>
                </a:lnTo>
                <a:lnTo>
                  <a:pt x="32" y="186"/>
                </a:lnTo>
                <a:lnTo>
                  <a:pt x="26" y="186"/>
                </a:lnTo>
                <a:lnTo>
                  <a:pt x="26" y="186"/>
                </a:lnTo>
                <a:lnTo>
                  <a:pt x="16" y="188"/>
                </a:lnTo>
                <a:lnTo>
                  <a:pt x="8" y="194"/>
                </a:lnTo>
                <a:lnTo>
                  <a:pt x="2" y="202"/>
                </a:lnTo>
                <a:lnTo>
                  <a:pt x="0" y="212"/>
                </a:lnTo>
                <a:lnTo>
                  <a:pt x="0" y="212"/>
                </a:lnTo>
                <a:lnTo>
                  <a:pt x="2" y="222"/>
                </a:lnTo>
                <a:lnTo>
                  <a:pt x="8" y="232"/>
                </a:lnTo>
                <a:lnTo>
                  <a:pt x="16" y="238"/>
                </a:lnTo>
                <a:lnTo>
                  <a:pt x="26" y="240"/>
                </a:lnTo>
                <a:lnTo>
                  <a:pt x="26" y="240"/>
                </a:lnTo>
                <a:close/>
                <a:moveTo>
                  <a:pt x="314" y="152"/>
                </a:moveTo>
                <a:lnTo>
                  <a:pt x="314" y="152"/>
                </a:lnTo>
                <a:lnTo>
                  <a:pt x="318" y="154"/>
                </a:lnTo>
                <a:lnTo>
                  <a:pt x="322" y="156"/>
                </a:lnTo>
                <a:lnTo>
                  <a:pt x="324" y="160"/>
                </a:lnTo>
                <a:lnTo>
                  <a:pt x="324" y="164"/>
                </a:lnTo>
                <a:lnTo>
                  <a:pt x="324" y="164"/>
                </a:lnTo>
                <a:lnTo>
                  <a:pt x="324" y="168"/>
                </a:lnTo>
                <a:lnTo>
                  <a:pt x="322" y="172"/>
                </a:lnTo>
                <a:lnTo>
                  <a:pt x="318" y="174"/>
                </a:lnTo>
                <a:lnTo>
                  <a:pt x="314" y="174"/>
                </a:lnTo>
                <a:lnTo>
                  <a:pt x="314" y="174"/>
                </a:lnTo>
                <a:lnTo>
                  <a:pt x="310" y="174"/>
                </a:lnTo>
                <a:lnTo>
                  <a:pt x="306" y="172"/>
                </a:lnTo>
                <a:lnTo>
                  <a:pt x="304" y="168"/>
                </a:lnTo>
                <a:lnTo>
                  <a:pt x="304" y="164"/>
                </a:lnTo>
                <a:lnTo>
                  <a:pt x="304" y="164"/>
                </a:lnTo>
                <a:lnTo>
                  <a:pt x="304" y="160"/>
                </a:lnTo>
                <a:lnTo>
                  <a:pt x="306" y="156"/>
                </a:lnTo>
                <a:lnTo>
                  <a:pt x="310" y="154"/>
                </a:lnTo>
                <a:lnTo>
                  <a:pt x="314" y="152"/>
                </a:lnTo>
                <a:lnTo>
                  <a:pt x="314" y="152"/>
                </a:lnTo>
                <a:close/>
                <a:moveTo>
                  <a:pt x="218" y="174"/>
                </a:moveTo>
                <a:lnTo>
                  <a:pt x="218" y="174"/>
                </a:lnTo>
                <a:lnTo>
                  <a:pt x="222" y="174"/>
                </a:lnTo>
                <a:lnTo>
                  <a:pt x="226" y="176"/>
                </a:lnTo>
                <a:lnTo>
                  <a:pt x="228" y="180"/>
                </a:lnTo>
                <a:lnTo>
                  <a:pt x="228" y="184"/>
                </a:lnTo>
                <a:lnTo>
                  <a:pt x="228" y="184"/>
                </a:lnTo>
                <a:lnTo>
                  <a:pt x="228" y="188"/>
                </a:lnTo>
                <a:lnTo>
                  <a:pt x="226" y="192"/>
                </a:lnTo>
                <a:lnTo>
                  <a:pt x="222" y="194"/>
                </a:lnTo>
                <a:lnTo>
                  <a:pt x="218" y="196"/>
                </a:lnTo>
                <a:lnTo>
                  <a:pt x="218" y="196"/>
                </a:lnTo>
                <a:lnTo>
                  <a:pt x="214" y="194"/>
                </a:lnTo>
                <a:lnTo>
                  <a:pt x="210" y="192"/>
                </a:lnTo>
                <a:lnTo>
                  <a:pt x="208" y="188"/>
                </a:lnTo>
                <a:lnTo>
                  <a:pt x="208" y="184"/>
                </a:lnTo>
                <a:lnTo>
                  <a:pt x="208" y="184"/>
                </a:lnTo>
                <a:lnTo>
                  <a:pt x="208" y="180"/>
                </a:lnTo>
                <a:lnTo>
                  <a:pt x="210" y="176"/>
                </a:lnTo>
                <a:lnTo>
                  <a:pt x="214" y="174"/>
                </a:lnTo>
                <a:lnTo>
                  <a:pt x="218" y="174"/>
                </a:lnTo>
                <a:lnTo>
                  <a:pt x="218" y="174"/>
                </a:lnTo>
                <a:close/>
                <a:moveTo>
                  <a:pt x="122" y="152"/>
                </a:moveTo>
                <a:lnTo>
                  <a:pt x="122" y="152"/>
                </a:lnTo>
                <a:lnTo>
                  <a:pt x="126" y="154"/>
                </a:lnTo>
                <a:lnTo>
                  <a:pt x="130" y="156"/>
                </a:lnTo>
                <a:lnTo>
                  <a:pt x="132" y="160"/>
                </a:lnTo>
                <a:lnTo>
                  <a:pt x="132" y="164"/>
                </a:lnTo>
                <a:lnTo>
                  <a:pt x="132" y="164"/>
                </a:lnTo>
                <a:lnTo>
                  <a:pt x="132" y="168"/>
                </a:lnTo>
                <a:lnTo>
                  <a:pt x="130" y="172"/>
                </a:lnTo>
                <a:lnTo>
                  <a:pt x="126" y="174"/>
                </a:lnTo>
                <a:lnTo>
                  <a:pt x="122" y="174"/>
                </a:lnTo>
                <a:lnTo>
                  <a:pt x="122" y="174"/>
                </a:lnTo>
                <a:lnTo>
                  <a:pt x="118" y="174"/>
                </a:lnTo>
                <a:lnTo>
                  <a:pt x="114" y="172"/>
                </a:lnTo>
                <a:lnTo>
                  <a:pt x="112" y="168"/>
                </a:lnTo>
                <a:lnTo>
                  <a:pt x="112" y="164"/>
                </a:lnTo>
                <a:lnTo>
                  <a:pt x="112" y="164"/>
                </a:lnTo>
                <a:lnTo>
                  <a:pt x="112" y="160"/>
                </a:lnTo>
                <a:lnTo>
                  <a:pt x="114" y="156"/>
                </a:lnTo>
                <a:lnTo>
                  <a:pt x="118" y="154"/>
                </a:lnTo>
                <a:lnTo>
                  <a:pt x="122" y="152"/>
                </a:lnTo>
                <a:lnTo>
                  <a:pt x="122" y="152"/>
                </a:lnTo>
                <a:close/>
                <a:moveTo>
                  <a:pt x="334" y="272"/>
                </a:moveTo>
                <a:lnTo>
                  <a:pt x="334" y="272"/>
                </a:lnTo>
                <a:lnTo>
                  <a:pt x="334" y="276"/>
                </a:lnTo>
                <a:lnTo>
                  <a:pt x="332" y="278"/>
                </a:lnTo>
                <a:lnTo>
                  <a:pt x="328" y="280"/>
                </a:lnTo>
                <a:lnTo>
                  <a:pt x="324" y="282"/>
                </a:lnTo>
                <a:lnTo>
                  <a:pt x="16" y="282"/>
                </a:lnTo>
                <a:lnTo>
                  <a:pt x="16" y="282"/>
                </a:lnTo>
                <a:lnTo>
                  <a:pt x="12" y="280"/>
                </a:lnTo>
                <a:lnTo>
                  <a:pt x="8" y="278"/>
                </a:lnTo>
                <a:lnTo>
                  <a:pt x="6" y="276"/>
                </a:lnTo>
                <a:lnTo>
                  <a:pt x="6" y="272"/>
                </a:lnTo>
                <a:lnTo>
                  <a:pt x="6" y="272"/>
                </a:lnTo>
                <a:lnTo>
                  <a:pt x="6" y="268"/>
                </a:lnTo>
                <a:lnTo>
                  <a:pt x="8" y="264"/>
                </a:lnTo>
                <a:lnTo>
                  <a:pt x="12" y="262"/>
                </a:lnTo>
                <a:lnTo>
                  <a:pt x="16" y="262"/>
                </a:lnTo>
                <a:lnTo>
                  <a:pt x="324" y="262"/>
                </a:lnTo>
                <a:lnTo>
                  <a:pt x="324" y="262"/>
                </a:lnTo>
                <a:lnTo>
                  <a:pt x="328" y="262"/>
                </a:lnTo>
                <a:lnTo>
                  <a:pt x="332" y="264"/>
                </a:lnTo>
                <a:lnTo>
                  <a:pt x="334" y="268"/>
                </a:lnTo>
                <a:lnTo>
                  <a:pt x="334" y="272"/>
                </a:lnTo>
                <a:lnTo>
                  <a:pt x="334" y="27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110604" tIns="55302" rIns="110604" bIns="55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7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07B4F19A-ED3C-9D88-5343-53F540375608}"/>
              </a:ext>
            </a:extLst>
          </p:cNvPr>
          <p:cNvSpPr txBox="1"/>
          <p:nvPr/>
        </p:nvSpPr>
        <p:spPr>
          <a:xfrm>
            <a:off x="5074114" y="3050861"/>
            <a:ext cx="2710594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   1.000</a:t>
            </a:r>
            <a:b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rPr>
            </a:br>
            <a:endParaRPr kumimoji="0" lang="is-I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15" panose="00000500000000000000" pitchFamily="50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…er fjöldi nýrra íbúða sem gefin hafa verið byggingarleyfi fyrir á árinu 2025 (lauslega áætluð tala)</a:t>
            </a:r>
          </a:p>
        </p:txBody>
      </p:sp>
      <p:pic>
        <p:nvPicPr>
          <p:cNvPr id="11" name="Mynd 10" descr="Thumbs up sign with solid fill">
            <a:extLst>
              <a:ext uri="{FF2B5EF4-FFF2-40B4-BE49-F238E27FC236}">
                <a16:creationId xmlns:a16="http://schemas.microsoft.com/office/drawing/2014/main" id="{853A203A-E5C3-939F-C698-9F2B7C80F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2205" y="3026122"/>
            <a:ext cx="805756" cy="805756"/>
          </a:xfrm>
          <a:prstGeom prst="rect">
            <a:avLst/>
          </a:prstGeom>
        </p:spPr>
      </p:pic>
      <p:sp>
        <p:nvSpPr>
          <p:cNvPr id="12" name="TextBox 24">
            <a:extLst>
              <a:ext uri="{FF2B5EF4-FFF2-40B4-BE49-F238E27FC236}">
                <a16:creationId xmlns:a16="http://schemas.microsoft.com/office/drawing/2014/main" id="{CBE24FDF-A8D3-32F0-1CD4-B37C8D5BC0C2}"/>
              </a:ext>
            </a:extLst>
          </p:cNvPr>
          <p:cNvSpPr txBox="1"/>
          <p:nvPr/>
        </p:nvSpPr>
        <p:spPr>
          <a:xfrm>
            <a:off x="5095400" y="5034530"/>
            <a:ext cx="1981008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   735</a:t>
            </a:r>
            <a:endParaRPr kumimoji="0" lang="is-I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/>
              <a:ea typeface="Segoe UI Symbol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rPr>
            </a:b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…er fjöldi íbúða, lokið við eða teknar í notkun á árinu 2025</a:t>
            </a:r>
            <a:endParaRPr kumimoji="0" lang="is-I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15"/>
              <a:ea typeface="Segoe UI Symbol"/>
              <a:cs typeface="+mn-cs"/>
            </a:endParaRPr>
          </a:p>
        </p:txBody>
      </p:sp>
      <p:pic>
        <p:nvPicPr>
          <p:cNvPr id="13" name="Mynd 12">
            <a:extLst>
              <a:ext uri="{FF2B5EF4-FFF2-40B4-BE49-F238E27FC236}">
                <a16:creationId xmlns:a16="http://schemas.microsoft.com/office/drawing/2014/main" id="{67B46461-5841-3F49-DA18-849FECCDA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91" y="5174074"/>
            <a:ext cx="639200" cy="639200"/>
          </a:xfrm>
          <a:prstGeom prst="rect">
            <a:avLst/>
          </a:prstGeom>
          <a:noFill/>
        </p:spPr>
      </p:pic>
      <p:sp>
        <p:nvSpPr>
          <p:cNvPr id="14" name="TextBox 24">
            <a:extLst>
              <a:ext uri="{FF2B5EF4-FFF2-40B4-BE49-F238E27FC236}">
                <a16:creationId xmlns:a16="http://schemas.microsoft.com/office/drawing/2014/main" id="{74745A0B-96C1-AE38-732B-357CDACF0639}"/>
              </a:ext>
            </a:extLst>
          </p:cNvPr>
          <p:cNvSpPr txBox="1"/>
          <p:nvPr/>
        </p:nvSpPr>
        <p:spPr>
          <a:xfrm>
            <a:off x="8134457" y="3136151"/>
            <a:ext cx="2563226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     2.500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rPr>
            </a:b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…er fjöldi íbúða í byggingu haustið 2025 </a:t>
            </a:r>
            <a:endParaRPr kumimoji="0" lang="is-I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15"/>
              <a:ea typeface="Segoe UI Symbol"/>
              <a:cs typeface="+mn-cs"/>
            </a:endParaRPr>
          </a:p>
        </p:txBody>
      </p:sp>
      <p:pic>
        <p:nvPicPr>
          <p:cNvPr id="15" name="Mynd 14">
            <a:extLst>
              <a:ext uri="{FF2B5EF4-FFF2-40B4-BE49-F238E27FC236}">
                <a16:creationId xmlns:a16="http://schemas.microsoft.com/office/drawing/2014/main" id="{18D7631C-D37D-C83C-B721-D7C73B16B2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888" y="3075452"/>
            <a:ext cx="577103" cy="577103"/>
          </a:xfrm>
          <a:prstGeom prst="rect">
            <a:avLst/>
          </a:prstGeom>
        </p:spPr>
      </p:pic>
      <p:pic>
        <p:nvPicPr>
          <p:cNvPr id="16" name="Mynd 15">
            <a:extLst>
              <a:ext uri="{FF2B5EF4-FFF2-40B4-BE49-F238E27FC236}">
                <a16:creationId xmlns:a16="http://schemas.microsoft.com/office/drawing/2014/main" id="{7E4A4869-550F-98B3-2DFA-FE86CA93F5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91" y="3056766"/>
            <a:ext cx="315757" cy="315757"/>
          </a:xfrm>
          <a:prstGeom prst="rect">
            <a:avLst/>
          </a:prstGeom>
        </p:spPr>
      </p:pic>
      <p:pic>
        <p:nvPicPr>
          <p:cNvPr id="17" name="Mynd 16">
            <a:extLst>
              <a:ext uri="{FF2B5EF4-FFF2-40B4-BE49-F238E27FC236}">
                <a16:creationId xmlns:a16="http://schemas.microsoft.com/office/drawing/2014/main" id="{935D4801-4B55-D64A-7D51-B04D918F3D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17" y="3497648"/>
            <a:ext cx="290574" cy="290574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483CAD12-01FF-D8D8-9BC8-8DD2548FEFEC}"/>
              </a:ext>
            </a:extLst>
          </p:cNvPr>
          <p:cNvSpPr txBox="1"/>
          <p:nvPr/>
        </p:nvSpPr>
        <p:spPr>
          <a:xfrm>
            <a:off x="8134457" y="5066797"/>
            <a:ext cx="2248506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    </a:t>
            </a:r>
            <a:r>
              <a:rPr kumimoji="0" lang="is-I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2.000</a:t>
            </a:r>
            <a:b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rPr>
            </a:br>
            <a:endParaRPr kumimoji="0" lang="is-I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15" panose="00000500000000000000" pitchFamily="50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…er fjöldi íbúða sem reisa má á byggingarhæfum lóðum </a:t>
            </a:r>
          </a:p>
        </p:txBody>
      </p:sp>
      <p:pic>
        <p:nvPicPr>
          <p:cNvPr id="19" name="Mynd 18">
            <a:extLst>
              <a:ext uri="{FF2B5EF4-FFF2-40B4-BE49-F238E27FC236}">
                <a16:creationId xmlns:a16="http://schemas.microsoft.com/office/drawing/2014/main" id="{A19668E0-29C2-C60A-5A0A-ED26628AFE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98" y="4966283"/>
            <a:ext cx="761954" cy="709747"/>
          </a:xfrm>
          <a:prstGeom prst="rect">
            <a:avLst/>
          </a:prstGeom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59FA1EE4-8969-D812-E94C-FAA48414A1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0342" y="5813274"/>
            <a:ext cx="463438" cy="72563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14">
            <a:extLst>
              <a:ext uri="{FF2B5EF4-FFF2-40B4-BE49-F238E27FC236}">
                <a16:creationId xmlns:a16="http://schemas.microsoft.com/office/drawing/2014/main" id="{6A99CB1A-1A0F-624B-ED88-773080709925}"/>
              </a:ext>
            </a:extLst>
          </p:cNvPr>
          <p:cNvSpPr txBox="1"/>
          <p:nvPr/>
        </p:nvSpPr>
        <p:spPr>
          <a:xfrm>
            <a:off x="1316420" y="1455198"/>
            <a:ext cx="9066544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+ 26% </a:t>
            </a:r>
            <a:r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...aukning uppbyggingar í Reykjavík milli talninga HMS í mars og september 2025</a:t>
            </a:r>
            <a:r>
              <a:rPr kumimoji="0" lang="is-I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40% </a:t>
            </a:r>
            <a:r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...allra nýrra framkvæmda sem fóru af stað milli talninga árið 2025 eru í Reykjavík</a:t>
            </a:r>
            <a:r>
              <a:rPr kumimoji="0" lang="is-IS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</a:t>
            </a:r>
            <a:endParaRPr kumimoji="0" lang="is-IS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15" panose="00000500000000000000" pitchFamily="50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2" name="Rétthyrningur 1">
            <a:extLst>
              <a:ext uri="{FF2B5EF4-FFF2-40B4-BE49-F238E27FC236}">
                <a16:creationId xmlns:a16="http://schemas.microsoft.com/office/drawing/2014/main" id="{583AFEFE-07C2-B3E4-E1D4-F6698CE78C48}"/>
              </a:ext>
            </a:extLst>
          </p:cNvPr>
          <p:cNvSpPr/>
          <p:nvPr/>
        </p:nvSpPr>
        <p:spPr>
          <a:xfrm>
            <a:off x="838200" y="1371600"/>
            <a:ext cx="9702800" cy="14730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818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92FA3-04E0-99AC-7720-94171EDE5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Línurit 5">
            <a:extLst>
              <a:ext uri="{FF2B5EF4-FFF2-40B4-BE49-F238E27FC236}">
                <a16:creationId xmlns:a16="http://schemas.microsoft.com/office/drawing/2014/main" id="{1B417D58-A1B5-1305-00CA-7A7533310C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7721511"/>
              </p:ext>
            </p:extLst>
          </p:nvPr>
        </p:nvGraphicFramePr>
        <p:xfrm>
          <a:off x="360001" y="1970202"/>
          <a:ext cx="10210329" cy="4707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arammi 6">
            <a:extLst>
              <a:ext uri="{FF2B5EF4-FFF2-40B4-BE49-F238E27FC236}">
                <a16:creationId xmlns:a16="http://schemas.microsoft.com/office/drawing/2014/main" id="{FFA8EA72-4BFE-BFE1-42CD-6A9BC4828E91}"/>
              </a:ext>
            </a:extLst>
          </p:cNvPr>
          <p:cNvSpPr txBox="1"/>
          <p:nvPr/>
        </p:nvSpPr>
        <p:spPr>
          <a:xfrm>
            <a:off x="848949" y="1416204"/>
            <a:ext cx="85534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Hlutur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Reykjavíkur í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byggingu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nýrra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íbúða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á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höfuðborgarsvæðinu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2006-2024 (%)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Fjölgun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íbúða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milli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miðað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við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skráðan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heildarfjölda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Þriggja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meðaltöl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Heimild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fasteignagáttin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hms.is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9FE3AD65-100E-DE3A-6B1F-1002FD6EF4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0342" y="5813274"/>
            <a:ext cx="463438" cy="72563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8E37B3F-29B6-C4D4-857D-A3B224B88A4E}"/>
              </a:ext>
            </a:extLst>
          </p:cNvPr>
          <p:cNvSpPr txBox="1">
            <a:spLocks/>
          </p:cNvSpPr>
          <p:nvPr/>
        </p:nvSpPr>
        <p:spPr bwMode="auto">
          <a:xfrm>
            <a:off x="838200" y="448475"/>
            <a:ext cx="7987294" cy="87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Aukinn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hlutur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 Reykjavíkur á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höfuðborgarsvæðinu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elveticaNeueLT St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Markmið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 AR2040 er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kröftugri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vöxtur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 og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aukin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hlutdeild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 Reykjavíkur í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uppbyggingu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húsnæðis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 á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elveticaNeueLT Std"/>
                <a:cs typeface="Calibri" panose="020F0502020204030204" pitchFamily="34" charset="0"/>
              </a:rPr>
              <a:t>höfuðborgarsvæðinu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elveticaNeueLT St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elveticaNeueLT St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elveticaNeueLT Std"/>
              <a:cs typeface="Calibri" panose="020F050202020403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elveticaNeueLT Std"/>
              <a:cs typeface="Calibri" panose="020F050202020403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9E91D1D-89DD-33DC-594E-7001A911E800}"/>
              </a:ext>
            </a:extLst>
          </p:cNvPr>
          <p:cNvSpPr/>
          <p:nvPr/>
        </p:nvSpPr>
        <p:spPr>
          <a:xfrm>
            <a:off x="838200" y="252000"/>
            <a:ext cx="11016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45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1910B-19D8-C5E4-E5EC-F0DE77955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3BB20E5-17BE-E468-FDE6-484BB4C35B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00" y="399901"/>
            <a:ext cx="463438" cy="72563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" name="Línurit 5">
            <a:extLst>
              <a:ext uri="{FF2B5EF4-FFF2-40B4-BE49-F238E27FC236}">
                <a16:creationId xmlns:a16="http://schemas.microsoft.com/office/drawing/2014/main" id="{EEB1726A-3864-11A2-4DAD-12214F965D38}"/>
              </a:ext>
            </a:extLst>
          </p:cNvPr>
          <p:cNvGraphicFramePr>
            <a:graphicFrameLocks/>
          </p:cNvGraphicFramePr>
          <p:nvPr/>
        </p:nvGraphicFramePr>
        <p:xfrm>
          <a:off x="257030" y="2100412"/>
          <a:ext cx="11300791" cy="435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arammi 8">
            <a:extLst>
              <a:ext uri="{FF2B5EF4-FFF2-40B4-BE49-F238E27FC236}">
                <a16:creationId xmlns:a16="http://schemas.microsoft.com/office/drawing/2014/main" id="{D47D61A6-04C4-0E1B-3182-A19863A7F1CD}"/>
              </a:ext>
            </a:extLst>
          </p:cNvPr>
          <p:cNvSpPr txBox="1"/>
          <p:nvPr/>
        </p:nvSpPr>
        <p:spPr>
          <a:xfrm>
            <a:off x="634179" y="1700302"/>
            <a:ext cx="913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Fjöldi fullgerðra íbúða í Reykjavík á hverja 100 þúsund íbúa 1941-2024; 2025-2034</a:t>
            </a:r>
          </a:p>
        </p:txBody>
      </p:sp>
      <p:sp>
        <p:nvSpPr>
          <p:cNvPr id="10" name="Textarammi 3">
            <a:extLst>
              <a:ext uri="{FF2B5EF4-FFF2-40B4-BE49-F238E27FC236}">
                <a16:creationId xmlns:a16="http://schemas.microsoft.com/office/drawing/2014/main" id="{D9736E5E-5EF0-1687-980B-F596E8F68239}"/>
              </a:ext>
            </a:extLst>
          </p:cNvPr>
          <p:cNvSpPr txBox="1"/>
          <p:nvPr/>
        </p:nvSpPr>
        <p:spPr>
          <a:xfrm>
            <a:off x="11565581" y="4305487"/>
            <a:ext cx="62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s-IS"/>
            </a:defPPr>
            <a:lvl1pPr marL="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meðaltal 1941-2024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arammi 3">
            <a:extLst>
              <a:ext uri="{FF2B5EF4-FFF2-40B4-BE49-F238E27FC236}">
                <a16:creationId xmlns:a16="http://schemas.microsoft.com/office/drawing/2014/main" id="{F1F48252-61CA-2B05-33C8-C5C1AD66556B}"/>
              </a:ext>
            </a:extLst>
          </p:cNvPr>
          <p:cNvSpPr txBox="1"/>
          <p:nvPr/>
        </p:nvSpPr>
        <p:spPr>
          <a:xfrm>
            <a:off x="1302417" y="2675175"/>
            <a:ext cx="1296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Calibri" panose="020F0502020204030204"/>
                <a:ea typeface="+mn-ea"/>
                <a:cs typeface="+mn-cs"/>
              </a:defRPr>
            </a:lvl1pPr>
            <a:lvl2pPr marL="457200" indent="0">
              <a:defRPr sz="1100">
                <a:latin typeface="Calibri" panose="020F0502020204030204"/>
                <a:ea typeface="+mn-ea"/>
                <a:cs typeface="+mn-cs"/>
              </a:defRPr>
            </a:lvl2pPr>
            <a:lvl3pPr marL="914400" indent="0">
              <a:defRPr sz="1100">
                <a:latin typeface="Calibri" panose="020F0502020204030204"/>
                <a:ea typeface="+mn-ea"/>
                <a:cs typeface="+mn-cs"/>
              </a:defRPr>
            </a:lvl3pPr>
            <a:lvl4pPr marL="1371600" indent="0">
              <a:defRPr sz="1100">
                <a:latin typeface="Calibri" panose="020F0502020204030204"/>
                <a:ea typeface="+mn-ea"/>
                <a:cs typeface="+mn-cs"/>
              </a:defRPr>
            </a:lvl4pPr>
            <a:lvl5pPr marL="1828800" indent="0">
              <a:defRPr sz="1100">
                <a:latin typeface="Calibri" panose="020F0502020204030204"/>
                <a:ea typeface="+mn-ea"/>
                <a:cs typeface="+mn-cs"/>
              </a:defRPr>
            </a:lvl5pPr>
            <a:lvl6pPr marL="2286000" indent="0">
              <a:defRPr sz="1100">
                <a:latin typeface="Calibri" panose="020F0502020204030204"/>
                <a:ea typeface="+mn-ea"/>
                <a:cs typeface="+mn-cs"/>
              </a:defRPr>
            </a:lvl6pPr>
            <a:lvl7pPr marL="2743200" indent="0">
              <a:defRPr sz="1100">
                <a:latin typeface="Calibri" panose="020F0502020204030204"/>
                <a:ea typeface="+mn-ea"/>
                <a:cs typeface="+mn-cs"/>
              </a:defRPr>
            </a:lvl7pPr>
            <a:lvl8pPr marL="3200400" indent="0">
              <a:defRPr sz="1100">
                <a:latin typeface="Calibri" panose="020F0502020204030204"/>
                <a:ea typeface="+mn-ea"/>
                <a:cs typeface="+mn-cs"/>
              </a:defRPr>
            </a:lvl8pPr>
            <a:lvl9pPr marL="3657600" indent="0">
              <a:defRPr sz="1100">
                <a:latin typeface="Calibri" panose="020F0502020204030204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Hernámið og stríðsgróðinn</a:t>
            </a:r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3E02AA95-7ED8-030C-6A33-321AC12F6A00}"/>
              </a:ext>
            </a:extLst>
          </p:cNvPr>
          <p:cNvSpPr txBox="1"/>
          <p:nvPr/>
        </p:nvSpPr>
        <p:spPr>
          <a:xfrm>
            <a:off x="2598498" y="2399996"/>
            <a:ext cx="1378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Calibri" panose="020F0502020204030204"/>
                <a:ea typeface="+mn-ea"/>
                <a:cs typeface="+mn-cs"/>
              </a:defRPr>
            </a:lvl1pPr>
            <a:lvl2pPr marL="457200" indent="0">
              <a:defRPr sz="1100">
                <a:latin typeface="Calibri" panose="020F0502020204030204"/>
                <a:ea typeface="+mn-ea"/>
                <a:cs typeface="+mn-cs"/>
              </a:defRPr>
            </a:lvl2pPr>
            <a:lvl3pPr marL="914400" indent="0">
              <a:defRPr sz="1100">
                <a:latin typeface="Calibri" panose="020F0502020204030204"/>
                <a:ea typeface="+mn-ea"/>
                <a:cs typeface="+mn-cs"/>
              </a:defRPr>
            </a:lvl3pPr>
            <a:lvl4pPr marL="1371600" indent="0">
              <a:defRPr sz="1100">
                <a:latin typeface="Calibri" panose="020F0502020204030204"/>
                <a:ea typeface="+mn-ea"/>
                <a:cs typeface="+mn-cs"/>
              </a:defRPr>
            </a:lvl4pPr>
            <a:lvl5pPr marL="1828800" indent="0">
              <a:defRPr sz="1100">
                <a:latin typeface="Calibri" panose="020F0502020204030204"/>
                <a:ea typeface="+mn-ea"/>
                <a:cs typeface="+mn-cs"/>
              </a:defRPr>
            </a:lvl5pPr>
            <a:lvl6pPr marL="2286000" indent="0">
              <a:defRPr sz="1100">
                <a:latin typeface="Calibri" panose="020F0502020204030204"/>
                <a:ea typeface="+mn-ea"/>
                <a:cs typeface="+mn-cs"/>
              </a:defRPr>
            </a:lvl6pPr>
            <a:lvl7pPr marL="2743200" indent="0">
              <a:defRPr sz="1100">
                <a:latin typeface="Calibri" panose="020F0502020204030204"/>
                <a:ea typeface="+mn-ea"/>
                <a:cs typeface="+mn-cs"/>
              </a:defRPr>
            </a:lvl7pPr>
            <a:lvl8pPr marL="3200400" indent="0">
              <a:defRPr sz="1100">
                <a:latin typeface="Calibri" panose="020F0502020204030204"/>
                <a:ea typeface="+mn-ea"/>
                <a:cs typeface="+mn-cs"/>
              </a:defRPr>
            </a:lvl8pPr>
            <a:lvl9pPr marL="3657600" indent="0">
              <a:defRPr sz="1100">
                <a:latin typeface="Calibri" panose="020F0502020204030204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Húsnæðisáætlun Reykjavíkur 1955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Útrýming bragganna Stofnun Húsnæðismála- stjórnar 1955</a:t>
            </a:r>
          </a:p>
        </p:txBody>
      </p:sp>
      <p:sp>
        <p:nvSpPr>
          <p:cNvPr id="14" name="Textarammi 3">
            <a:extLst>
              <a:ext uri="{FF2B5EF4-FFF2-40B4-BE49-F238E27FC236}">
                <a16:creationId xmlns:a16="http://schemas.microsoft.com/office/drawing/2014/main" id="{ABAD7810-74AD-24B9-D411-70574B3D48E6}"/>
              </a:ext>
            </a:extLst>
          </p:cNvPr>
          <p:cNvSpPr txBox="1"/>
          <p:nvPr/>
        </p:nvSpPr>
        <p:spPr>
          <a:xfrm>
            <a:off x="3690979" y="2966868"/>
            <a:ext cx="1581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s-IS"/>
            </a:defPPr>
            <a:lvl1pPr marL="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Júlíyfirlýsingin 1965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Framkvæmdanefnd byggingaráætlunar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Breiðholtshverfin</a:t>
            </a:r>
          </a:p>
        </p:txBody>
      </p:sp>
      <p:sp>
        <p:nvSpPr>
          <p:cNvPr id="15" name="Textarammi 3">
            <a:extLst>
              <a:ext uri="{FF2B5EF4-FFF2-40B4-BE49-F238E27FC236}">
                <a16:creationId xmlns:a16="http://schemas.microsoft.com/office/drawing/2014/main" id="{B0866E14-15B7-DE93-3153-1A37976A256F}"/>
              </a:ext>
            </a:extLst>
          </p:cNvPr>
          <p:cNvSpPr txBox="1"/>
          <p:nvPr/>
        </p:nvSpPr>
        <p:spPr>
          <a:xfrm>
            <a:off x="5907425" y="3259255"/>
            <a:ext cx="158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s-IS"/>
            </a:defPPr>
            <a:lvl1pPr marL="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Grafarvogur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 uppbyggingu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arammi 3">
            <a:extLst>
              <a:ext uri="{FF2B5EF4-FFF2-40B4-BE49-F238E27FC236}">
                <a16:creationId xmlns:a16="http://schemas.microsoft.com/office/drawing/2014/main" id="{0BBBFDEE-E6D9-334C-8685-5A0686EC6F1F}"/>
              </a:ext>
            </a:extLst>
          </p:cNvPr>
          <p:cNvSpPr txBox="1"/>
          <p:nvPr/>
        </p:nvSpPr>
        <p:spPr>
          <a:xfrm>
            <a:off x="7891872" y="3905406"/>
            <a:ext cx="158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s-IS"/>
            </a:defPPr>
            <a:lvl1pPr marL="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„Þensluár“ í aðdraganda efnahagshruns 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arammi 3">
            <a:extLst>
              <a:ext uri="{FF2B5EF4-FFF2-40B4-BE49-F238E27FC236}">
                <a16:creationId xmlns:a16="http://schemas.microsoft.com/office/drawing/2014/main" id="{4C5DB5F0-2288-43B3-B853-2DB187432BB3}"/>
              </a:ext>
            </a:extLst>
          </p:cNvPr>
          <p:cNvSpPr txBox="1"/>
          <p:nvPr/>
        </p:nvSpPr>
        <p:spPr>
          <a:xfrm>
            <a:off x="9773035" y="2923882"/>
            <a:ext cx="158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s-IS"/>
            </a:defPPr>
            <a:lvl1pPr marL="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Húsnæðisátak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eftir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arammi 3">
            <a:extLst>
              <a:ext uri="{FF2B5EF4-FFF2-40B4-BE49-F238E27FC236}">
                <a16:creationId xmlns:a16="http://schemas.microsoft.com/office/drawing/2014/main" id="{E3A366DA-CA71-B1D5-EBC1-31940ECFCA8B}"/>
              </a:ext>
            </a:extLst>
          </p:cNvPr>
          <p:cNvSpPr txBox="1"/>
          <p:nvPr/>
        </p:nvSpPr>
        <p:spPr>
          <a:xfrm>
            <a:off x="10766981" y="3045632"/>
            <a:ext cx="158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s-IS"/>
            </a:defPPr>
            <a:lvl1pPr marL="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Húsnæðisáætlun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2025-2034 – miðspá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57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6A1D4C-38EE-A2D4-92B0-CBFAC37CD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11D73-0211-84E6-F04A-71DEE0C5E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000" y="3000157"/>
            <a:ext cx="7164800" cy="1848285"/>
          </a:xfrm>
        </p:spPr>
        <p:txBody>
          <a:bodyPr>
            <a:normAutofit/>
          </a:bodyPr>
          <a:lstStyle/>
          <a:p>
            <a:r>
              <a:rPr lang="is-IS" sz="4000">
                <a:solidFill>
                  <a:schemeClr val="bg1">
                    <a:alpha val="60000"/>
                  </a:schemeClr>
                </a:solidFill>
              </a:rPr>
              <a:t>Húsnæðisáætlun 2025-2034</a:t>
            </a:r>
            <a:br>
              <a:rPr lang="is-IS" sz="4000">
                <a:solidFill>
                  <a:schemeClr val="bg1">
                    <a:alpha val="60000"/>
                  </a:schemeClr>
                </a:solidFill>
              </a:rPr>
            </a:br>
            <a:r>
              <a:rPr lang="is-IS" sz="3200">
                <a:solidFill>
                  <a:schemeClr val="bg1">
                    <a:alpha val="60000"/>
                  </a:schemeClr>
                </a:solidFill>
              </a:rPr>
              <a:t>Markmið og sýn til framtíðar</a:t>
            </a:r>
            <a:endParaRPr lang="en-IS" sz="32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86FC0E8-6B79-DF5C-4FAE-5DAA20CD31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00" y="399901"/>
            <a:ext cx="463438" cy="725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2818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913B97-F8C4-7E33-2C61-38AE26F7F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78268C-2D30-4F13-89E7-3896535E24CE}"/>
              </a:ext>
            </a:extLst>
          </p:cNvPr>
          <p:cNvSpPr txBox="1">
            <a:spLocks/>
          </p:cNvSpPr>
          <p:nvPr/>
        </p:nvSpPr>
        <p:spPr>
          <a:xfrm>
            <a:off x="838200" y="504000"/>
            <a:ext cx="10515600" cy="1325563"/>
          </a:xfrm>
          <a:prstGeom prst="rect">
            <a:avLst/>
          </a:prstGeom>
        </p:spPr>
        <p:txBody>
          <a:bodyPr lIns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Megin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markmið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og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lykiltölur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húsnæðisáætlunar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2025 – 2034 </a:t>
            </a:r>
            <a:endParaRPr kumimoji="0" lang="en-I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94B5BA-9F78-59D5-AA4E-BCADC572001A}"/>
              </a:ext>
            </a:extLst>
          </p:cNvPr>
          <p:cNvSpPr/>
          <p:nvPr/>
        </p:nvSpPr>
        <p:spPr>
          <a:xfrm>
            <a:off x="838200" y="252000"/>
            <a:ext cx="11016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22692133-F145-0CF2-3238-61C9C043E241}"/>
              </a:ext>
            </a:extLst>
          </p:cNvPr>
          <p:cNvSpPr txBox="1"/>
          <p:nvPr/>
        </p:nvSpPr>
        <p:spPr>
          <a:xfrm>
            <a:off x="1452993" y="1778775"/>
            <a:ext cx="2787338" cy="20159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   16.000</a:t>
            </a:r>
            <a:endParaRPr kumimoji="0" lang="is-I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/>
              <a:ea typeface="Segoe UI Symbol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rPr>
            </a:b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…íbúðir verði byggðar á næstu 10 árum. Sköpuð verði skilyrði til að byggja 1.500-2.000 íbúðir á ári, innan fárra ára, til að mæta uppsafnaðri íbúðaþörf</a:t>
            </a:r>
            <a:endParaRPr kumimoji="0" lang="is-I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15"/>
              <a:ea typeface="Segoe UI Symbol"/>
              <a:cs typeface="+mn-cs"/>
            </a:endParaRPr>
          </a:p>
        </p:txBody>
      </p:sp>
      <p:pic>
        <p:nvPicPr>
          <p:cNvPr id="6" name="Mynd 5">
            <a:extLst>
              <a:ext uri="{FF2B5EF4-FFF2-40B4-BE49-F238E27FC236}">
                <a16:creationId xmlns:a16="http://schemas.microsoft.com/office/drawing/2014/main" id="{1BBB7E18-8FF6-CF51-AB39-3AD2CD6017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43" y="1717210"/>
            <a:ext cx="639200" cy="639200"/>
          </a:xfrm>
          <a:prstGeom prst="rect">
            <a:avLst/>
          </a:prstGeom>
          <a:noFill/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F6CC3DAF-FA1F-2355-138D-635444C6BBBE}"/>
              </a:ext>
            </a:extLst>
          </p:cNvPr>
          <p:cNvSpPr txBox="1"/>
          <p:nvPr/>
        </p:nvSpPr>
        <p:spPr>
          <a:xfrm>
            <a:off x="4854611" y="1813436"/>
            <a:ext cx="302181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     3.000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rPr>
            </a:b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…íbúðir rúmist á byggingarhæfum svæðum á hverjum tíma meðan uppbygging er í hámarki og sú tala fari að jafnaði ekki undir 1.500 íbúðir </a:t>
            </a:r>
            <a:endParaRPr kumimoji="0" lang="is-I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15"/>
              <a:ea typeface="Segoe UI Symbol"/>
              <a:cs typeface="+mn-cs"/>
            </a:endParaRPr>
          </a:p>
        </p:txBody>
      </p:sp>
      <p:grpSp>
        <p:nvGrpSpPr>
          <p:cNvPr id="8" name="Hópur 7">
            <a:extLst>
              <a:ext uri="{FF2B5EF4-FFF2-40B4-BE49-F238E27FC236}">
                <a16:creationId xmlns:a16="http://schemas.microsoft.com/office/drawing/2014/main" id="{77BB2F85-5C10-3F20-B839-81C738AF45CC}"/>
              </a:ext>
            </a:extLst>
          </p:cNvPr>
          <p:cNvGrpSpPr/>
          <p:nvPr/>
        </p:nvGrpSpPr>
        <p:grpSpPr>
          <a:xfrm>
            <a:off x="8241549" y="1774044"/>
            <a:ext cx="3036498" cy="3882108"/>
            <a:chOff x="1395224" y="1636822"/>
            <a:chExt cx="3036498" cy="3882108"/>
          </a:xfrm>
        </p:grpSpPr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7E59F54F-A2E6-32AD-CF6F-EBA282E8B5D9}"/>
                </a:ext>
              </a:extLst>
            </p:cNvPr>
            <p:cNvSpPr txBox="1"/>
            <p:nvPr/>
          </p:nvSpPr>
          <p:spPr>
            <a:xfrm>
              <a:off x="1644384" y="1657254"/>
              <a:ext cx="2787338" cy="16158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Heavy"/>
                  <a:ea typeface="Segoe UI Symbol"/>
                  <a:cs typeface="+mn-cs"/>
                </a:rPr>
                <a:t>    29.000</a:t>
              </a:r>
              <a:r>
                <a:rPr kumimoji="0" lang="is-IS" sz="4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15"/>
                  <a:ea typeface="Segoe UI Symbol"/>
                  <a:cs typeface="+mn-cs"/>
                </a:rPr>
                <a:t> </a:t>
              </a:r>
              <a:endParaRPr kumimoji="0" lang="is-IS" sz="4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15" panose="00000500000000000000" pitchFamily="50" charset="0"/>
                  <a:ea typeface="Segoe UI Symbol" panose="020B0502040204020203" pitchFamily="34" charset="0"/>
                  <a:cs typeface="+mn-cs"/>
                </a:rPr>
              </a:br>
              <a:r>
                <a:rPr kumimoji="0" lang="pt-BR" sz="13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15"/>
                  <a:ea typeface="Segoe UI Symbol"/>
                  <a:cs typeface="+mn-cs"/>
                </a:rPr>
                <a:t>...er sú íbúafjölgun sem gæti orðið til ársins 2034 ef markmið um uppbyggingu ganga eftir (háspá)</a:t>
              </a:r>
              <a:endParaRPr kumimoji="0" lang="pt-BR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endParaRPr>
            </a:p>
          </p:txBody>
        </p:sp>
        <p:sp>
          <p:nvSpPr>
            <p:cNvPr id="10" name="TextBox 21">
              <a:extLst>
                <a:ext uri="{FF2B5EF4-FFF2-40B4-BE49-F238E27FC236}">
                  <a16:creationId xmlns:a16="http://schemas.microsoft.com/office/drawing/2014/main" id="{C6A02907-303F-DA8C-B763-494545792A82}"/>
                </a:ext>
              </a:extLst>
            </p:cNvPr>
            <p:cNvSpPr txBox="1"/>
            <p:nvPr/>
          </p:nvSpPr>
          <p:spPr>
            <a:xfrm>
              <a:off x="1573720" y="3903103"/>
              <a:ext cx="2787338" cy="161582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4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Heavy"/>
                  <a:ea typeface="Segoe UI Symbol"/>
                  <a:cs typeface="+mn-cs"/>
                </a:rPr>
                <a:t>    </a:t>
              </a:r>
              <a:r>
                <a:rPr kumimoji="0" lang="is-IS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Heavy"/>
                  <a:ea typeface="Segoe UI Symbol"/>
                  <a:cs typeface="+mn-cs"/>
                </a:rPr>
                <a:t>167.600</a:t>
              </a:r>
              <a:endParaRPr kumimoji="0" lang="is-I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Segoe UI Symbol" panose="020B0502040204020203" pitchFamily="34" charset="0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is-I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15" panose="00000500000000000000" pitchFamily="50" charset="0"/>
                  <a:ea typeface="Segoe UI Symbol" panose="020B0502040204020203" pitchFamily="34" charset="0"/>
                  <a:cs typeface="+mn-cs"/>
                </a:rPr>
              </a:br>
              <a:r>
                <a:rPr kumimoji="0" lang="is-IS" sz="13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15"/>
                  <a:ea typeface="Segoe UI Symbol"/>
                  <a:cs typeface="+mn-cs"/>
                </a:rPr>
                <a:t>…íbúar verða í Reykjavík árið 2034, miðað við markmið húsnæðisáætlunar (háspá)  </a:t>
              </a:r>
            </a:p>
          </p:txBody>
        </p:sp>
        <p:sp>
          <p:nvSpPr>
            <p:cNvPr id="11" name="Freeform 4924">
              <a:extLst>
                <a:ext uri="{FF2B5EF4-FFF2-40B4-BE49-F238E27FC236}">
                  <a16:creationId xmlns:a16="http://schemas.microsoft.com/office/drawing/2014/main" id="{7234FC14-7A21-BC44-5837-50F4A1FC7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5224" y="1636822"/>
              <a:ext cx="749880" cy="786977"/>
            </a:xfrm>
            <a:custGeom>
              <a:avLst/>
              <a:gdLst>
                <a:gd name="T0" fmla="*/ 78 w 394"/>
                <a:gd name="T1" fmla="*/ 20 h 380"/>
                <a:gd name="T2" fmla="*/ 116 w 394"/>
                <a:gd name="T3" fmla="*/ 0 h 380"/>
                <a:gd name="T4" fmla="*/ 148 w 394"/>
                <a:gd name="T5" fmla="*/ 14 h 380"/>
                <a:gd name="T6" fmla="*/ 162 w 394"/>
                <a:gd name="T7" fmla="*/ 46 h 380"/>
                <a:gd name="T8" fmla="*/ 142 w 394"/>
                <a:gd name="T9" fmla="*/ 84 h 380"/>
                <a:gd name="T10" fmla="*/ 106 w 394"/>
                <a:gd name="T11" fmla="*/ 92 h 380"/>
                <a:gd name="T12" fmla="*/ 74 w 394"/>
                <a:gd name="T13" fmla="*/ 64 h 380"/>
                <a:gd name="T14" fmla="*/ 120 w 394"/>
                <a:gd name="T15" fmla="*/ 232 h 380"/>
                <a:gd name="T16" fmla="*/ 148 w 394"/>
                <a:gd name="T17" fmla="*/ 198 h 380"/>
                <a:gd name="T18" fmla="*/ 142 w 394"/>
                <a:gd name="T19" fmla="*/ 164 h 380"/>
                <a:gd name="T20" fmla="*/ 170 w 394"/>
                <a:gd name="T21" fmla="*/ 128 h 380"/>
                <a:gd name="T22" fmla="*/ 176 w 394"/>
                <a:gd name="T23" fmla="*/ 114 h 380"/>
                <a:gd name="T24" fmla="*/ 72 w 394"/>
                <a:gd name="T25" fmla="*/ 112 h 380"/>
                <a:gd name="T26" fmla="*/ 38 w 394"/>
                <a:gd name="T27" fmla="*/ 130 h 380"/>
                <a:gd name="T28" fmla="*/ 0 w 394"/>
                <a:gd name="T29" fmla="*/ 244 h 380"/>
                <a:gd name="T30" fmla="*/ 46 w 394"/>
                <a:gd name="T31" fmla="*/ 318 h 380"/>
                <a:gd name="T32" fmla="*/ 152 w 394"/>
                <a:gd name="T33" fmla="*/ 376 h 380"/>
                <a:gd name="T34" fmla="*/ 130 w 394"/>
                <a:gd name="T35" fmla="*/ 332 h 380"/>
                <a:gd name="T36" fmla="*/ 390 w 394"/>
                <a:gd name="T37" fmla="*/ 154 h 380"/>
                <a:gd name="T38" fmla="*/ 372 w 394"/>
                <a:gd name="T39" fmla="*/ 124 h 380"/>
                <a:gd name="T40" fmla="*/ 318 w 394"/>
                <a:gd name="T41" fmla="*/ 112 h 380"/>
                <a:gd name="T42" fmla="*/ 228 w 394"/>
                <a:gd name="T43" fmla="*/ 112 h 380"/>
                <a:gd name="T44" fmla="*/ 196 w 394"/>
                <a:gd name="T45" fmla="*/ 124 h 380"/>
                <a:gd name="T46" fmla="*/ 228 w 394"/>
                <a:gd name="T47" fmla="*/ 138 h 380"/>
                <a:gd name="T48" fmla="*/ 242 w 394"/>
                <a:gd name="T49" fmla="*/ 174 h 380"/>
                <a:gd name="T50" fmla="*/ 256 w 394"/>
                <a:gd name="T51" fmla="*/ 210 h 380"/>
                <a:gd name="T52" fmla="*/ 264 w 394"/>
                <a:gd name="T53" fmla="*/ 314 h 380"/>
                <a:gd name="T54" fmla="*/ 232 w 394"/>
                <a:gd name="T55" fmla="*/ 342 h 380"/>
                <a:gd name="T56" fmla="*/ 278 w 394"/>
                <a:gd name="T57" fmla="*/ 362 h 380"/>
                <a:gd name="T58" fmla="*/ 338 w 394"/>
                <a:gd name="T59" fmla="*/ 260 h 380"/>
                <a:gd name="T60" fmla="*/ 366 w 394"/>
                <a:gd name="T61" fmla="*/ 284 h 380"/>
                <a:gd name="T62" fmla="*/ 394 w 394"/>
                <a:gd name="T63" fmla="*/ 198 h 380"/>
                <a:gd name="T64" fmla="*/ 192 w 394"/>
                <a:gd name="T65" fmla="*/ 380 h 380"/>
                <a:gd name="T66" fmla="*/ 236 w 394"/>
                <a:gd name="T67" fmla="*/ 320 h 380"/>
                <a:gd name="T68" fmla="*/ 244 w 394"/>
                <a:gd name="T69" fmla="*/ 232 h 380"/>
                <a:gd name="T70" fmla="*/ 154 w 394"/>
                <a:gd name="T71" fmla="*/ 218 h 380"/>
                <a:gd name="T72" fmla="*/ 140 w 394"/>
                <a:gd name="T73" fmla="*/ 232 h 380"/>
                <a:gd name="T74" fmla="*/ 148 w 394"/>
                <a:gd name="T75" fmla="*/ 320 h 380"/>
                <a:gd name="T76" fmla="*/ 192 w 394"/>
                <a:gd name="T77" fmla="*/ 380 h 380"/>
                <a:gd name="T78" fmla="*/ 242 w 394"/>
                <a:gd name="T79" fmla="*/ 64 h 380"/>
                <a:gd name="T80" fmla="*/ 274 w 394"/>
                <a:gd name="T81" fmla="*/ 92 h 380"/>
                <a:gd name="T82" fmla="*/ 308 w 394"/>
                <a:gd name="T83" fmla="*/ 84 h 380"/>
                <a:gd name="T84" fmla="*/ 330 w 394"/>
                <a:gd name="T85" fmla="*/ 46 h 380"/>
                <a:gd name="T86" fmla="*/ 314 w 394"/>
                <a:gd name="T87" fmla="*/ 12 h 380"/>
                <a:gd name="T88" fmla="*/ 284 w 394"/>
                <a:gd name="T89" fmla="*/ 0 h 380"/>
                <a:gd name="T90" fmla="*/ 250 w 394"/>
                <a:gd name="T91" fmla="*/ 14 h 380"/>
                <a:gd name="T92" fmla="*/ 238 w 394"/>
                <a:gd name="T93" fmla="*/ 46 h 380"/>
                <a:gd name="T94" fmla="*/ 214 w 394"/>
                <a:gd name="T95" fmla="*/ 196 h 380"/>
                <a:gd name="T96" fmla="*/ 222 w 394"/>
                <a:gd name="T97" fmla="*/ 168 h 380"/>
                <a:gd name="T98" fmla="*/ 192 w 394"/>
                <a:gd name="T99" fmla="*/ 142 h 380"/>
                <a:gd name="T100" fmla="*/ 164 w 394"/>
                <a:gd name="T101" fmla="*/ 162 h 380"/>
                <a:gd name="T102" fmla="*/ 164 w 394"/>
                <a:gd name="T103" fmla="*/ 186 h 380"/>
                <a:gd name="T104" fmla="*/ 192 w 394"/>
                <a:gd name="T105" fmla="*/ 204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4" h="380">
                  <a:moveTo>
                    <a:pt x="70" y="46"/>
                  </a:moveTo>
                  <a:lnTo>
                    <a:pt x="70" y="46"/>
                  </a:lnTo>
                  <a:lnTo>
                    <a:pt x="72" y="38"/>
                  </a:lnTo>
                  <a:lnTo>
                    <a:pt x="74" y="28"/>
                  </a:lnTo>
                  <a:lnTo>
                    <a:pt x="78" y="20"/>
                  </a:lnTo>
                  <a:lnTo>
                    <a:pt x="84" y="14"/>
                  </a:lnTo>
                  <a:lnTo>
                    <a:pt x="90" y="8"/>
                  </a:lnTo>
                  <a:lnTo>
                    <a:pt x="98" y="4"/>
                  </a:lnTo>
                  <a:lnTo>
                    <a:pt x="106" y="2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6" y="2"/>
                  </a:lnTo>
                  <a:lnTo>
                    <a:pt x="134" y="4"/>
                  </a:lnTo>
                  <a:lnTo>
                    <a:pt x="142" y="8"/>
                  </a:lnTo>
                  <a:lnTo>
                    <a:pt x="148" y="14"/>
                  </a:lnTo>
                  <a:lnTo>
                    <a:pt x="154" y="20"/>
                  </a:lnTo>
                  <a:lnTo>
                    <a:pt x="158" y="28"/>
                  </a:lnTo>
                  <a:lnTo>
                    <a:pt x="160" y="38"/>
                  </a:lnTo>
                  <a:lnTo>
                    <a:pt x="162" y="46"/>
                  </a:lnTo>
                  <a:lnTo>
                    <a:pt x="162" y="46"/>
                  </a:lnTo>
                  <a:lnTo>
                    <a:pt x="160" y="56"/>
                  </a:lnTo>
                  <a:lnTo>
                    <a:pt x="158" y="64"/>
                  </a:lnTo>
                  <a:lnTo>
                    <a:pt x="154" y="72"/>
                  </a:lnTo>
                  <a:lnTo>
                    <a:pt x="148" y="78"/>
                  </a:lnTo>
                  <a:lnTo>
                    <a:pt x="142" y="84"/>
                  </a:lnTo>
                  <a:lnTo>
                    <a:pt x="134" y="88"/>
                  </a:lnTo>
                  <a:lnTo>
                    <a:pt x="126" y="92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06" y="92"/>
                  </a:lnTo>
                  <a:lnTo>
                    <a:pt x="98" y="88"/>
                  </a:lnTo>
                  <a:lnTo>
                    <a:pt x="90" y="84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74" y="64"/>
                  </a:lnTo>
                  <a:lnTo>
                    <a:pt x="72" y="56"/>
                  </a:lnTo>
                  <a:lnTo>
                    <a:pt x="70" y="46"/>
                  </a:lnTo>
                  <a:lnTo>
                    <a:pt x="70" y="46"/>
                  </a:lnTo>
                  <a:close/>
                  <a:moveTo>
                    <a:pt x="120" y="308"/>
                  </a:moveTo>
                  <a:lnTo>
                    <a:pt x="120" y="232"/>
                  </a:lnTo>
                  <a:lnTo>
                    <a:pt x="120" y="232"/>
                  </a:lnTo>
                  <a:lnTo>
                    <a:pt x="122" y="220"/>
                  </a:lnTo>
                  <a:lnTo>
                    <a:pt x="128" y="210"/>
                  </a:lnTo>
                  <a:lnTo>
                    <a:pt x="136" y="202"/>
                  </a:lnTo>
                  <a:lnTo>
                    <a:pt x="148" y="198"/>
                  </a:lnTo>
                  <a:lnTo>
                    <a:pt x="148" y="198"/>
                  </a:lnTo>
                  <a:lnTo>
                    <a:pt x="144" y="186"/>
                  </a:lnTo>
                  <a:lnTo>
                    <a:pt x="142" y="174"/>
                  </a:lnTo>
                  <a:lnTo>
                    <a:pt x="142" y="174"/>
                  </a:lnTo>
                  <a:lnTo>
                    <a:pt x="142" y="164"/>
                  </a:lnTo>
                  <a:lnTo>
                    <a:pt x="146" y="154"/>
                  </a:lnTo>
                  <a:lnTo>
                    <a:pt x="150" y="146"/>
                  </a:lnTo>
                  <a:lnTo>
                    <a:pt x="156" y="140"/>
                  </a:lnTo>
                  <a:lnTo>
                    <a:pt x="162" y="132"/>
                  </a:lnTo>
                  <a:lnTo>
                    <a:pt x="170" y="128"/>
                  </a:lnTo>
                  <a:lnTo>
                    <a:pt x="178" y="124"/>
                  </a:lnTo>
                  <a:lnTo>
                    <a:pt x="188" y="124"/>
                  </a:lnTo>
                  <a:lnTo>
                    <a:pt x="188" y="124"/>
                  </a:lnTo>
                  <a:lnTo>
                    <a:pt x="182" y="118"/>
                  </a:lnTo>
                  <a:lnTo>
                    <a:pt x="176" y="114"/>
                  </a:lnTo>
                  <a:lnTo>
                    <a:pt x="168" y="112"/>
                  </a:lnTo>
                  <a:lnTo>
                    <a:pt x="160" y="112"/>
                  </a:lnTo>
                  <a:lnTo>
                    <a:pt x="116" y="112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64" y="112"/>
                  </a:lnTo>
                  <a:lnTo>
                    <a:pt x="56" y="114"/>
                  </a:lnTo>
                  <a:lnTo>
                    <a:pt x="50" y="118"/>
                  </a:lnTo>
                  <a:lnTo>
                    <a:pt x="44" y="124"/>
                  </a:lnTo>
                  <a:lnTo>
                    <a:pt x="38" y="130"/>
                  </a:lnTo>
                  <a:lnTo>
                    <a:pt x="34" y="136"/>
                  </a:lnTo>
                  <a:lnTo>
                    <a:pt x="30" y="144"/>
                  </a:lnTo>
                  <a:lnTo>
                    <a:pt x="28" y="152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12" y="270"/>
                  </a:lnTo>
                  <a:lnTo>
                    <a:pt x="26" y="296"/>
                  </a:lnTo>
                  <a:lnTo>
                    <a:pt x="60" y="188"/>
                  </a:lnTo>
                  <a:lnTo>
                    <a:pt x="76" y="188"/>
                  </a:lnTo>
                  <a:lnTo>
                    <a:pt x="46" y="318"/>
                  </a:lnTo>
                  <a:lnTo>
                    <a:pt x="46" y="318"/>
                  </a:lnTo>
                  <a:lnTo>
                    <a:pt x="70" y="338"/>
                  </a:lnTo>
                  <a:lnTo>
                    <a:pt x="94" y="356"/>
                  </a:lnTo>
                  <a:lnTo>
                    <a:pt x="122" y="368"/>
                  </a:lnTo>
                  <a:lnTo>
                    <a:pt x="152" y="376"/>
                  </a:lnTo>
                  <a:lnTo>
                    <a:pt x="152" y="342"/>
                  </a:lnTo>
                  <a:lnTo>
                    <a:pt x="152" y="342"/>
                  </a:lnTo>
                  <a:lnTo>
                    <a:pt x="146" y="340"/>
                  </a:lnTo>
                  <a:lnTo>
                    <a:pt x="140" y="338"/>
                  </a:lnTo>
                  <a:lnTo>
                    <a:pt x="130" y="332"/>
                  </a:lnTo>
                  <a:lnTo>
                    <a:pt x="122" y="320"/>
                  </a:lnTo>
                  <a:lnTo>
                    <a:pt x="120" y="314"/>
                  </a:lnTo>
                  <a:lnTo>
                    <a:pt x="120" y="308"/>
                  </a:lnTo>
                  <a:lnTo>
                    <a:pt x="120" y="308"/>
                  </a:lnTo>
                  <a:close/>
                  <a:moveTo>
                    <a:pt x="390" y="154"/>
                  </a:moveTo>
                  <a:lnTo>
                    <a:pt x="390" y="154"/>
                  </a:lnTo>
                  <a:lnTo>
                    <a:pt x="388" y="146"/>
                  </a:lnTo>
                  <a:lnTo>
                    <a:pt x="384" y="138"/>
                  </a:lnTo>
                  <a:lnTo>
                    <a:pt x="378" y="130"/>
                  </a:lnTo>
                  <a:lnTo>
                    <a:pt x="372" y="124"/>
                  </a:lnTo>
                  <a:lnTo>
                    <a:pt x="366" y="118"/>
                  </a:lnTo>
                  <a:lnTo>
                    <a:pt x="358" y="116"/>
                  </a:lnTo>
                  <a:lnTo>
                    <a:pt x="348" y="112"/>
                  </a:lnTo>
                  <a:lnTo>
                    <a:pt x="340" y="112"/>
                  </a:lnTo>
                  <a:lnTo>
                    <a:pt x="318" y="112"/>
                  </a:lnTo>
                  <a:lnTo>
                    <a:pt x="310" y="112"/>
                  </a:lnTo>
                  <a:lnTo>
                    <a:pt x="284" y="148"/>
                  </a:lnTo>
                  <a:lnTo>
                    <a:pt x="256" y="112"/>
                  </a:lnTo>
                  <a:lnTo>
                    <a:pt x="250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18" y="112"/>
                  </a:lnTo>
                  <a:lnTo>
                    <a:pt x="210" y="114"/>
                  </a:lnTo>
                  <a:lnTo>
                    <a:pt x="202" y="118"/>
                  </a:lnTo>
                  <a:lnTo>
                    <a:pt x="196" y="124"/>
                  </a:lnTo>
                  <a:lnTo>
                    <a:pt x="196" y="124"/>
                  </a:lnTo>
                  <a:lnTo>
                    <a:pt x="204" y="124"/>
                  </a:lnTo>
                  <a:lnTo>
                    <a:pt x="214" y="128"/>
                  </a:lnTo>
                  <a:lnTo>
                    <a:pt x="222" y="132"/>
                  </a:lnTo>
                  <a:lnTo>
                    <a:pt x="228" y="138"/>
                  </a:lnTo>
                  <a:lnTo>
                    <a:pt x="234" y="146"/>
                  </a:lnTo>
                  <a:lnTo>
                    <a:pt x="238" y="154"/>
                  </a:lnTo>
                  <a:lnTo>
                    <a:pt x="242" y="164"/>
                  </a:lnTo>
                  <a:lnTo>
                    <a:pt x="242" y="174"/>
                  </a:lnTo>
                  <a:lnTo>
                    <a:pt x="242" y="174"/>
                  </a:lnTo>
                  <a:lnTo>
                    <a:pt x="240" y="186"/>
                  </a:lnTo>
                  <a:lnTo>
                    <a:pt x="236" y="198"/>
                  </a:lnTo>
                  <a:lnTo>
                    <a:pt x="236" y="198"/>
                  </a:lnTo>
                  <a:lnTo>
                    <a:pt x="248" y="202"/>
                  </a:lnTo>
                  <a:lnTo>
                    <a:pt x="256" y="210"/>
                  </a:lnTo>
                  <a:lnTo>
                    <a:pt x="262" y="220"/>
                  </a:lnTo>
                  <a:lnTo>
                    <a:pt x="264" y="232"/>
                  </a:lnTo>
                  <a:lnTo>
                    <a:pt x="264" y="308"/>
                  </a:lnTo>
                  <a:lnTo>
                    <a:pt x="264" y="308"/>
                  </a:lnTo>
                  <a:lnTo>
                    <a:pt x="264" y="314"/>
                  </a:lnTo>
                  <a:lnTo>
                    <a:pt x="262" y="320"/>
                  </a:lnTo>
                  <a:lnTo>
                    <a:pt x="254" y="332"/>
                  </a:lnTo>
                  <a:lnTo>
                    <a:pt x="244" y="338"/>
                  </a:lnTo>
                  <a:lnTo>
                    <a:pt x="238" y="340"/>
                  </a:lnTo>
                  <a:lnTo>
                    <a:pt x="232" y="342"/>
                  </a:lnTo>
                  <a:lnTo>
                    <a:pt x="232" y="376"/>
                  </a:lnTo>
                  <a:lnTo>
                    <a:pt x="232" y="376"/>
                  </a:lnTo>
                  <a:lnTo>
                    <a:pt x="248" y="372"/>
                  </a:lnTo>
                  <a:lnTo>
                    <a:pt x="262" y="368"/>
                  </a:lnTo>
                  <a:lnTo>
                    <a:pt x="278" y="362"/>
                  </a:lnTo>
                  <a:lnTo>
                    <a:pt x="292" y="354"/>
                  </a:lnTo>
                  <a:lnTo>
                    <a:pt x="306" y="346"/>
                  </a:lnTo>
                  <a:lnTo>
                    <a:pt x="318" y="336"/>
                  </a:lnTo>
                  <a:lnTo>
                    <a:pt x="340" y="316"/>
                  </a:lnTo>
                  <a:lnTo>
                    <a:pt x="338" y="260"/>
                  </a:lnTo>
                  <a:lnTo>
                    <a:pt x="338" y="192"/>
                  </a:lnTo>
                  <a:lnTo>
                    <a:pt x="350" y="192"/>
                  </a:lnTo>
                  <a:lnTo>
                    <a:pt x="350" y="192"/>
                  </a:lnTo>
                  <a:lnTo>
                    <a:pt x="354" y="192"/>
                  </a:lnTo>
                  <a:lnTo>
                    <a:pt x="366" y="284"/>
                  </a:lnTo>
                  <a:lnTo>
                    <a:pt x="366" y="284"/>
                  </a:lnTo>
                  <a:lnTo>
                    <a:pt x="376" y="264"/>
                  </a:lnTo>
                  <a:lnTo>
                    <a:pt x="384" y="244"/>
                  </a:lnTo>
                  <a:lnTo>
                    <a:pt x="390" y="222"/>
                  </a:lnTo>
                  <a:lnTo>
                    <a:pt x="394" y="198"/>
                  </a:lnTo>
                  <a:lnTo>
                    <a:pt x="394" y="198"/>
                  </a:lnTo>
                  <a:lnTo>
                    <a:pt x="390" y="154"/>
                  </a:lnTo>
                  <a:lnTo>
                    <a:pt x="390" y="154"/>
                  </a:lnTo>
                  <a:close/>
                  <a:moveTo>
                    <a:pt x="192" y="380"/>
                  </a:moveTo>
                  <a:lnTo>
                    <a:pt x="192" y="380"/>
                  </a:lnTo>
                  <a:lnTo>
                    <a:pt x="212" y="380"/>
                  </a:lnTo>
                  <a:lnTo>
                    <a:pt x="212" y="322"/>
                  </a:lnTo>
                  <a:lnTo>
                    <a:pt x="230" y="322"/>
                  </a:lnTo>
                  <a:lnTo>
                    <a:pt x="230" y="322"/>
                  </a:lnTo>
                  <a:lnTo>
                    <a:pt x="236" y="320"/>
                  </a:lnTo>
                  <a:lnTo>
                    <a:pt x="240" y="318"/>
                  </a:lnTo>
                  <a:lnTo>
                    <a:pt x="242" y="314"/>
                  </a:lnTo>
                  <a:lnTo>
                    <a:pt x="244" y="308"/>
                  </a:lnTo>
                  <a:lnTo>
                    <a:pt x="244" y="232"/>
                  </a:lnTo>
                  <a:lnTo>
                    <a:pt x="244" y="232"/>
                  </a:lnTo>
                  <a:lnTo>
                    <a:pt x="242" y="226"/>
                  </a:lnTo>
                  <a:lnTo>
                    <a:pt x="240" y="222"/>
                  </a:lnTo>
                  <a:lnTo>
                    <a:pt x="236" y="218"/>
                  </a:lnTo>
                  <a:lnTo>
                    <a:pt x="230" y="218"/>
                  </a:lnTo>
                  <a:lnTo>
                    <a:pt x="154" y="218"/>
                  </a:lnTo>
                  <a:lnTo>
                    <a:pt x="154" y="218"/>
                  </a:lnTo>
                  <a:lnTo>
                    <a:pt x="148" y="218"/>
                  </a:lnTo>
                  <a:lnTo>
                    <a:pt x="144" y="222"/>
                  </a:lnTo>
                  <a:lnTo>
                    <a:pt x="142" y="226"/>
                  </a:lnTo>
                  <a:lnTo>
                    <a:pt x="140" y="232"/>
                  </a:lnTo>
                  <a:lnTo>
                    <a:pt x="140" y="308"/>
                  </a:lnTo>
                  <a:lnTo>
                    <a:pt x="140" y="308"/>
                  </a:lnTo>
                  <a:lnTo>
                    <a:pt x="142" y="314"/>
                  </a:lnTo>
                  <a:lnTo>
                    <a:pt x="144" y="318"/>
                  </a:lnTo>
                  <a:lnTo>
                    <a:pt x="148" y="320"/>
                  </a:lnTo>
                  <a:lnTo>
                    <a:pt x="154" y="322"/>
                  </a:lnTo>
                  <a:lnTo>
                    <a:pt x="172" y="322"/>
                  </a:lnTo>
                  <a:lnTo>
                    <a:pt x="172" y="380"/>
                  </a:lnTo>
                  <a:lnTo>
                    <a:pt x="172" y="380"/>
                  </a:lnTo>
                  <a:lnTo>
                    <a:pt x="192" y="380"/>
                  </a:lnTo>
                  <a:lnTo>
                    <a:pt x="192" y="380"/>
                  </a:lnTo>
                  <a:close/>
                  <a:moveTo>
                    <a:pt x="238" y="46"/>
                  </a:moveTo>
                  <a:lnTo>
                    <a:pt x="238" y="46"/>
                  </a:lnTo>
                  <a:lnTo>
                    <a:pt x="238" y="56"/>
                  </a:lnTo>
                  <a:lnTo>
                    <a:pt x="242" y="64"/>
                  </a:lnTo>
                  <a:lnTo>
                    <a:pt x="246" y="72"/>
                  </a:lnTo>
                  <a:lnTo>
                    <a:pt x="250" y="78"/>
                  </a:lnTo>
                  <a:lnTo>
                    <a:pt x="258" y="84"/>
                  </a:lnTo>
                  <a:lnTo>
                    <a:pt x="266" y="88"/>
                  </a:lnTo>
                  <a:lnTo>
                    <a:pt x="274" y="92"/>
                  </a:lnTo>
                  <a:lnTo>
                    <a:pt x="284" y="92"/>
                  </a:lnTo>
                  <a:lnTo>
                    <a:pt x="284" y="92"/>
                  </a:lnTo>
                  <a:lnTo>
                    <a:pt x="292" y="92"/>
                  </a:lnTo>
                  <a:lnTo>
                    <a:pt x="302" y="88"/>
                  </a:lnTo>
                  <a:lnTo>
                    <a:pt x="308" y="84"/>
                  </a:lnTo>
                  <a:lnTo>
                    <a:pt x="316" y="78"/>
                  </a:lnTo>
                  <a:lnTo>
                    <a:pt x="322" y="72"/>
                  </a:lnTo>
                  <a:lnTo>
                    <a:pt x="326" y="64"/>
                  </a:lnTo>
                  <a:lnTo>
                    <a:pt x="328" y="56"/>
                  </a:lnTo>
                  <a:lnTo>
                    <a:pt x="330" y="46"/>
                  </a:lnTo>
                  <a:lnTo>
                    <a:pt x="330" y="46"/>
                  </a:lnTo>
                  <a:lnTo>
                    <a:pt x="328" y="36"/>
                  </a:lnTo>
                  <a:lnTo>
                    <a:pt x="324" y="28"/>
                  </a:lnTo>
                  <a:lnTo>
                    <a:pt x="320" y="20"/>
                  </a:lnTo>
                  <a:lnTo>
                    <a:pt x="314" y="12"/>
                  </a:lnTo>
                  <a:lnTo>
                    <a:pt x="314" y="12"/>
                  </a:lnTo>
                  <a:lnTo>
                    <a:pt x="306" y="6"/>
                  </a:lnTo>
                  <a:lnTo>
                    <a:pt x="306" y="6"/>
                  </a:lnTo>
                  <a:lnTo>
                    <a:pt x="294" y="2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274" y="2"/>
                  </a:lnTo>
                  <a:lnTo>
                    <a:pt x="266" y="4"/>
                  </a:lnTo>
                  <a:lnTo>
                    <a:pt x="258" y="8"/>
                  </a:lnTo>
                  <a:lnTo>
                    <a:pt x="250" y="14"/>
                  </a:lnTo>
                  <a:lnTo>
                    <a:pt x="246" y="20"/>
                  </a:lnTo>
                  <a:lnTo>
                    <a:pt x="242" y="28"/>
                  </a:lnTo>
                  <a:lnTo>
                    <a:pt x="238" y="38"/>
                  </a:lnTo>
                  <a:lnTo>
                    <a:pt x="238" y="46"/>
                  </a:lnTo>
                  <a:lnTo>
                    <a:pt x="238" y="46"/>
                  </a:lnTo>
                  <a:close/>
                  <a:moveTo>
                    <a:pt x="192" y="204"/>
                  </a:moveTo>
                  <a:lnTo>
                    <a:pt x="192" y="204"/>
                  </a:lnTo>
                  <a:lnTo>
                    <a:pt x="198" y="204"/>
                  </a:lnTo>
                  <a:lnTo>
                    <a:pt x="204" y="202"/>
                  </a:lnTo>
                  <a:lnTo>
                    <a:pt x="214" y="196"/>
                  </a:lnTo>
                  <a:lnTo>
                    <a:pt x="220" y="186"/>
                  </a:lnTo>
                  <a:lnTo>
                    <a:pt x="222" y="180"/>
                  </a:lnTo>
                  <a:lnTo>
                    <a:pt x="222" y="174"/>
                  </a:lnTo>
                  <a:lnTo>
                    <a:pt x="222" y="174"/>
                  </a:lnTo>
                  <a:lnTo>
                    <a:pt x="222" y="168"/>
                  </a:lnTo>
                  <a:lnTo>
                    <a:pt x="220" y="162"/>
                  </a:lnTo>
                  <a:lnTo>
                    <a:pt x="214" y="152"/>
                  </a:lnTo>
                  <a:lnTo>
                    <a:pt x="204" y="146"/>
                  </a:lnTo>
                  <a:lnTo>
                    <a:pt x="198" y="144"/>
                  </a:lnTo>
                  <a:lnTo>
                    <a:pt x="192" y="142"/>
                  </a:lnTo>
                  <a:lnTo>
                    <a:pt x="192" y="142"/>
                  </a:lnTo>
                  <a:lnTo>
                    <a:pt x="186" y="144"/>
                  </a:lnTo>
                  <a:lnTo>
                    <a:pt x="180" y="146"/>
                  </a:lnTo>
                  <a:lnTo>
                    <a:pt x="170" y="152"/>
                  </a:lnTo>
                  <a:lnTo>
                    <a:pt x="164" y="162"/>
                  </a:lnTo>
                  <a:lnTo>
                    <a:pt x="162" y="168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2" y="180"/>
                  </a:lnTo>
                  <a:lnTo>
                    <a:pt x="164" y="186"/>
                  </a:lnTo>
                  <a:lnTo>
                    <a:pt x="170" y="196"/>
                  </a:lnTo>
                  <a:lnTo>
                    <a:pt x="180" y="202"/>
                  </a:lnTo>
                  <a:lnTo>
                    <a:pt x="186" y="204"/>
                  </a:lnTo>
                  <a:lnTo>
                    <a:pt x="192" y="204"/>
                  </a:lnTo>
                  <a:lnTo>
                    <a:pt x="192" y="204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10604" tIns="55302" rIns="110604" bIns="5530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74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4957">
              <a:extLst>
                <a:ext uri="{FF2B5EF4-FFF2-40B4-BE49-F238E27FC236}">
                  <a16:creationId xmlns:a16="http://schemas.microsoft.com/office/drawing/2014/main" id="{BD2E0E82-2175-9388-7749-A0B6F60C051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395224" y="3989104"/>
              <a:ext cx="736561" cy="728372"/>
            </a:xfrm>
            <a:custGeom>
              <a:avLst/>
              <a:gdLst>
                <a:gd name="T0" fmla="*/ 46 w 340"/>
                <a:gd name="T1" fmla="*/ 232 h 282"/>
                <a:gd name="T2" fmla="*/ 52 w 340"/>
                <a:gd name="T3" fmla="*/ 210 h 282"/>
                <a:gd name="T4" fmla="*/ 122 w 340"/>
                <a:gd name="T5" fmla="*/ 190 h 282"/>
                <a:gd name="T6" fmla="*/ 140 w 340"/>
                <a:gd name="T7" fmla="*/ 184 h 282"/>
                <a:gd name="T8" fmla="*/ 194 w 340"/>
                <a:gd name="T9" fmla="*/ 198 h 282"/>
                <a:gd name="T10" fmla="*/ 218 w 340"/>
                <a:gd name="T11" fmla="*/ 212 h 282"/>
                <a:gd name="T12" fmla="*/ 244 w 340"/>
                <a:gd name="T13" fmla="*/ 188 h 282"/>
                <a:gd name="T14" fmla="*/ 302 w 340"/>
                <a:gd name="T15" fmla="*/ 186 h 282"/>
                <a:gd name="T16" fmla="*/ 324 w 340"/>
                <a:gd name="T17" fmla="*/ 188 h 282"/>
                <a:gd name="T18" fmla="*/ 340 w 340"/>
                <a:gd name="T19" fmla="*/ 164 h 282"/>
                <a:gd name="T20" fmla="*/ 314 w 340"/>
                <a:gd name="T21" fmla="*/ 136 h 282"/>
                <a:gd name="T22" fmla="*/ 290 w 340"/>
                <a:gd name="T23" fmla="*/ 150 h 282"/>
                <a:gd name="T24" fmla="*/ 236 w 340"/>
                <a:gd name="T25" fmla="*/ 164 h 282"/>
                <a:gd name="T26" fmla="*/ 218 w 340"/>
                <a:gd name="T27" fmla="*/ 158 h 282"/>
                <a:gd name="T28" fmla="*/ 196 w 340"/>
                <a:gd name="T29" fmla="*/ 170 h 282"/>
                <a:gd name="T30" fmla="*/ 140 w 340"/>
                <a:gd name="T31" fmla="*/ 144 h 282"/>
                <a:gd name="T32" fmla="*/ 112 w 340"/>
                <a:gd name="T33" fmla="*/ 138 h 282"/>
                <a:gd name="T34" fmla="*/ 96 w 340"/>
                <a:gd name="T35" fmla="*/ 164 h 282"/>
                <a:gd name="T36" fmla="*/ 216 w 340"/>
                <a:gd name="T37" fmla="*/ 104 h 282"/>
                <a:gd name="T38" fmla="*/ 306 w 340"/>
                <a:gd name="T39" fmla="*/ 42 h 282"/>
                <a:gd name="T40" fmla="*/ 292 w 340"/>
                <a:gd name="T41" fmla="*/ 28 h 282"/>
                <a:gd name="T42" fmla="*/ 118 w 340"/>
                <a:gd name="T43" fmla="*/ 58 h 282"/>
                <a:gd name="T44" fmla="*/ 26 w 340"/>
                <a:gd name="T45" fmla="*/ 186 h 282"/>
                <a:gd name="T46" fmla="*/ 2 w 340"/>
                <a:gd name="T47" fmla="*/ 202 h 282"/>
                <a:gd name="T48" fmla="*/ 8 w 340"/>
                <a:gd name="T49" fmla="*/ 232 h 282"/>
                <a:gd name="T50" fmla="*/ 314 w 340"/>
                <a:gd name="T51" fmla="*/ 152 h 282"/>
                <a:gd name="T52" fmla="*/ 324 w 340"/>
                <a:gd name="T53" fmla="*/ 160 h 282"/>
                <a:gd name="T54" fmla="*/ 322 w 340"/>
                <a:gd name="T55" fmla="*/ 172 h 282"/>
                <a:gd name="T56" fmla="*/ 310 w 340"/>
                <a:gd name="T57" fmla="*/ 174 h 282"/>
                <a:gd name="T58" fmla="*/ 304 w 340"/>
                <a:gd name="T59" fmla="*/ 164 h 282"/>
                <a:gd name="T60" fmla="*/ 314 w 340"/>
                <a:gd name="T61" fmla="*/ 152 h 282"/>
                <a:gd name="T62" fmla="*/ 222 w 340"/>
                <a:gd name="T63" fmla="*/ 174 h 282"/>
                <a:gd name="T64" fmla="*/ 228 w 340"/>
                <a:gd name="T65" fmla="*/ 184 h 282"/>
                <a:gd name="T66" fmla="*/ 218 w 340"/>
                <a:gd name="T67" fmla="*/ 196 h 282"/>
                <a:gd name="T68" fmla="*/ 208 w 340"/>
                <a:gd name="T69" fmla="*/ 188 h 282"/>
                <a:gd name="T70" fmla="*/ 210 w 340"/>
                <a:gd name="T71" fmla="*/ 176 h 282"/>
                <a:gd name="T72" fmla="*/ 122 w 340"/>
                <a:gd name="T73" fmla="*/ 152 h 282"/>
                <a:gd name="T74" fmla="*/ 132 w 340"/>
                <a:gd name="T75" fmla="*/ 160 h 282"/>
                <a:gd name="T76" fmla="*/ 130 w 340"/>
                <a:gd name="T77" fmla="*/ 172 h 282"/>
                <a:gd name="T78" fmla="*/ 118 w 340"/>
                <a:gd name="T79" fmla="*/ 174 h 282"/>
                <a:gd name="T80" fmla="*/ 112 w 340"/>
                <a:gd name="T81" fmla="*/ 164 h 282"/>
                <a:gd name="T82" fmla="*/ 122 w 340"/>
                <a:gd name="T83" fmla="*/ 152 h 282"/>
                <a:gd name="T84" fmla="*/ 334 w 340"/>
                <a:gd name="T85" fmla="*/ 276 h 282"/>
                <a:gd name="T86" fmla="*/ 16 w 340"/>
                <a:gd name="T87" fmla="*/ 282 h 282"/>
                <a:gd name="T88" fmla="*/ 6 w 340"/>
                <a:gd name="T89" fmla="*/ 276 h 282"/>
                <a:gd name="T90" fmla="*/ 8 w 340"/>
                <a:gd name="T91" fmla="*/ 264 h 282"/>
                <a:gd name="T92" fmla="*/ 324 w 340"/>
                <a:gd name="T93" fmla="*/ 262 h 282"/>
                <a:gd name="T94" fmla="*/ 334 w 340"/>
                <a:gd name="T95" fmla="*/ 27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0" h="282">
                  <a:moveTo>
                    <a:pt x="26" y="240"/>
                  </a:moveTo>
                  <a:lnTo>
                    <a:pt x="26" y="240"/>
                  </a:lnTo>
                  <a:lnTo>
                    <a:pt x="36" y="238"/>
                  </a:lnTo>
                  <a:lnTo>
                    <a:pt x="46" y="232"/>
                  </a:lnTo>
                  <a:lnTo>
                    <a:pt x="50" y="22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52" y="210"/>
                  </a:lnTo>
                  <a:lnTo>
                    <a:pt x="104" y="184"/>
                  </a:lnTo>
                  <a:lnTo>
                    <a:pt x="104" y="184"/>
                  </a:lnTo>
                  <a:lnTo>
                    <a:pt x="112" y="188"/>
                  </a:lnTo>
                  <a:lnTo>
                    <a:pt x="122" y="190"/>
                  </a:lnTo>
                  <a:lnTo>
                    <a:pt x="122" y="190"/>
                  </a:lnTo>
                  <a:lnTo>
                    <a:pt x="128" y="190"/>
                  </a:lnTo>
                  <a:lnTo>
                    <a:pt x="134" y="186"/>
                  </a:lnTo>
                  <a:lnTo>
                    <a:pt x="140" y="184"/>
                  </a:lnTo>
                  <a:lnTo>
                    <a:pt x="144" y="178"/>
                  </a:lnTo>
                  <a:lnTo>
                    <a:pt x="192" y="188"/>
                  </a:lnTo>
                  <a:lnTo>
                    <a:pt x="192" y="188"/>
                  </a:lnTo>
                  <a:lnTo>
                    <a:pt x="194" y="198"/>
                  </a:lnTo>
                  <a:lnTo>
                    <a:pt x="200" y="204"/>
                  </a:lnTo>
                  <a:lnTo>
                    <a:pt x="208" y="210"/>
                  </a:lnTo>
                  <a:lnTo>
                    <a:pt x="218" y="212"/>
                  </a:lnTo>
                  <a:lnTo>
                    <a:pt x="218" y="212"/>
                  </a:lnTo>
                  <a:lnTo>
                    <a:pt x="228" y="210"/>
                  </a:lnTo>
                  <a:lnTo>
                    <a:pt x="236" y="204"/>
                  </a:lnTo>
                  <a:lnTo>
                    <a:pt x="242" y="198"/>
                  </a:lnTo>
                  <a:lnTo>
                    <a:pt x="244" y="188"/>
                  </a:lnTo>
                  <a:lnTo>
                    <a:pt x="292" y="178"/>
                  </a:lnTo>
                  <a:lnTo>
                    <a:pt x="292" y="178"/>
                  </a:lnTo>
                  <a:lnTo>
                    <a:pt x="296" y="184"/>
                  </a:lnTo>
                  <a:lnTo>
                    <a:pt x="302" y="186"/>
                  </a:lnTo>
                  <a:lnTo>
                    <a:pt x="308" y="190"/>
                  </a:lnTo>
                  <a:lnTo>
                    <a:pt x="314" y="190"/>
                  </a:lnTo>
                  <a:lnTo>
                    <a:pt x="314" y="190"/>
                  </a:lnTo>
                  <a:lnTo>
                    <a:pt x="324" y="188"/>
                  </a:lnTo>
                  <a:lnTo>
                    <a:pt x="332" y="182"/>
                  </a:lnTo>
                  <a:lnTo>
                    <a:pt x="338" y="174"/>
                  </a:lnTo>
                  <a:lnTo>
                    <a:pt x="340" y="164"/>
                  </a:lnTo>
                  <a:lnTo>
                    <a:pt x="340" y="164"/>
                  </a:lnTo>
                  <a:lnTo>
                    <a:pt x="338" y="152"/>
                  </a:lnTo>
                  <a:lnTo>
                    <a:pt x="332" y="144"/>
                  </a:lnTo>
                  <a:lnTo>
                    <a:pt x="324" y="138"/>
                  </a:lnTo>
                  <a:lnTo>
                    <a:pt x="314" y="136"/>
                  </a:lnTo>
                  <a:lnTo>
                    <a:pt x="314" y="136"/>
                  </a:lnTo>
                  <a:lnTo>
                    <a:pt x="304" y="138"/>
                  </a:lnTo>
                  <a:lnTo>
                    <a:pt x="296" y="144"/>
                  </a:lnTo>
                  <a:lnTo>
                    <a:pt x="290" y="150"/>
                  </a:lnTo>
                  <a:lnTo>
                    <a:pt x="288" y="158"/>
                  </a:lnTo>
                  <a:lnTo>
                    <a:pt x="240" y="170"/>
                  </a:lnTo>
                  <a:lnTo>
                    <a:pt x="240" y="170"/>
                  </a:lnTo>
                  <a:lnTo>
                    <a:pt x="236" y="164"/>
                  </a:lnTo>
                  <a:lnTo>
                    <a:pt x="230" y="160"/>
                  </a:lnTo>
                  <a:lnTo>
                    <a:pt x="224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2" y="158"/>
                  </a:lnTo>
                  <a:lnTo>
                    <a:pt x="206" y="160"/>
                  </a:lnTo>
                  <a:lnTo>
                    <a:pt x="200" y="164"/>
                  </a:lnTo>
                  <a:lnTo>
                    <a:pt x="196" y="170"/>
                  </a:lnTo>
                  <a:lnTo>
                    <a:pt x="148" y="158"/>
                  </a:lnTo>
                  <a:lnTo>
                    <a:pt x="148" y="158"/>
                  </a:lnTo>
                  <a:lnTo>
                    <a:pt x="146" y="150"/>
                  </a:lnTo>
                  <a:lnTo>
                    <a:pt x="140" y="144"/>
                  </a:lnTo>
                  <a:lnTo>
                    <a:pt x="132" y="138"/>
                  </a:lnTo>
                  <a:lnTo>
                    <a:pt x="122" y="136"/>
                  </a:lnTo>
                  <a:lnTo>
                    <a:pt x="122" y="136"/>
                  </a:lnTo>
                  <a:lnTo>
                    <a:pt x="112" y="138"/>
                  </a:lnTo>
                  <a:lnTo>
                    <a:pt x="104" y="144"/>
                  </a:lnTo>
                  <a:lnTo>
                    <a:pt x="98" y="152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6" y="166"/>
                  </a:lnTo>
                  <a:lnTo>
                    <a:pt x="56" y="186"/>
                  </a:lnTo>
                  <a:lnTo>
                    <a:pt x="126" y="80"/>
                  </a:lnTo>
                  <a:lnTo>
                    <a:pt x="216" y="104"/>
                  </a:lnTo>
                  <a:lnTo>
                    <a:pt x="216" y="104"/>
                  </a:lnTo>
                  <a:lnTo>
                    <a:pt x="220" y="104"/>
                  </a:lnTo>
                  <a:lnTo>
                    <a:pt x="224" y="102"/>
                  </a:lnTo>
                  <a:lnTo>
                    <a:pt x="306" y="42"/>
                  </a:lnTo>
                  <a:lnTo>
                    <a:pt x="336" y="72"/>
                  </a:lnTo>
                  <a:lnTo>
                    <a:pt x="336" y="0"/>
                  </a:lnTo>
                  <a:lnTo>
                    <a:pt x="264" y="0"/>
                  </a:lnTo>
                  <a:lnTo>
                    <a:pt x="292" y="28"/>
                  </a:lnTo>
                  <a:lnTo>
                    <a:pt x="216" y="84"/>
                  </a:lnTo>
                  <a:lnTo>
                    <a:pt x="124" y="58"/>
                  </a:lnTo>
                  <a:lnTo>
                    <a:pt x="124" y="58"/>
                  </a:lnTo>
                  <a:lnTo>
                    <a:pt x="118" y="58"/>
                  </a:lnTo>
                  <a:lnTo>
                    <a:pt x="114" y="62"/>
                  </a:lnTo>
                  <a:lnTo>
                    <a:pt x="32" y="186"/>
                  </a:lnTo>
                  <a:lnTo>
                    <a:pt x="32" y="186"/>
                  </a:lnTo>
                  <a:lnTo>
                    <a:pt x="26" y="186"/>
                  </a:lnTo>
                  <a:lnTo>
                    <a:pt x="26" y="186"/>
                  </a:lnTo>
                  <a:lnTo>
                    <a:pt x="16" y="188"/>
                  </a:lnTo>
                  <a:lnTo>
                    <a:pt x="8" y="194"/>
                  </a:lnTo>
                  <a:lnTo>
                    <a:pt x="2" y="202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2" y="222"/>
                  </a:lnTo>
                  <a:lnTo>
                    <a:pt x="8" y="232"/>
                  </a:lnTo>
                  <a:lnTo>
                    <a:pt x="16" y="238"/>
                  </a:lnTo>
                  <a:lnTo>
                    <a:pt x="26" y="240"/>
                  </a:lnTo>
                  <a:lnTo>
                    <a:pt x="26" y="240"/>
                  </a:lnTo>
                  <a:close/>
                  <a:moveTo>
                    <a:pt x="314" y="152"/>
                  </a:moveTo>
                  <a:lnTo>
                    <a:pt x="314" y="152"/>
                  </a:lnTo>
                  <a:lnTo>
                    <a:pt x="318" y="154"/>
                  </a:lnTo>
                  <a:lnTo>
                    <a:pt x="322" y="156"/>
                  </a:lnTo>
                  <a:lnTo>
                    <a:pt x="324" y="160"/>
                  </a:lnTo>
                  <a:lnTo>
                    <a:pt x="324" y="164"/>
                  </a:lnTo>
                  <a:lnTo>
                    <a:pt x="324" y="164"/>
                  </a:lnTo>
                  <a:lnTo>
                    <a:pt x="324" y="168"/>
                  </a:lnTo>
                  <a:lnTo>
                    <a:pt x="322" y="172"/>
                  </a:lnTo>
                  <a:lnTo>
                    <a:pt x="318" y="174"/>
                  </a:lnTo>
                  <a:lnTo>
                    <a:pt x="314" y="174"/>
                  </a:lnTo>
                  <a:lnTo>
                    <a:pt x="314" y="174"/>
                  </a:lnTo>
                  <a:lnTo>
                    <a:pt x="310" y="174"/>
                  </a:lnTo>
                  <a:lnTo>
                    <a:pt x="306" y="172"/>
                  </a:lnTo>
                  <a:lnTo>
                    <a:pt x="304" y="168"/>
                  </a:lnTo>
                  <a:lnTo>
                    <a:pt x="304" y="164"/>
                  </a:lnTo>
                  <a:lnTo>
                    <a:pt x="304" y="164"/>
                  </a:lnTo>
                  <a:lnTo>
                    <a:pt x="304" y="160"/>
                  </a:lnTo>
                  <a:lnTo>
                    <a:pt x="306" y="156"/>
                  </a:lnTo>
                  <a:lnTo>
                    <a:pt x="310" y="154"/>
                  </a:lnTo>
                  <a:lnTo>
                    <a:pt x="314" y="152"/>
                  </a:lnTo>
                  <a:lnTo>
                    <a:pt x="314" y="152"/>
                  </a:lnTo>
                  <a:close/>
                  <a:moveTo>
                    <a:pt x="218" y="174"/>
                  </a:moveTo>
                  <a:lnTo>
                    <a:pt x="218" y="174"/>
                  </a:lnTo>
                  <a:lnTo>
                    <a:pt x="222" y="174"/>
                  </a:lnTo>
                  <a:lnTo>
                    <a:pt x="226" y="176"/>
                  </a:lnTo>
                  <a:lnTo>
                    <a:pt x="228" y="180"/>
                  </a:lnTo>
                  <a:lnTo>
                    <a:pt x="228" y="184"/>
                  </a:lnTo>
                  <a:lnTo>
                    <a:pt x="228" y="184"/>
                  </a:lnTo>
                  <a:lnTo>
                    <a:pt x="228" y="188"/>
                  </a:lnTo>
                  <a:lnTo>
                    <a:pt x="226" y="192"/>
                  </a:lnTo>
                  <a:lnTo>
                    <a:pt x="222" y="194"/>
                  </a:lnTo>
                  <a:lnTo>
                    <a:pt x="218" y="196"/>
                  </a:lnTo>
                  <a:lnTo>
                    <a:pt x="218" y="196"/>
                  </a:lnTo>
                  <a:lnTo>
                    <a:pt x="214" y="194"/>
                  </a:lnTo>
                  <a:lnTo>
                    <a:pt x="210" y="192"/>
                  </a:lnTo>
                  <a:lnTo>
                    <a:pt x="208" y="188"/>
                  </a:lnTo>
                  <a:lnTo>
                    <a:pt x="208" y="184"/>
                  </a:lnTo>
                  <a:lnTo>
                    <a:pt x="208" y="184"/>
                  </a:lnTo>
                  <a:lnTo>
                    <a:pt x="208" y="180"/>
                  </a:lnTo>
                  <a:lnTo>
                    <a:pt x="210" y="176"/>
                  </a:lnTo>
                  <a:lnTo>
                    <a:pt x="214" y="174"/>
                  </a:lnTo>
                  <a:lnTo>
                    <a:pt x="218" y="174"/>
                  </a:lnTo>
                  <a:lnTo>
                    <a:pt x="218" y="174"/>
                  </a:lnTo>
                  <a:close/>
                  <a:moveTo>
                    <a:pt x="122" y="152"/>
                  </a:moveTo>
                  <a:lnTo>
                    <a:pt x="122" y="152"/>
                  </a:lnTo>
                  <a:lnTo>
                    <a:pt x="126" y="154"/>
                  </a:lnTo>
                  <a:lnTo>
                    <a:pt x="130" y="156"/>
                  </a:lnTo>
                  <a:lnTo>
                    <a:pt x="132" y="160"/>
                  </a:lnTo>
                  <a:lnTo>
                    <a:pt x="132" y="164"/>
                  </a:lnTo>
                  <a:lnTo>
                    <a:pt x="132" y="164"/>
                  </a:lnTo>
                  <a:lnTo>
                    <a:pt x="132" y="168"/>
                  </a:lnTo>
                  <a:lnTo>
                    <a:pt x="130" y="172"/>
                  </a:lnTo>
                  <a:lnTo>
                    <a:pt x="126" y="174"/>
                  </a:lnTo>
                  <a:lnTo>
                    <a:pt x="122" y="174"/>
                  </a:lnTo>
                  <a:lnTo>
                    <a:pt x="122" y="174"/>
                  </a:lnTo>
                  <a:lnTo>
                    <a:pt x="118" y="174"/>
                  </a:lnTo>
                  <a:lnTo>
                    <a:pt x="114" y="172"/>
                  </a:lnTo>
                  <a:lnTo>
                    <a:pt x="112" y="168"/>
                  </a:lnTo>
                  <a:lnTo>
                    <a:pt x="112" y="164"/>
                  </a:lnTo>
                  <a:lnTo>
                    <a:pt x="112" y="164"/>
                  </a:lnTo>
                  <a:lnTo>
                    <a:pt x="112" y="160"/>
                  </a:lnTo>
                  <a:lnTo>
                    <a:pt x="114" y="156"/>
                  </a:lnTo>
                  <a:lnTo>
                    <a:pt x="118" y="154"/>
                  </a:lnTo>
                  <a:lnTo>
                    <a:pt x="122" y="152"/>
                  </a:lnTo>
                  <a:lnTo>
                    <a:pt x="122" y="152"/>
                  </a:lnTo>
                  <a:close/>
                  <a:moveTo>
                    <a:pt x="334" y="272"/>
                  </a:moveTo>
                  <a:lnTo>
                    <a:pt x="334" y="272"/>
                  </a:lnTo>
                  <a:lnTo>
                    <a:pt x="334" y="276"/>
                  </a:lnTo>
                  <a:lnTo>
                    <a:pt x="332" y="278"/>
                  </a:lnTo>
                  <a:lnTo>
                    <a:pt x="328" y="280"/>
                  </a:lnTo>
                  <a:lnTo>
                    <a:pt x="324" y="282"/>
                  </a:lnTo>
                  <a:lnTo>
                    <a:pt x="16" y="282"/>
                  </a:lnTo>
                  <a:lnTo>
                    <a:pt x="16" y="282"/>
                  </a:lnTo>
                  <a:lnTo>
                    <a:pt x="12" y="280"/>
                  </a:lnTo>
                  <a:lnTo>
                    <a:pt x="8" y="278"/>
                  </a:lnTo>
                  <a:lnTo>
                    <a:pt x="6" y="276"/>
                  </a:lnTo>
                  <a:lnTo>
                    <a:pt x="6" y="272"/>
                  </a:lnTo>
                  <a:lnTo>
                    <a:pt x="6" y="272"/>
                  </a:lnTo>
                  <a:lnTo>
                    <a:pt x="6" y="268"/>
                  </a:lnTo>
                  <a:lnTo>
                    <a:pt x="8" y="264"/>
                  </a:lnTo>
                  <a:lnTo>
                    <a:pt x="12" y="262"/>
                  </a:lnTo>
                  <a:lnTo>
                    <a:pt x="16" y="262"/>
                  </a:lnTo>
                  <a:lnTo>
                    <a:pt x="324" y="262"/>
                  </a:lnTo>
                  <a:lnTo>
                    <a:pt x="324" y="262"/>
                  </a:lnTo>
                  <a:lnTo>
                    <a:pt x="328" y="262"/>
                  </a:lnTo>
                  <a:lnTo>
                    <a:pt x="332" y="264"/>
                  </a:lnTo>
                  <a:lnTo>
                    <a:pt x="334" y="268"/>
                  </a:lnTo>
                  <a:lnTo>
                    <a:pt x="334" y="272"/>
                  </a:lnTo>
                  <a:lnTo>
                    <a:pt x="334" y="27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10604" tIns="55302" rIns="110604" bIns="5530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74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24">
            <a:extLst>
              <a:ext uri="{FF2B5EF4-FFF2-40B4-BE49-F238E27FC236}">
                <a16:creationId xmlns:a16="http://schemas.microsoft.com/office/drawing/2014/main" id="{E34788D9-CF92-DDFC-7DF4-42D10981695D}"/>
              </a:ext>
            </a:extLst>
          </p:cNvPr>
          <p:cNvSpPr txBox="1"/>
          <p:nvPr/>
        </p:nvSpPr>
        <p:spPr>
          <a:xfrm>
            <a:off x="4798510" y="4125446"/>
            <a:ext cx="2787338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   460</a:t>
            </a:r>
            <a:endParaRPr kumimoji="0" lang="is-I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/>
              <a:ea typeface="Segoe UI Symbol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rPr>
            </a:b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…íbúðir verði á hverja 1.000 íbúa í Reykjavík árið 2034 og meðalfjöldi íbúa á íbúð verði þá 2,17</a:t>
            </a:r>
            <a:endParaRPr kumimoji="0" lang="is-I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15"/>
              <a:ea typeface="Segoe UI Symbol"/>
              <a:cs typeface="+mn-cs"/>
            </a:endParaRP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222EC9EE-42E5-59DC-7B84-3564975575A7}"/>
              </a:ext>
            </a:extLst>
          </p:cNvPr>
          <p:cNvSpPr txBox="1"/>
          <p:nvPr/>
        </p:nvSpPr>
        <p:spPr>
          <a:xfrm>
            <a:off x="1432992" y="4074309"/>
            <a:ext cx="2787338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Segoe UI Symbol"/>
                <a:cs typeface="+mn-cs"/>
              </a:rPr>
              <a:t>    35%</a:t>
            </a:r>
            <a:endParaRPr kumimoji="0" lang="is-I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/>
              <a:ea typeface="Segoe UI Symbol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15" panose="00000500000000000000" pitchFamily="50" charset="0"/>
                <a:ea typeface="Segoe UI Symbol" panose="020B0502040204020203" pitchFamily="34" charset="0"/>
                <a:cs typeface="+mn-cs"/>
              </a:rPr>
            </a:br>
            <a:r>
              <a:rPr kumimoji="0" lang="is-I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15"/>
                <a:ea typeface="Segoe UI Symbol"/>
                <a:cs typeface="+mn-cs"/>
              </a:rPr>
              <a:t>…íbúðanna verði hagkvæmar og  byggðar á félagslegum forsendum eða 5.600 talsins</a:t>
            </a:r>
            <a:endParaRPr kumimoji="0" lang="is-IS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15"/>
              <a:ea typeface="Segoe UI Symbol"/>
              <a:cs typeface="+mn-cs"/>
            </a:endParaRPr>
          </a:p>
        </p:txBody>
      </p:sp>
      <p:pic>
        <p:nvPicPr>
          <p:cNvPr id="15" name="Mynd 14">
            <a:extLst>
              <a:ext uri="{FF2B5EF4-FFF2-40B4-BE49-F238E27FC236}">
                <a16:creationId xmlns:a16="http://schemas.microsoft.com/office/drawing/2014/main" id="{CBB91AF2-B9D3-B33A-A011-F67CC365A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95" y="4125446"/>
            <a:ext cx="249500" cy="249500"/>
          </a:xfrm>
          <a:prstGeom prst="rect">
            <a:avLst/>
          </a:prstGeom>
          <a:noFill/>
        </p:spPr>
      </p:pic>
      <p:pic>
        <p:nvPicPr>
          <p:cNvPr id="16" name="Mynd 15">
            <a:extLst>
              <a:ext uri="{FF2B5EF4-FFF2-40B4-BE49-F238E27FC236}">
                <a16:creationId xmlns:a16="http://schemas.microsoft.com/office/drawing/2014/main" id="{FFCB429F-3EB2-071F-7264-58464201EF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97" y="4208060"/>
            <a:ext cx="319600" cy="319600"/>
          </a:xfrm>
          <a:prstGeom prst="rect">
            <a:avLst/>
          </a:prstGeom>
          <a:noFill/>
        </p:spPr>
      </p:pic>
      <p:pic>
        <p:nvPicPr>
          <p:cNvPr id="17" name="Mynd 16">
            <a:extLst>
              <a:ext uri="{FF2B5EF4-FFF2-40B4-BE49-F238E27FC236}">
                <a16:creationId xmlns:a16="http://schemas.microsoft.com/office/drawing/2014/main" id="{6E6C8435-4BA2-559D-98B7-DAB4DE821E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87" y="4426083"/>
            <a:ext cx="460704" cy="460704"/>
          </a:xfrm>
          <a:prstGeom prst="rect">
            <a:avLst/>
          </a:prstGeom>
          <a:noFill/>
        </p:spPr>
      </p:pic>
      <p:pic>
        <p:nvPicPr>
          <p:cNvPr id="18" name="Mynd 17">
            <a:extLst>
              <a:ext uri="{FF2B5EF4-FFF2-40B4-BE49-F238E27FC236}">
                <a16:creationId xmlns:a16="http://schemas.microsoft.com/office/drawing/2014/main" id="{C802F500-BEDF-AF5D-D2F4-5AF6B83C15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10" y="1738196"/>
            <a:ext cx="577103" cy="577103"/>
          </a:xfrm>
          <a:prstGeom prst="rect">
            <a:avLst/>
          </a:prstGeom>
        </p:spPr>
      </p:pic>
      <p:pic>
        <p:nvPicPr>
          <p:cNvPr id="19" name="Mynd 18">
            <a:extLst>
              <a:ext uri="{FF2B5EF4-FFF2-40B4-BE49-F238E27FC236}">
                <a16:creationId xmlns:a16="http://schemas.microsoft.com/office/drawing/2014/main" id="{3E029BDC-020F-5286-EF70-F563338089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11" y="2296734"/>
            <a:ext cx="290574" cy="290574"/>
          </a:xfrm>
          <a:prstGeom prst="rect">
            <a:avLst/>
          </a:prstGeom>
        </p:spPr>
      </p:pic>
      <p:pic>
        <p:nvPicPr>
          <p:cNvPr id="20" name="Mynd 19">
            <a:extLst>
              <a:ext uri="{FF2B5EF4-FFF2-40B4-BE49-F238E27FC236}">
                <a16:creationId xmlns:a16="http://schemas.microsoft.com/office/drawing/2014/main" id="{33CE9983-54E5-4799-53C5-65D1766C3A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05" y="1815683"/>
            <a:ext cx="315757" cy="315757"/>
          </a:xfrm>
          <a:prstGeom prst="rect">
            <a:avLst/>
          </a:prstGeom>
        </p:spPr>
      </p:pic>
      <p:pic>
        <p:nvPicPr>
          <p:cNvPr id="21" name="Mynd 20">
            <a:extLst>
              <a:ext uri="{FF2B5EF4-FFF2-40B4-BE49-F238E27FC236}">
                <a16:creationId xmlns:a16="http://schemas.microsoft.com/office/drawing/2014/main" id="{934987A9-8C50-A306-389F-95F10C678C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10" y="4270693"/>
            <a:ext cx="460704" cy="460704"/>
          </a:xfrm>
          <a:prstGeom prst="rect">
            <a:avLst/>
          </a:prstGeom>
          <a:noFill/>
        </p:spPr>
      </p:pic>
      <p:sp>
        <p:nvSpPr>
          <p:cNvPr id="22" name="Rétthyrningur 21">
            <a:extLst>
              <a:ext uri="{FF2B5EF4-FFF2-40B4-BE49-F238E27FC236}">
                <a16:creationId xmlns:a16="http://schemas.microsoft.com/office/drawing/2014/main" id="{0553D321-417A-D4D8-0218-E058D6CAF41A}"/>
              </a:ext>
            </a:extLst>
          </p:cNvPr>
          <p:cNvSpPr/>
          <p:nvPr/>
        </p:nvSpPr>
        <p:spPr>
          <a:xfrm>
            <a:off x="789104" y="1509823"/>
            <a:ext cx="3777109" cy="451883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7D1F3065-35FC-64F9-E651-A0D7F539D59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0342" y="5813274"/>
            <a:ext cx="463438" cy="725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7835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Custom 3">
      <a:dk1>
        <a:srgbClr val="11223A"/>
      </a:dk1>
      <a:lt1>
        <a:sysClr val="window" lastClr="FFFFFF"/>
      </a:lt1>
      <a:dk2>
        <a:srgbClr val="11223A"/>
      </a:dk2>
      <a:lt2>
        <a:srgbClr val="EEEEEE"/>
      </a:lt2>
      <a:accent1>
        <a:srgbClr val="92B1B0"/>
      </a:accent1>
      <a:accent2>
        <a:srgbClr val="C1A78D"/>
      </a:accent2>
      <a:accent3>
        <a:srgbClr val="E57D7D"/>
      </a:accent3>
      <a:accent4>
        <a:srgbClr val="AADBDB"/>
      </a:accent4>
      <a:accent5>
        <a:srgbClr val="E25E5C"/>
      </a:accent5>
      <a:accent6>
        <a:srgbClr val="D8E6E8"/>
      </a:accent6>
      <a:hlink>
        <a:srgbClr val="DED1C4"/>
      </a:hlink>
      <a:folHlink>
        <a:srgbClr val="C5E6E6"/>
      </a:folHlink>
    </a:clrScheme>
    <a:fontScheme name="Custom 2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3_Office-þema">
  <a:themeElements>
    <a:clrScheme name="Sérsnið 25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B0F0"/>
      </a:hlink>
      <a:folHlink>
        <a:srgbClr val="A6C9E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7A7A7"/>
    </a:dk2>
    <a:lt2>
      <a:srgbClr val="535353"/>
    </a:lt2>
    <a:accent1>
      <a:srgbClr val="11223A"/>
    </a:accent1>
    <a:accent2>
      <a:srgbClr val="92B1B0"/>
    </a:accent2>
    <a:accent3>
      <a:srgbClr val="B39271"/>
    </a:accent3>
    <a:accent4>
      <a:srgbClr val="7CC3C2"/>
    </a:accent4>
    <a:accent5>
      <a:srgbClr val="E25E5C"/>
    </a:accent5>
    <a:accent6>
      <a:srgbClr val="70AD47"/>
    </a:accent6>
    <a:hlink>
      <a:srgbClr val="0000FF"/>
    </a:hlink>
    <a:folHlink>
      <a:srgbClr val="FF00FF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7A7A7"/>
    </a:dk2>
    <a:lt2>
      <a:srgbClr val="535353"/>
    </a:lt2>
    <a:accent1>
      <a:srgbClr val="11223A"/>
    </a:accent1>
    <a:accent2>
      <a:srgbClr val="92B1B0"/>
    </a:accent2>
    <a:accent3>
      <a:srgbClr val="B39271"/>
    </a:accent3>
    <a:accent4>
      <a:srgbClr val="7CC3C2"/>
    </a:accent4>
    <a:accent5>
      <a:srgbClr val="E25E5C"/>
    </a:accent5>
    <a:accent6>
      <a:srgbClr val="70AD47"/>
    </a:accent6>
    <a:hlink>
      <a:srgbClr val="0000FF"/>
    </a:hlink>
    <a:folHlink>
      <a:srgbClr val="FF00FF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1223A"/>
    </a:accent1>
    <a:accent2>
      <a:srgbClr val="92B1B0"/>
    </a:accent2>
    <a:accent3>
      <a:srgbClr val="B39271"/>
    </a:accent3>
    <a:accent4>
      <a:srgbClr val="E25E5C"/>
    </a:accent4>
    <a:accent5>
      <a:srgbClr val="7CC3C2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7A7A7"/>
    </a:dk2>
    <a:lt2>
      <a:srgbClr val="535353"/>
    </a:lt2>
    <a:accent1>
      <a:srgbClr val="11223A"/>
    </a:accent1>
    <a:accent2>
      <a:srgbClr val="92B1B0"/>
    </a:accent2>
    <a:accent3>
      <a:srgbClr val="B39271"/>
    </a:accent3>
    <a:accent4>
      <a:srgbClr val="7CC3C2"/>
    </a:accent4>
    <a:accent5>
      <a:srgbClr val="E25E5C"/>
    </a:accent5>
    <a:accent6>
      <a:srgbClr val="70AD47"/>
    </a:accent6>
    <a:hlink>
      <a:srgbClr val="0000FF"/>
    </a:hlink>
    <a:folHlink>
      <a:srgbClr val="FF00FF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7A7A7"/>
    </a:dk2>
    <a:lt2>
      <a:srgbClr val="535353"/>
    </a:lt2>
    <a:accent1>
      <a:srgbClr val="11223A"/>
    </a:accent1>
    <a:accent2>
      <a:srgbClr val="92B1B0"/>
    </a:accent2>
    <a:accent3>
      <a:srgbClr val="B39271"/>
    </a:accent3>
    <a:accent4>
      <a:srgbClr val="7CC3C2"/>
    </a:accent4>
    <a:accent5>
      <a:srgbClr val="E25E5C"/>
    </a:accent5>
    <a:accent6>
      <a:srgbClr val="70AD47"/>
    </a:accent6>
    <a:hlink>
      <a:srgbClr val="0000FF"/>
    </a:hlink>
    <a:folHlink>
      <a:srgbClr val="FF00FF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7A7A7"/>
    </a:dk2>
    <a:lt2>
      <a:srgbClr val="535353"/>
    </a:lt2>
    <a:accent1>
      <a:srgbClr val="11223A"/>
    </a:accent1>
    <a:accent2>
      <a:srgbClr val="92B1B0"/>
    </a:accent2>
    <a:accent3>
      <a:srgbClr val="B39271"/>
    </a:accent3>
    <a:accent4>
      <a:srgbClr val="7CC3C2"/>
    </a:accent4>
    <a:accent5>
      <a:srgbClr val="E25E5C"/>
    </a:accent5>
    <a:accent6>
      <a:srgbClr val="70AD47"/>
    </a:accent6>
    <a:hlink>
      <a:srgbClr val="0000FF"/>
    </a:hlink>
    <a:folHlink>
      <a:srgbClr val="FF00FF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7A7A7"/>
    </a:dk2>
    <a:lt2>
      <a:srgbClr val="535353"/>
    </a:lt2>
    <a:accent1>
      <a:srgbClr val="11223A"/>
    </a:accent1>
    <a:accent2>
      <a:srgbClr val="92B1B0"/>
    </a:accent2>
    <a:accent3>
      <a:srgbClr val="B39271"/>
    </a:accent3>
    <a:accent4>
      <a:srgbClr val="7CC3C2"/>
    </a:accent4>
    <a:accent5>
      <a:srgbClr val="E25E5C"/>
    </a:accent5>
    <a:accent6>
      <a:srgbClr val="70AD47"/>
    </a:accent6>
    <a:hlink>
      <a:srgbClr val="0000FF"/>
    </a:hlink>
    <a:folHlink>
      <a:srgbClr val="FF00FF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0e396e-8fbb-483a-b46f-a960f5f199df" xsi:nil="true"/>
    <lcf76f155ced4ddcb4097134ff3c332f xmlns="f3cb5df2-e59b-48d3-9d02-3a3d2d29679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E507690256D54A85356624A925EC9B" ma:contentTypeVersion="17" ma:contentTypeDescription="Create a new document." ma:contentTypeScope="" ma:versionID="d4267bd6f848f4e26782a1eb22e4cff7">
  <xsd:schema xmlns:xsd="http://www.w3.org/2001/XMLSchema" xmlns:xs="http://www.w3.org/2001/XMLSchema" xmlns:p="http://schemas.microsoft.com/office/2006/metadata/properties" xmlns:ns2="f3cb5df2-e59b-48d3-9d02-3a3d2d29679d" xmlns:ns3="cf0e396e-8fbb-483a-b46f-a960f5f199df" targetNamespace="http://schemas.microsoft.com/office/2006/metadata/properties" ma:root="true" ma:fieldsID="46711fc3a6f22ff1d1841839713ee14f" ns2:_="" ns3:_="">
    <xsd:import namespace="f3cb5df2-e59b-48d3-9d02-3a3d2d29679d"/>
    <xsd:import namespace="cf0e396e-8fbb-483a-b46f-a960f5f199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b5df2-e59b-48d3-9d02-3a3d2d2967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a7db9b6-40a3-4708-b1b6-f5068748a9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0e396e-8fbb-483a-b46f-a960f5f199df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e35c74b-9a85-446f-9622-3591d3b82588}" ma:internalName="TaxCatchAll" ma:showField="CatchAllData" ma:web="cf0e396e-8fbb-483a-b46f-a960f5f199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2054C5-5771-4058-BEC5-C914CAD87E42}">
  <ds:schemaRefs>
    <ds:schemaRef ds:uri="cf0e396e-8fbb-483a-b46f-a960f5f199df"/>
    <ds:schemaRef ds:uri="f3cb5df2-e59b-48d3-9d02-3a3d2d29679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2D800A0-CF50-44F9-A520-731BA356F71F}">
  <ds:schemaRefs>
    <ds:schemaRef ds:uri="cf0e396e-8fbb-483a-b46f-a960f5f199df"/>
    <ds:schemaRef ds:uri="f3cb5df2-e59b-48d3-9d02-3a3d2d2967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9F61D37-91D0-4ABC-9E9D-3F443185F7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2503</Words>
  <Application>Microsoft Office PowerPoint</Application>
  <PresentationFormat>Widescreen</PresentationFormat>
  <Paragraphs>337</Paragraphs>
  <Slides>44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Aptos</vt:lpstr>
      <vt:lpstr>Aptos Display</vt:lpstr>
      <vt:lpstr>Arial</vt:lpstr>
      <vt:lpstr>Calibri</vt:lpstr>
      <vt:lpstr>Calibri Light</vt:lpstr>
      <vt:lpstr>Esja</vt:lpstr>
      <vt:lpstr>Franklin Gothic Heavy</vt:lpstr>
      <vt:lpstr>Helvetica Neue Medium</vt:lpstr>
      <vt:lpstr>L15</vt:lpstr>
      <vt:lpstr>Poppins</vt:lpstr>
      <vt:lpstr>Setimo</vt:lpstr>
      <vt:lpstr>office theme</vt:lpstr>
      <vt:lpstr>1_Office Theme</vt:lpstr>
      <vt:lpstr>2_Office Theme</vt:lpstr>
      <vt:lpstr>3_Office-þema</vt:lpstr>
      <vt:lpstr>3_Office Theme</vt:lpstr>
      <vt:lpstr>14_Office Theme</vt:lpstr>
      <vt:lpstr>6_Office Theme</vt:lpstr>
      <vt:lpstr>PowerPoint Presentation</vt:lpstr>
      <vt:lpstr>PowerPoint Presentation</vt:lpstr>
      <vt:lpstr>Þróun uppbyggingar í Reykjavík  2015-2025</vt:lpstr>
      <vt:lpstr>PowerPoint Presentation</vt:lpstr>
      <vt:lpstr>PowerPoint Presentation</vt:lpstr>
      <vt:lpstr>PowerPoint Presentation</vt:lpstr>
      <vt:lpstr>PowerPoint Presentation</vt:lpstr>
      <vt:lpstr>Húsnæðisáætlun 2025-2034 Markmið og sýn til framtíðar</vt:lpstr>
      <vt:lpstr>PowerPoint Presentation</vt:lpstr>
      <vt:lpstr>PowerPoint Presentation</vt:lpstr>
      <vt:lpstr>Gæði byggðar                      og félagsleg blöndun </vt:lpstr>
      <vt:lpstr>PowerPoint Presentation</vt:lpstr>
      <vt:lpstr>PowerPoint Presentation</vt:lpstr>
      <vt:lpstr>PowerPoint Presentation</vt:lpstr>
      <vt:lpstr>PowerPoint Presentation</vt:lpstr>
      <vt:lpstr>Hvað er framundan?  Lykil uppbyggingarsvæði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Selma Smáradóttir - HMS</dc:creator>
  <cp:lastModifiedBy>Selma Smáradóttir - HMS</cp:lastModifiedBy>
  <cp:revision>2</cp:revision>
  <dcterms:created xsi:type="dcterms:W3CDTF">2025-12-05T09:58:04Z</dcterms:created>
  <dcterms:modified xsi:type="dcterms:W3CDTF">2025-12-09T15:39:33Z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0x0101007CE507690256D54A85356624A925EC9B</vt:lpwstr>
  </property>
  <property fmtid="{D5CDD505-2E9C-101B-9397-08002B2CF9AE}" pid="3" name="MediaServiceImageTags">
    <vt:lpwstr/>
  </property>
</Properties>
</file>